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tags/tag49.xml" ContentType="application/vnd.openxmlformats-officedocument.presentationml.tags+xml"/>
  <Override PartName="/ppt/notesSlides/notesSlide53.xml" ContentType="application/vnd.openxmlformats-officedocument.presentationml.notesSlide+xml"/>
  <Override PartName="/ppt/tags/tag50.xml" ContentType="application/vnd.openxmlformats-officedocument.presentationml.tags+xml"/>
  <Override PartName="/ppt/notesSlides/notesSlide54.xml" ContentType="application/vnd.openxmlformats-officedocument.presentationml.notesSlide+xml"/>
  <Override PartName="/ppt/tags/tag51.xml" ContentType="application/vnd.openxmlformats-officedocument.presentationml.tags+xml"/>
  <Override PartName="/ppt/notesSlides/notesSlide55.xml" ContentType="application/vnd.openxmlformats-officedocument.presentationml.notesSlide+xml"/>
  <Override PartName="/ppt/tags/tag52.xml" ContentType="application/vnd.openxmlformats-officedocument.presentationml.tags+xml"/>
  <Override PartName="/ppt/notesSlides/notesSlide56.xml" ContentType="application/vnd.openxmlformats-officedocument.presentationml.notesSlide+xml"/>
  <Override PartName="/ppt/tags/tag53.xml" ContentType="application/vnd.openxmlformats-officedocument.presentationml.tags+xml"/>
  <Override PartName="/ppt/notesSlides/notesSlide57.xml" ContentType="application/vnd.openxmlformats-officedocument.presentationml.notesSlide+xml"/>
  <Override PartName="/ppt/tags/tag5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55.xml" ContentType="application/vnd.openxmlformats-officedocument.presentationml.tags+xml"/>
  <Override PartName="/ppt/notesSlides/notesSlide61.xml" ContentType="application/vnd.openxmlformats-officedocument.presentationml.notesSlide+xml"/>
  <Override PartName="/ppt/tags/tag56.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7.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2.xml" ContentType="application/vnd.openxmlformats-officedocument.drawingml.chart+xml"/>
  <Override PartName="/ppt/tags/tag58.xml" ContentType="application/vnd.openxmlformats-officedocument.presentationml.tags+xml"/>
  <Override PartName="/ppt/notesSlides/notesSlide66.xml" ContentType="application/vnd.openxmlformats-officedocument.presentationml.notesSlide+xml"/>
  <Override PartName="/ppt/tags/tag59.xml" ContentType="application/vnd.openxmlformats-officedocument.presentationml.tags+xml"/>
  <Override PartName="/ppt/notesSlides/notesSlide67.xml" ContentType="application/vnd.openxmlformats-officedocument.presentationml.notesSlide+xml"/>
  <Override PartName="/ppt/tags/tag60.xml" ContentType="application/vnd.openxmlformats-officedocument.presentationml.tags+xml"/>
  <Override PartName="/ppt/notesSlides/notesSlide68.xml" ContentType="application/vnd.openxmlformats-officedocument.presentationml.notesSlide+xml"/>
  <Override PartName="/ppt/tags/tag61.xml" ContentType="application/vnd.openxmlformats-officedocument.presentationml.tags+xml"/>
  <Override PartName="/ppt/notesSlides/notesSlide69.xml" ContentType="application/vnd.openxmlformats-officedocument.presentationml.notesSlide+xml"/>
  <Override PartName="/ppt/tags/tag62.xml" ContentType="application/vnd.openxmlformats-officedocument.presentationml.tags+xml"/>
  <Override PartName="/ppt/notesSlides/notesSlide70.xml" ContentType="application/vnd.openxmlformats-officedocument.presentationml.notesSlide+xml"/>
  <Override PartName="/ppt/tags/tag6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6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5.xml" ContentType="application/vnd.openxmlformats-officedocument.presentationml.tags+xml"/>
  <Override PartName="/ppt/notesSlides/notesSlide80.xml" ContentType="application/vnd.openxmlformats-officedocument.presentationml.notesSlide+xml"/>
  <Override PartName="/ppt/tags/tag66.xml" ContentType="application/vnd.openxmlformats-officedocument.presentationml.tags+xml"/>
  <Override PartName="/ppt/notesSlides/notesSlide81.xml" ContentType="application/vnd.openxmlformats-officedocument.presentationml.notesSlide+xml"/>
  <Override PartName="/ppt/tags/tag67.xml" ContentType="application/vnd.openxmlformats-officedocument.presentationml.tags+xml"/>
  <Override PartName="/ppt/notesSlides/notesSlide82.xml" ContentType="application/vnd.openxmlformats-officedocument.presentationml.notesSlide+xml"/>
  <Override PartName="/ppt/tags/tag68.xml" ContentType="application/vnd.openxmlformats-officedocument.presentationml.tags+xml"/>
  <Override PartName="/ppt/notesSlides/notesSlide83.xml" ContentType="application/vnd.openxmlformats-officedocument.presentationml.notesSlide+xml"/>
  <Override PartName="/ppt/tags/tag69.xml" ContentType="application/vnd.openxmlformats-officedocument.presentationml.tags+xml"/>
  <Override PartName="/ppt/notesSlides/notesSlide8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70.xml" ContentType="application/vnd.openxmlformats-officedocument.presentationml.tags+xml"/>
  <Override PartName="/ppt/notesSlides/notesSlide85.xml" ContentType="application/vnd.openxmlformats-officedocument.presentationml.notesSlide+xml"/>
  <Override PartName="/ppt/tags/tag71.xml" ContentType="application/vnd.openxmlformats-officedocument.presentationml.tags+xml"/>
  <Override PartName="/ppt/notesSlides/notesSlide86.xml" ContentType="application/vnd.openxmlformats-officedocument.presentationml.notesSlide+xml"/>
  <Override PartName="/ppt/tags/tag72.xml" ContentType="application/vnd.openxmlformats-officedocument.presentationml.tags+xml"/>
  <Override PartName="/ppt/notesSlides/notesSlide87.xml" ContentType="application/vnd.openxmlformats-officedocument.presentationml.notesSlide+xml"/>
  <Override PartName="/ppt/tags/tag73.xml" ContentType="application/vnd.openxmlformats-officedocument.presentationml.tags+xml"/>
  <Override PartName="/ppt/notesSlides/notesSlide88.xml" ContentType="application/vnd.openxmlformats-officedocument.presentationml.notesSlide+xml"/>
  <Override PartName="/ppt/tags/tag7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4264" r:id="rId2"/>
    <p:sldMasterId id="2147484322" r:id="rId3"/>
    <p:sldMasterId id="2147484359" r:id="rId4"/>
    <p:sldMasterId id="2147484371" r:id="rId5"/>
    <p:sldMasterId id="2147484472" r:id="rId6"/>
    <p:sldMasterId id="2147484484" r:id="rId7"/>
    <p:sldMasterId id="2147484489" r:id="rId8"/>
    <p:sldMasterId id="2147484513" r:id="rId9"/>
    <p:sldMasterId id="2147484527" r:id="rId10"/>
    <p:sldMasterId id="2147484539" r:id="rId11"/>
    <p:sldMasterId id="2147484552" r:id="rId12"/>
  </p:sldMasterIdLst>
  <p:notesMasterIdLst>
    <p:notesMasterId r:id="rId111"/>
  </p:notesMasterIdLst>
  <p:handoutMasterIdLst>
    <p:handoutMasterId r:id="rId112"/>
  </p:handoutMasterIdLst>
  <p:sldIdLst>
    <p:sldId id="434" r:id="rId13"/>
    <p:sldId id="705" r:id="rId14"/>
    <p:sldId id="707" r:id="rId15"/>
    <p:sldId id="708" r:id="rId16"/>
    <p:sldId id="709" r:id="rId17"/>
    <p:sldId id="682" r:id="rId18"/>
    <p:sldId id="694" r:id="rId19"/>
    <p:sldId id="683" r:id="rId20"/>
    <p:sldId id="690" r:id="rId21"/>
    <p:sldId id="684" r:id="rId22"/>
    <p:sldId id="685" r:id="rId23"/>
    <p:sldId id="686" r:id="rId24"/>
    <p:sldId id="692" r:id="rId25"/>
    <p:sldId id="712" r:id="rId26"/>
    <p:sldId id="713" r:id="rId27"/>
    <p:sldId id="714" r:id="rId28"/>
    <p:sldId id="715" r:id="rId29"/>
    <p:sldId id="716" r:id="rId30"/>
    <p:sldId id="717" r:id="rId31"/>
    <p:sldId id="718" r:id="rId32"/>
    <p:sldId id="719" r:id="rId33"/>
    <p:sldId id="720" r:id="rId34"/>
    <p:sldId id="721" r:id="rId35"/>
    <p:sldId id="722" r:id="rId36"/>
    <p:sldId id="723" r:id="rId37"/>
    <p:sldId id="724" r:id="rId38"/>
    <p:sldId id="725" r:id="rId39"/>
    <p:sldId id="726" r:id="rId40"/>
    <p:sldId id="727" r:id="rId41"/>
    <p:sldId id="728" r:id="rId42"/>
    <p:sldId id="729" r:id="rId43"/>
    <p:sldId id="703" r:id="rId44"/>
    <p:sldId id="704" r:id="rId45"/>
    <p:sldId id="652" r:id="rId46"/>
    <p:sldId id="651" r:id="rId47"/>
    <p:sldId id="653" r:id="rId48"/>
    <p:sldId id="654" r:id="rId49"/>
    <p:sldId id="657" r:id="rId50"/>
    <p:sldId id="328" r:id="rId51"/>
    <p:sldId id="655" r:id="rId52"/>
    <p:sldId id="656" r:id="rId53"/>
    <p:sldId id="658" r:id="rId54"/>
    <p:sldId id="659" r:id="rId55"/>
    <p:sldId id="660" r:id="rId56"/>
    <p:sldId id="661" r:id="rId57"/>
    <p:sldId id="662" r:id="rId58"/>
    <p:sldId id="665" r:id="rId59"/>
    <p:sldId id="667" r:id="rId60"/>
    <p:sldId id="668" r:id="rId61"/>
    <p:sldId id="672" r:id="rId62"/>
    <p:sldId id="677" r:id="rId63"/>
    <p:sldId id="678" r:id="rId64"/>
    <p:sldId id="710" r:id="rId65"/>
    <p:sldId id="679" r:id="rId66"/>
    <p:sldId id="597" r:id="rId67"/>
    <p:sldId id="599" r:id="rId68"/>
    <p:sldId id="601" r:id="rId69"/>
    <p:sldId id="602" r:id="rId70"/>
    <p:sldId id="604" r:id="rId71"/>
    <p:sldId id="605" r:id="rId72"/>
    <p:sldId id="606" r:id="rId73"/>
    <p:sldId id="625" r:id="rId74"/>
    <p:sldId id="691" r:id="rId75"/>
    <p:sldId id="607" r:id="rId76"/>
    <p:sldId id="608" r:id="rId77"/>
    <p:sldId id="629" r:id="rId78"/>
    <p:sldId id="609" r:id="rId79"/>
    <p:sldId id="693" r:id="rId80"/>
    <p:sldId id="611" r:id="rId81"/>
    <p:sldId id="617" r:id="rId82"/>
    <p:sldId id="618" r:id="rId83"/>
    <p:sldId id="619" r:id="rId84"/>
    <p:sldId id="620" r:id="rId85"/>
    <p:sldId id="631" r:id="rId86"/>
    <p:sldId id="632" r:id="rId87"/>
    <p:sldId id="633" r:id="rId88"/>
    <p:sldId id="634" r:id="rId89"/>
    <p:sldId id="635" r:id="rId90"/>
    <p:sldId id="636" r:id="rId91"/>
    <p:sldId id="637" r:id="rId92"/>
    <p:sldId id="638" r:id="rId93"/>
    <p:sldId id="639" r:id="rId94"/>
    <p:sldId id="640" r:id="rId95"/>
    <p:sldId id="641" r:id="rId96"/>
    <p:sldId id="621" r:id="rId97"/>
    <p:sldId id="687" r:id="rId98"/>
    <p:sldId id="688" r:id="rId99"/>
    <p:sldId id="689" r:id="rId100"/>
    <p:sldId id="382" r:id="rId101"/>
    <p:sldId id="696" r:id="rId102"/>
    <p:sldId id="697" r:id="rId103"/>
    <p:sldId id="698" r:id="rId104"/>
    <p:sldId id="699" r:id="rId105"/>
    <p:sldId id="700" r:id="rId106"/>
    <p:sldId id="701" r:id="rId107"/>
    <p:sldId id="702" r:id="rId108"/>
    <p:sldId id="624" r:id="rId109"/>
    <p:sldId id="423" r:id="rId110"/>
  </p:sldIdLst>
  <p:sldSz cx="9144000" cy="6858000" type="screen4x3"/>
  <p:notesSz cx="6950075" cy="9236075"/>
  <p:defaultTextStyle>
    <a:defPPr>
      <a:defRPr lang="en-US"/>
    </a:defPPr>
    <a:lvl1pPr algn="l" rtl="0" eaLnBrk="0" fontAlgn="base" hangingPunct="0">
      <a:spcBef>
        <a:spcPct val="0"/>
      </a:spcBef>
      <a:spcAft>
        <a:spcPct val="0"/>
      </a:spcAft>
      <a:defRPr sz="3600" kern="1200">
        <a:solidFill>
          <a:schemeClr val="tx1"/>
        </a:solidFill>
        <a:latin typeface="Arial" charset="0"/>
        <a:ea typeface="+mn-ea"/>
        <a:cs typeface="+mn-cs"/>
      </a:defRPr>
    </a:lvl1pPr>
    <a:lvl2pPr marL="457200" algn="l" rtl="0" eaLnBrk="0" fontAlgn="base" hangingPunct="0">
      <a:spcBef>
        <a:spcPct val="0"/>
      </a:spcBef>
      <a:spcAft>
        <a:spcPct val="0"/>
      </a:spcAft>
      <a:defRPr sz="3600" kern="1200">
        <a:solidFill>
          <a:schemeClr val="tx1"/>
        </a:solidFill>
        <a:latin typeface="Arial" charset="0"/>
        <a:ea typeface="+mn-ea"/>
        <a:cs typeface="+mn-cs"/>
      </a:defRPr>
    </a:lvl2pPr>
    <a:lvl3pPr marL="914400" algn="l" rtl="0" eaLnBrk="0" fontAlgn="base" hangingPunct="0">
      <a:spcBef>
        <a:spcPct val="0"/>
      </a:spcBef>
      <a:spcAft>
        <a:spcPct val="0"/>
      </a:spcAft>
      <a:defRPr sz="3600" kern="1200">
        <a:solidFill>
          <a:schemeClr val="tx1"/>
        </a:solidFill>
        <a:latin typeface="Arial" charset="0"/>
        <a:ea typeface="+mn-ea"/>
        <a:cs typeface="+mn-cs"/>
      </a:defRPr>
    </a:lvl3pPr>
    <a:lvl4pPr marL="1371600" algn="l" rtl="0" eaLnBrk="0" fontAlgn="base" hangingPunct="0">
      <a:spcBef>
        <a:spcPct val="0"/>
      </a:spcBef>
      <a:spcAft>
        <a:spcPct val="0"/>
      </a:spcAft>
      <a:defRPr sz="3600" kern="1200">
        <a:solidFill>
          <a:schemeClr val="tx1"/>
        </a:solidFill>
        <a:latin typeface="Arial" charset="0"/>
        <a:ea typeface="+mn-ea"/>
        <a:cs typeface="+mn-cs"/>
      </a:defRPr>
    </a:lvl4pPr>
    <a:lvl5pPr marL="1828800" algn="l" rtl="0" eaLnBrk="0" fontAlgn="base" hangingPunct="0">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D8D93"/>
    <a:srgbClr val="CC0000"/>
    <a:srgbClr val="A50021"/>
    <a:srgbClr val="FFFF00"/>
    <a:srgbClr val="FFFF66"/>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0261" autoAdjust="0"/>
  </p:normalViewPr>
  <p:slideViewPr>
    <p:cSldViewPr>
      <p:cViewPr varScale="1">
        <p:scale>
          <a:sx n="80" d="100"/>
          <a:sy n="80" d="100"/>
        </p:scale>
        <p:origin x="2514" y="90"/>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1464"/>
    </p:cViewPr>
  </p:sorterViewPr>
  <p:notesViewPr>
    <p:cSldViewPr>
      <p:cViewPr varScale="1">
        <p:scale>
          <a:sx n="87" d="100"/>
          <a:sy n="87" d="100"/>
        </p:scale>
        <p:origin x="3840" y="-37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microsoft.com/office/2015/10/relationships/revisionInfo" Target="revisionInfo.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handoutMaster" Target="handoutMasters/handout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slide" Target="slides/slide98.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11721972253468"/>
          <c:y val="7.3100159127836267E-2"/>
          <c:w val="0.8216933820772403"/>
          <c:h val="0.64896010835013607"/>
        </c:manualLayout>
      </c:layout>
      <c:barChart>
        <c:barDir val="col"/>
        <c:grouping val="clustered"/>
        <c:varyColors val="0"/>
        <c:ser>
          <c:idx val="0"/>
          <c:order val="0"/>
          <c:tx>
            <c:strRef>
              <c:f>Sheet1!$B$1</c:f>
              <c:strCache>
                <c:ptCount val="1"/>
                <c:pt idx="0">
                  <c:v>Nationwide</c:v>
                </c:pt>
              </c:strCache>
            </c:strRef>
          </c:tx>
          <c:spPr>
            <a:solidFill>
              <a:srgbClr val="C00000"/>
            </a:solidFill>
          </c:spPr>
          <c:invertIfNegative val="0"/>
          <c:cat>
            <c:strRef>
              <c:f>Sheet1!$A$2:$A$11</c:f>
              <c:strCache>
                <c:ptCount val="10"/>
                <c:pt idx="0">
                  <c:v>Retaliation</c:v>
                </c:pt>
                <c:pt idx="1">
                  <c:v>Race</c:v>
                </c:pt>
                <c:pt idx="2">
                  <c:v>Disability</c:v>
                </c:pt>
                <c:pt idx="3">
                  <c:v>Sex</c:v>
                </c:pt>
                <c:pt idx="4">
                  <c:v>Age</c:v>
                </c:pt>
                <c:pt idx="5">
                  <c:v>National Origin</c:v>
                </c:pt>
                <c:pt idx="6">
                  <c:v>Religion</c:v>
                </c:pt>
                <c:pt idx="7">
                  <c:v>Color</c:v>
                </c:pt>
                <c:pt idx="8">
                  <c:v>Equal Pay</c:v>
                </c:pt>
                <c:pt idx="9">
                  <c:v>GINA</c:v>
                </c:pt>
              </c:strCache>
            </c:strRef>
          </c:cat>
          <c:val>
            <c:numRef>
              <c:f>Sheet1!$B$2:$B$11</c:f>
              <c:numCache>
                <c:formatCode>0.00%</c:formatCode>
                <c:ptCount val="10"/>
                <c:pt idx="0">
                  <c:v>0.48799999999999999</c:v>
                </c:pt>
                <c:pt idx="1">
                  <c:v>0.33900000000000002</c:v>
                </c:pt>
                <c:pt idx="2">
                  <c:v>0.31900000000000001</c:v>
                </c:pt>
                <c:pt idx="3">
                  <c:v>0.30399999999999999</c:v>
                </c:pt>
                <c:pt idx="4">
                  <c:v>0.218</c:v>
                </c:pt>
                <c:pt idx="5">
                  <c:v>9.8000000000000004E-2</c:v>
                </c:pt>
                <c:pt idx="6">
                  <c:v>4.1000000000000002E-2</c:v>
                </c:pt>
                <c:pt idx="7">
                  <c:v>3.7999999999999999E-2</c:v>
                </c:pt>
                <c:pt idx="8">
                  <c:v>1.2E-2</c:v>
                </c:pt>
                <c:pt idx="9">
                  <c:v>2E-3</c:v>
                </c:pt>
              </c:numCache>
            </c:numRef>
          </c:val>
          <c:extLst>
            <c:ext xmlns:c16="http://schemas.microsoft.com/office/drawing/2014/chart" uri="{C3380CC4-5D6E-409C-BE32-E72D297353CC}">
              <c16:uniqueId val="{00000000-EF54-415D-BADD-806C00B00F1A}"/>
            </c:ext>
          </c:extLst>
        </c:ser>
        <c:ser>
          <c:idx val="1"/>
          <c:order val="1"/>
          <c:tx>
            <c:strRef>
              <c:f>Sheet1!$C$1</c:f>
              <c:strCache>
                <c:ptCount val="1"/>
                <c:pt idx="0">
                  <c:v>Texas</c:v>
                </c:pt>
              </c:strCache>
            </c:strRef>
          </c:tx>
          <c:spPr>
            <a:solidFill>
              <a:srgbClr val="00B0F0"/>
            </a:solidFill>
          </c:spPr>
          <c:invertIfNegative val="0"/>
          <c:cat>
            <c:strRef>
              <c:f>Sheet1!$A$2:$A$11</c:f>
              <c:strCache>
                <c:ptCount val="10"/>
                <c:pt idx="0">
                  <c:v>Retaliation</c:v>
                </c:pt>
                <c:pt idx="1">
                  <c:v>Race</c:v>
                </c:pt>
                <c:pt idx="2">
                  <c:v>Disability</c:v>
                </c:pt>
                <c:pt idx="3">
                  <c:v>Sex</c:v>
                </c:pt>
                <c:pt idx="4">
                  <c:v>Age</c:v>
                </c:pt>
                <c:pt idx="5">
                  <c:v>National Origin</c:v>
                </c:pt>
                <c:pt idx="6">
                  <c:v>Religion</c:v>
                </c:pt>
                <c:pt idx="7">
                  <c:v>Color</c:v>
                </c:pt>
                <c:pt idx="8">
                  <c:v>Equal Pay</c:v>
                </c:pt>
                <c:pt idx="9">
                  <c:v>GINA</c:v>
                </c:pt>
              </c:strCache>
            </c:strRef>
          </c:cat>
          <c:val>
            <c:numRef>
              <c:f>Sheet1!$C$2:$C$11</c:f>
              <c:numCache>
                <c:formatCode>0.00%</c:formatCode>
                <c:ptCount val="10"/>
                <c:pt idx="0">
                  <c:v>0.50700000000000001</c:v>
                </c:pt>
                <c:pt idx="1">
                  <c:v>0.33400000000000002</c:v>
                </c:pt>
                <c:pt idx="2">
                  <c:v>0.35299999999999998</c:v>
                </c:pt>
                <c:pt idx="3">
                  <c:v>0.27700000000000002</c:v>
                </c:pt>
                <c:pt idx="4">
                  <c:v>0.253</c:v>
                </c:pt>
                <c:pt idx="5">
                  <c:v>0.14499999999999999</c:v>
                </c:pt>
                <c:pt idx="6">
                  <c:v>0.05</c:v>
                </c:pt>
                <c:pt idx="7">
                  <c:v>3.5000000000000003E-2</c:v>
                </c:pt>
                <c:pt idx="8">
                  <c:v>1.4999999999999999E-2</c:v>
                </c:pt>
                <c:pt idx="9">
                  <c:v>3.0000000000000001E-3</c:v>
                </c:pt>
              </c:numCache>
            </c:numRef>
          </c:val>
          <c:extLst>
            <c:ext xmlns:c16="http://schemas.microsoft.com/office/drawing/2014/chart" uri="{C3380CC4-5D6E-409C-BE32-E72D297353CC}">
              <c16:uniqueId val="{00000001-EF54-415D-BADD-806C00B00F1A}"/>
            </c:ext>
          </c:extLst>
        </c:ser>
        <c:dLbls>
          <c:showLegendKey val="0"/>
          <c:showVal val="0"/>
          <c:showCatName val="0"/>
          <c:showSerName val="0"/>
          <c:showPercent val="0"/>
          <c:showBubbleSize val="0"/>
        </c:dLbls>
        <c:gapWidth val="150"/>
        <c:axId val="235017728"/>
        <c:axId val="235019264"/>
      </c:barChart>
      <c:catAx>
        <c:axId val="235017728"/>
        <c:scaling>
          <c:orientation val="minMax"/>
        </c:scaling>
        <c:delete val="0"/>
        <c:axPos val="b"/>
        <c:numFmt formatCode="General" sourceLinked="1"/>
        <c:majorTickMark val="none"/>
        <c:minorTickMark val="none"/>
        <c:tickLblPos val="nextTo"/>
        <c:crossAx val="235019264"/>
        <c:crosses val="autoZero"/>
        <c:auto val="1"/>
        <c:lblAlgn val="ctr"/>
        <c:lblOffset val="100"/>
        <c:noMultiLvlLbl val="0"/>
      </c:catAx>
      <c:valAx>
        <c:axId val="235019264"/>
        <c:scaling>
          <c:orientation val="minMax"/>
        </c:scaling>
        <c:delete val="0"/>
        <c:axPos val="l"/>
        <c:majorGridlines/>
        <c:numFmt formatCode="0.00%" sourceLinked="1"/>
        <c:majorTickMark val="none"/>
        <c:minorTickMark val="none"/>
        <c:tickLblPos val="nextTo"/>
        <c:crossAx val="235017728"/>
        <c:crosses val="autoZero"/>
        <c:crossBetween val="between"/>
      </c:valAx>
      <c:spPr>
        <a:noFill/>
        <a:ln w="25391">
          <a:noFill/>
        </a:ln>
      </c:spPr>
    </c:plotArea>
    <c:legend>
      <c:legendPos val="r"/>
      <c:layout>
        <c:manualLayout>
          <c:xMode val="edge"/>
          <c:yMode val="edge"/>
          <c:x val="0.78399277797281708"/>
          <c:y val="1.5700254265091865E-2"/>
          <c:w val="0.19846130698630826"/>
          <c:h val="0.13688279199475065"/>
        </c:manualLayout>
      </c:layout>
      <c:overlay val="0"/>
    </c:legend>
    <c:plotVisOnly val="1"/>
    <c:dispBlanksAs val="gap"/>
    <c:showDLblsOverMax val="0"/>
  </c:chart>
  <c:spPr>
    <a:solidFill>
      <a:srgbClr val="E4D2F2"/>
    </a:solidFill>
  </c:spPr>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Legal</c:v>
                </c:pt>
              </c:strCache>
            </c:strRef>
          </c:tx>
          <c:spPr>
            <a:solidFill>
              <a:srgbClr val="FFFF00"/>
            </a:solidFill>
          </c:spPr>
          <c:explosion val="25"/>
          <c:dPt>
            <c:idx val="1"/>
            <c:bubble3D val="0"/>
            <c:spPr>
              <a:solidFill>
                <a:srgbClr val="CC9900"/>
              </a:solidFill>
            </c:spPr>
            <c:extLst>
              <c:ext xmlns:c16="http://schemas.microsoft.com/office/drawing/2014/chart" uri="{C3380CC4-5D6E-409C-BE32-E72D297353CC}">
                <c16:uniqueId val="{00000001-6D40-4012-96E7-7B056832F106}"/>
              </c:ext>
            </c:extLst>
          </c:dPt>
          <c:dLbls>
            <c:dLbl>
              <c:idx val="0"/>
              <c:layout>
                <c:manualLayout>
                  <c:x val="-0.24925204570017051"/>
                  <c:y val="-0.29353943835055302"/>
                </c:manualLayout>
              </c:layout>
              <c:tx>
                <c:rich>
                  <a:bodyPr/>
                  <a:lstStyle/>
                  <a:p>
                    <a:r>
                      <a:rPr lang="en-US" sz="3200" dirty="0"/>
                      <a:t>Legal
</a:t>
                    </a:r>
                    <a:r>
                      <a:rPr lang="en-US" sz="3200" b="1" dirty="0"/>
                      <a:t>80%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D40-4012-96E7-7B056832F106}"/>
                </c:ext>
              </c:extLst>
            </c:dLbl>
            <c:dLbl>
              <c:idx val="1"/>
              <c:layout>
                <c:manualLayout>
                  <c:x val="0.13745306469044324"/>
                  <c:y val="0.1033257475763512"/>
                </c:manualLayout>
              </c:layout>
              <c:tx>
                <c:rich>
                  <a:bodyPr/>
                  <a:lstStyle/>
                  <a:p>
                    <a:r>
                      <a:rPr lang="en-US" sz="2000" dirty="0">
                        <a:solidFill>
                          <a:schemeClr val="bg1"/>
                        </a:solidFill>
                      </a:rPr>
                      <a:t>Illegal
</a:t>
                    </a:r>
                    <a:r>
                      <a:rPr lang="en-US" sz="2000" b="1" dirty="0">
                        <a:solidFill>
                          <a:schemeClr val="bg1"/>
                        </a:solidFill>
                      </a:rPr>
                      <a:t>20%</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D40-4012-96E7-7B056832F10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Legal</c:v>
                </c:pt>
                <c:pt idx="1">
                  <c:v>Illegal</c:v>
                </c:pt>
              </c:strCache>
            </c:strRef>
          </c:cat>
          <c:val>
            <c:numRef>
              <c:f>Sheet1!$B$2:$B$3</c:f>
              <c:numCache>
                <c:formatCode>General</c:formatCode>
                <c:ptCount val="2"/>
                <c:pt idx="0">
                  <c:v>0.8</c:v>
                </c:pt>
                <c:pt idx="1">
                  <c:v>0.2</c:v>
                </c:pt>
              </c:numCache>
            </c:numRef>
          </c:val>
          <c:extLst>
            <c:ext xmlns:c16="http://schemas.microsoft.com/office/drawing/2014/chart" uri="{C3380CC4-5D6E-409C-BE32-E72D297353CC}">
              <c16:uniqueId val="{00000003-6D40-4012-96E7-7B056832F106}"/>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doughnutChart>
        <c:varyColors val="1"/>
        <c:ser>
          <c:idx val="0"/>
          <c:order val="0"/>
          <c:tx>
            <c:strRef>
              <c:f>Sheet1!$B$1</c:f>
              <c:strCache>
                <c:ptCount val="1"/>
                <c:pt idx="0">
                  <c:v>Column1</c:v>
                </c:pt>
              </c:strCache>
            </c:strRef>
          </c:tx>
          <c:spPr>
            <a:ln>
              <a:solidFill>
                <a:schemeClr val="accent5">
                  <a:lumMod val="20000"/>
                  <a:lumOff val="80000"/>
                </a:schemeClr>
              </a:solidFill>
            </a:ln>
          </c:spPr>
          <c:dPt>
            <c:idx val="0"/>
            <c:bubble3D val="0"/>
            <c:spPr>
              <a:gradFill>
                <a:gsLst>
                  <a:gs pos="70424">
                    <a:schemeClr val="accent5">
                      <a:lumMod val="60000"/>
                      <a:lumOff val="40000"/>
                    </a:schemeClr>
                  </a:gs>
                  <a:gs pos="97083">
                    <a:schemeClr val="accent5">
                      <a:lumMod val="75000"/>
                    </a:schemeClr>
                  </a:gs>
                  <a:gs pos="3750">
                    <a:schemeClr val="accent5"/>
                  </a:gs>
                  <a:gs pos="42898">
                    <a:schemeClr val="accent5">
                      <a:lumMod val="40000"/>
                      <a:lumOff val="60000"/>
                    </a:schemeClr>
                  </a:gs>
                  <a:gs pos="24167">
                    <a:schemeClr val="accent5">
                      <a:lumMod val="20000"/>
                      <a:lumOff val="80000"/>
                    </a:schemeClr>
                  </a:gs>
                </a:gsLst>
                <a:lin ang="13500000" scaled="1"/>
              </a:gradFill>
              <a:ln>
                <a:solidFill>
                  <a:schemeClr val="accent5">
                    <a:lumMod val="20000"/>
                    <a:lumOff val="80000"/>
                  </a:schemeClr>
                </a:solidFill>
              </a:ln>
            </c:spPr>
            <c:extLst>
              <c:ext xmlns:c16="http://schemas.microsoft.com/office/drawing/2014/chart" uri="{C3380CC4-5D6E-409C-BE32-E72D297353CC}">
                <c16:uniqueId val="{00000001-8246-450B-A5A0-90DF330B6258}"/>
              </c:ext>
            </c:extLst>
          </c:dPt>
          <c:dPt>
            <c:idx val="1"/>
            <c:bubble3D val="0"/>
            <c:spPr>
              <a:solidFill>
                <a:schemeClr val="accent5"/>
              </a:solidFill>
              <a:ln>
                <a:solidFill>
                  <a:schemeClr val="accent5">
                    <a:lumMod val="20000"/>
                    <a:lumOff val="80000"/>
                  </a:schemeClr>
                </a:solidFill>
              </a:ln>
            </c:spPr>
            <c:extLst>
              <c:ext xmlns:c16="http://schemas.microsoft.com/office/drawing/2014/chart" uri="{C3380CC4-5D6E-409C-BE32-E72D297353CC}">
                <c16:uniqueId val="{00000003-8246-450B-A5A0-90DF330B6258}"/>
              </c:ext>
            </c:extLst>
          </c:dPt>
          <c:cat>
            <c:strRef>
              <c:f>Sheet1!$A$2:$A$5</c:f>
              <c:strCache>
                <c:ptCount val="1"/>
                <c:pt idx="0">
                  <c:v>Respondents</c:v>
                </c:pt>
              </c:strCache>
            </c:strRef>
          </c:cat>
          <c:val>
            <c:numRef>
              <c:f>Sheet1!$B$2:$B$5</c:f>
              <c:numCache>
                <c:formatCode>General</c:formatCode>
                <c:ptCount val="4"/>
                <c:pt idx="0">
                  <c:v>15</c:v>
                </c:pt>
                <c:pt idx="1">
                  <c:v>85</c:v>
                </c:pt>
              </c:numCache>
            </c:numRef>
          </c:val>
          <c:extLst>
            <c:ext xmlns:c16="http://schemas.microsoft.com/office/drawing/2014/chart" uri="{C3380CC4-5D6E-409C-BE32-E72D297353CC}">
              <c16:uniqueId val="{00000004-8246-450B-A5A0-90DF330B625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manualLayout>
          <c:layoutTarget val="inner"/>
          <c:xMode val="edge"/>
          <c:yMode val="edge"/>
          <c:x val="0.115440883066037"/>
          <c:y val="3.2325570247239699E-2"/>
          <c:w val="0.75905200663268801"/>
          <c:h val="0.94791991460166902"/>
        </c:manualLayout>
      </c:layout>
      <c:doughnutChart>
        <c:varyColors val="1"/>
        <c:ser>
          <c:idx val="0"/>
          <c:order val="0"/>
          <c:tx>
            <c:strRef>
              <c:f>Sheet1!$B$1</c:f>
              <c:strCache>
                <c:ptCount val="1"/>
                <c:pt idx="0">
                  <c:v>Column1</c:v>
                </c:pt>
              </c:strCache>
            </c:strRef>
          </c:tx>
          <c:spPr>
            <a:ln>
              <a:solidFill>
                <a:schemeClr val="accent5">
                  <a:lumMod val="50000"/>
                </a:schemeClr>
              </a:solidFill>
            </a:ln>
          </c:spPr>
          <c:dPt>
            <c:idx val="0"/>
            <c:bubble3D val="0"/>
            <c:spPr>
              <a:gradFill>
                <a:gsLst>
                  <a:gs pos="70424">
                    <a:schemeClr val="accent5">
                      <a:lumMod val="60000"/>
                      <a:lumOff val="40000"/>
                    </a:schemeClr>
                  </a:gs>
                  <a:gs pos="97083">
                    <a:schemeClr val="accent5">
                      <a:lumMod val="75000"/>
                    </a:schemeClr>
                  </a:gs>
                  <a:gs pos="3750">
                    <a:schemeClr val="accent5"/>
                  </a:gs>
                  <a:gs pos="42898">
                    <a:schemeClr val="accent5">
                      <a:lumMod val="40000"/>
                      <a:lumOff val="60000"/>
                    </a:schemeClr>
                  </a:gs>
                  <a:gs pos="24167">
                    <a:schemeClr val="accent5">
                      <a:lumMod val="20000"/>
                      <a:lumOff val="80000"/>
                    </a:schemeClr>
                  </a:gs>
                </a:gsLst>
                <a:lin ang="13500000" scaled="1"/>
              </a:gradFill>
              <a:ln>
                <a:solidFill>
                  <a:schemeClr val="accent5">
                    <a:lumMod val="20000"/>
                    <a:lumOff val="80000"/>
                  </a:schemeClr>
                </a:solidFill>
              </a:ln>
            </c:spPr>
            <c:extLst>
              <c:ext xmlns:c16="http://schemas.microsoft.com/office/drawing/2014/chart" uri="{C3380CC4-5D6E-409C-BE32-E72D297353CC}">
                <c16:uniqueId val="{00000001-DA11-4515-A55E-1C492B35EFD6}"/>
              </c:ext>
            </c:extLst>
          </c:dPt>
          <c:dPt>
            <c:idx val="1"/>
            <c:bubble3D val="0"/>
            <c:spPr>
              <a:solidFill>
                <a:schemeClr val="accent5"/>
              </a:solidFill>
              <a:ln>
                <a:solidFill>
                  <a:schemeClr val="accent5">
                    <a:lumMod val="50000"/>
                  </a:schemeClr>
                </a:solidFill>
              </a:ln>
            </c:spPr>
            <c:extLst>
              <c:ext xmlns:c16="http://schemas.microsoft.com/office/drawing/2014/chart" uri="{C3380CC4-5D6E-409C-BE32-E72D297353CC}">
                <c16:uniqueId val="{00000003-DA11-4515-A55E-1C492B35EFD6}"/>
              </c:ext>
            </c:extLst>
          </c:dPt>
          <c:cat>
            <c:strRef>
              <c:f>Sheet1!$A$2:$A$5</c:f>
              <c:strCache>
                <c:ptCount val="1"/>
                <c:pt idx="0">
                  <c:v>Respondents</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4-DA11-4515-A55E-1C492B35EFD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012001" cy="459666"/>
          </a:xfrm>
          <a:prstGeom prst="rect">
            <a:avLst/>
          </a:prstGeom>
          <a:noFill/>
          <a:ln w="9525">
            <a:noFill/>
            <a:miter lim="800000"/>
            <a:headEnd/>
            <a:tailEnd/>
          </a:ln>
          <a:effectLst/>
        </p:spPr>
        <p:txBody>
          <a:bodyPr vert="horz" wrap="square" lIns="87468" tIns="43735" rIns="87468" bIns="43735"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6675" name="Rectangle 3"/>
          <p:cNvSpPr>
            <a:spLocks noGrp="1" noChangeArrowheads="1"/>
          </p:cNvSpPr>
          <p:nvPr>
            <p:ph type="dt" sz="quarter" idx="1"/>
          </p:nvPr>
        </p:nvSpPr>
        <p:spPr bwMode="auto">
          <a:xfrm>
            <a:off x="3936566" y="0"/>
            <a:ext cx="3012001" cy="459666"/>
          </a:xfrm>
          <a:prstGeom prst="rect">
            <a:avLst/>
          </a:prstGeom>
          <a:noFill/>
          <a:ln w="9525">
            <a:noFill/>
            <a:miter lim="800000"/>
            <a:headEnd/>
            <a:tailEnd/>
          </a:ln>
          <a:effectLst/>
        </p:spPr>
        <p:txBody>
          <a:bodyPr vert="horz" wrap="square" lIns="87468" tIns="43735" rIns="87468" bIns="43735"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56676" name="Rectangle 4"/>
          <p:cNvSpPr>
            <a:spLocks noGrp="1" noChangeArrowheads="1"/>
          </p:cNvSpPr>
          <p:nvPr>
            <p:ph type="ftr" sz="quarter" idx="2"/>
          </p:nvPr>
        </p:nvSpPr>
        <p:spPr bwMode="auto">
          <a:xfrm>
            <a:off x="0" y="8773356"/>
            <a:ext cx="3012001" cy="461193"/>
          </a:xfrm>
          <a:prstGeom prst="rect">
            <a:avLst/>
          </a:prstGeom>
          <a:noFill/>
          <a:ln w="9525">
            <a:noFill/>
            <a:miter lim="800000"/>
            <a:headEnd/>
            <a:tailEnd/>
          </a:ln>
          <a:effectLst/>
        </p:spPr>
        <p:txBody>
          <a:bodyPr vert="horz" wrap="square" lIns="87468" tIns="43735" rIns="87468" bIns="43735"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6677" name="Rectangle 5"/>
          <p:cNvSpPr>
            <a:spLocks noGrp="1" noChangeArrowheads="1"/>
          </p:cNvSpPr>
          <p:nvPr>
            <p:ph type="sldNum" sz="quarter" idx="3"/>
          </p:nvPr>
        </p:nvSpPr>
        <p:spPr bwMode="auto">
          <a:xfrm>
            <a:off x="3936566" y="8773356"/>
            <a:ext cx="3012001" cy="461193"/>
          </a:xfrm>
          <a:prstGeom prst="rect">
            <a:avLst/>
          </a:prstGeom>
          <a:noFill/>
          <a:ln w="9525">
            <a:noFill/>
            <a:miter lim="800000"/>
            <a:headEnd/>
            <a:tailEnd/>
          </a:ln>
          <a:effectLst/>
        </p:spPr>
        <p:txBody>
          <a:bodyPr vert="horz" wrap="square" lIns="87468" tIns="43735" rIns="87468" bIns="43735" numCol="1" anchor="b" anchorCtr="0" compatLnSpc="1">
            <a:prstTxWarp prst="textNoShape">
              <a:avLst/>
            </a:prstTxWarp>
          </a:bodyPr>
          <a:lstStyle>
            <a:lvl1pPr algn="r" eaLnBrk="1" hangingPunct="1">
              <a:defRPr sz="1200">
                <a:latin typeface="Arial" pitchFamily="34" charset="0"/>
              </a:defRPr>
            </a:lvl1pPr>
          </a:lstStyle>
          <a:p>
            <a:pPr>
              <a:defRPr/>
            </a:pPr>
            <a:fld id="{6D3BAC5F-77D2-4853-84E9-47DAA27B7DC9}" type="slidenum">
              <a:rPr lang="en-US" altLang="en-US"/>
              <a:pPr>
                <a:defRPr/>
              </a:pPr>
              <a:t>‹#›</a:t>
            </a:fld>
            <a:endParaRPr lang="en-US" altLang="en-US"/>
          </a:p>
        </p:txBody>
      </p:sp>
    </p:spTree>
    <p:extLst>
      <p:ext uri="{BB962C8B-B14F-4D97-AF65-F5344CB8AC3E}">
        <p14:creationId xmlns:p14="http://schemas.microsoft.com/office/powerpoint/2010/main" val="1897127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12001" cy="459666"/>
          </a:xfrm>
          <a:prstGeom prst="rect">
            <a:avLst/>
          </a:prstGeom>
          <a:noFill/>
          <a:ln w="9525">
            <a:noFill/>
            <a:miter lim="800000"/>
            <a:headEnd/>
            <a:tailEnd/>
          </a:ln>
          <a:effectLst/>
        </p:spPr>
        <p:txBody>
          <a:bodyPr vert="horz" wrap="square" lIns="92464" tIns="46233" rIns="92464" bIns="46233" numCol="1" anchor="t" anchorCtr="0" compatLnSpc="1">
            <a:prstTxWarp prst="textNoShape">
              <a:avLst/>
            </a:prstTxWarp>
          </a:bodyPr>
          <a:lstStyle>
            <a:lvl1pPr defTabSz="924285" eaLnBrk="1" hangingPunct="1">
              <a:defRPr sz="1300">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3936566" y="0"/>
            <a:ext cx="3012001" cy="459666"/>
          </a:xfrm>
          <a:prstGeom prst="rect">
            <a:avLst/>
          </a:prstGeom>
          <a:noFill/>
          <a:ln w="9525">
            <a:noFill/>
            <a:miter lim="800000"/>
            <a:headEnd/>
            <a:tailEnd/>
          </a:ln>
          <a:effectLst/>
        </p:spPr>
        <p:txBody>
          <a:bodyPr vert="horz" wrap="square" lIns="92464" tIns="46233" rIns="92464" bIns="46233" numCol="1" anchor="t" anchorCtr="0" compatLnSpc="1">
            <a:prstTxWarp prst="textNoShape">
              <a:avLst/>
            </a:prstTxWarp>
          </a:bodyPr>
          <a:lstStyle>
            <a:lvl1pPr algn="r" defTabSz="924285" eaLnBrk="1" hangingPunct="1">
              <a:defRPr sz="1300">
                <a:latin typeface="Arial" pitchFamily="34" charset="0"/>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65225" y="692150"/>
            <a:ext cx="4619625" cy="3465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95310" y="4387442"/>
            <a:ext cx="5559457" cy="4155317"/>
          </a:xfrm>
          <a:prstGeom prst="rect">
            <a:avLst/>
          </a:prstGeom>
          <a:noFill/>
          <a:ln w="9525">
            <a:noFill/>
            <a:miter lim="800000"/>
            <a:headEnd/>
            <a:tailEnd/>
          </a:ln>
          <a:effectLst/>
        </p:spPr>
        <p:txBody>
          <a:bodyPr vert="horz" wrap="square" lIns="92464" tIns="46233" rIns="92464" bIns="462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73356"/>
            <a:ext cx="3012001" cy="461193"/>
          </a:xfrm>
          <a:prstGeom prst="rect">
            <a:avLst/>
          </a:prstGeom>
          <a:noFill/>
          <a:ln w="9525">
            <a:noFill/>
            <a:miter lim="800000"/>
            <a:headEnd/>
            <a:tailEnd/>
          </a:ln>
          <a:effectLst/>
        </p:spPr>
        <p:txBody>
          <a:bodyPr vert="horz" wrap="square" lIns="92464" tIns="46233" rIns="92464" bIns="46233" numCol="1" anchor="b" anchorCtr="0" compatLnSpc="1">
            <a:prstTxWarp prst="textNoShape">
              <a:avLst/>
            </a:prstTxWarp>
          </a:bodyPr>
          <a:lstStyle>
            <a:lvl1pPr defTabSz="924285" eaLnBrk="1" hangingPunct="1">
              <a:defRPr sz="1300">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936566" y="8773356"/>
            <a:ext cx="3012001" cy="461193"/>
          </a:xfrm>
          <a:prstGeom prst="rect">
            <a:avLst/>
          </a:prstGeom>
          <a:noFill/>
          <a:ln w="9525">
            <a:noFill/>
            <a:miter lim="800000"/>
            <a:headEnd/>
            <a:tailEnd/>
          </a:ln>
          <a:effectLst/>
        </p:spPr>
        <p:txBody>
          <a:bodyPr vert="horz" wrap="square" lIns="92464" tIns="46233" rIns="92464" bIns="46233" numCol="1" anchor="b" anchorCtr="0" compatLnSpc="1">
            <a:prstTxWarp prst="textNoShape">
              <a:avLst/>
            </a:prstTxWarp>
          </a:bodyPr>
          <a:lstStyle>
            <a:lvl1pPr algn="r" defTabSz="924285" eaLnBrk="1" hangingPunct="1">
              <a:defRPr sz="1300">
                <a:latin typeface="Arial" pitchFamily="34" charset="0"/>
              </a:defRPr>
            </a:lvl1pPr>
          </a:lstStyle>
          <a:p>
            <a:pPr>
              <a:defRPr/>
            </a:pPr>
            <a:fld id="{711BBBCD-0666-40DC-9827-9E25F26EA395}" type="slidenum">
              <a:rPr lang="en-US" altLang="en-US"/>
              <a:pPr>
                <a:defRPr/>
              </a:pPr>
              <a:t>‹#›</a:t>
            </a:fld>
            <a:endParaRPr lang="en-US" altLang="en-US"/>
          </a:p>
        </p:txBody>
      </p:sp>
    </p:spTree>
    <p:extLst>
      <p:ext uri="{BB962C8B-B14F-4D97-AF65-F5344CB8AC3E}">
        <p14:creationId xmlns:p14="http://schemas.microsoft.com/office/powerpoint/2010/main" val="955269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 Id="rId4" Type="http://schemas.openxmlformats.org/officeDocument/2006/relationships/hyperlink" Target="http://time.com/5049676/rose-mcgowan-interview-transcript-person-of-the-year-2017/"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thinkexist.com/quotation/be_kind-for_everyone_you_meet_is_fighting_a/14459.html" TargetMode="External"/><Relationship Id="rId3" Type="http://schemas.openxmlformats.org/officeDocument/2006/relationships/slide" Target="../slides/slide34.xml"/><Relationship Id="rId7" Type="http://schemas.openxmlformats.org/officeDocument/2006/relationships/hyperlink" Target="http://www.freakonomics.com/2010/06/24/quotes-uncovered-forgiveness-permission-and-awesomeness/" TargetMode="External"/><Relationship Id="rId2" Type="http://schemas.openxmlformats.org/officeDocument/2006/relationships/notesMaster" Target="../notesMasters/notesMaster1.xml"/><Relationship Id="rId1" Type="http://schemas.openxmlformats.org/officeDocument/2006/relationships/tags" Target="../tags/tag34.xml"/><Relationship Id="rId6" Type="http://schemas.openxmlformats.org/officeDocument/2006/relationships/hyperlink" Target="http://www.freakonomics.com/blog/" TargetMode="External"/><Relationship Id="rId11" Type="http://schemas.openxmlformats.org/officeDocument/2006/relationships/hyperlink" Target="http://quotationsbook.com/quote/21985/" TargetMode="External"/><Relationship Id="rId5" Type="http://schemas.openxmlformats.org/officeDocument/2006/relationships/hyperlink" Target="http://www.freakonomics.com/author/fredshapiro/" TargetMode="External"/><Relationship Id="rId10" Type="http://schemas.openxmlformats.org/officeDocument/2006/relationships/hyperlink" Target="http://www.brainyquote.com/quotes/quotes/p/plato103409.html" TargetMode="External"/><Relationship Id="rId4" Type="http://schemas.openxmlformats.org/officeDocument/2006/relationships/hyperlink" Target="http://yalepress.yale.edu/yupbooks/qyd/" TargetMode="External"/><Relationship Id="rId9" Type="http://schemas.openxmlformats.org/officeDocument/2006/relationships/hyperlink" Target="http://www.quotationspage.com/quote/31650.html"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 Id="rId5" Type="http://schemas.openxmlformats.org/officeDocument/2006/relationships/hyperlink" Target="https://en.wikipedia.org/wiki/Harris_v._Forklift_Systems,_Inc.#cite_note-2" TargetMode="External"/><Relationship Id="rId4" Type="http://schemas.openxmlformats.org/officeDocument/2006/relationships/hyperlink" Target="https://en.wikipedia.org/wiki/Harris_v._Forklift_Systems,_Inc.#cite_note-:0-1"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adl.org/assets/pdf/combating-hate/ADL-START-Mass-Violence-and-Extremism-Backgrounder-for-Educators-and-School-Administrators.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59.xml"/><Relationship Id="rId4" Type="http://schemas.openxmlformats.org/officeDocument/2006/relationships/hyperlink" Target="http://www.ogletreedeakins.com/publications/2008-05-01/employment-law-authority"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 Id="rId4" Type="http://schemas.openxmlformats.org/officeDocument/2006/relationships/hyperlink" Target="https://www.eeoc.gov/eeoc/task_force/harassment/report_summary.cfm"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intentionalworkplace.com/intentionalworkplace.com/2009/12/09/what-is-an-intentional-workplac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dol.gov/odep/pubs/20100727.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 Id="rId4" Type="http://schemas.openxmlformats.org/officeDocument/2006/relationships/hyperlink" Target="https://www.washingtonpost.com/news/the-intersect/wp/2017/10/19/the-woman-behind-me-too-knew-the-power-of-the-phrase-when-she-created-it-10-years-ago/?utm_term=.a4f6190c5efc"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100" dirty="0"/>
              <a:t>The Growing Problem of Workplace Incivility: How to Reduce Rudeness, Encourage Courtesy &amp; Create a More Professional Atmosphere</a:t>
            </a:r>
          </a:p>
          <a:p>
            <a:r>
              <a:rPr lang="en-US" sz="1100" dirty="0"/>
              <a:t>From raunchy reality shows to parent brawls at Little League games, incivility seems to be everywhere – so it's no surprise that rudeness has also invaded the workplace.</a:t>
            </a:r>
          </a:p>
          <a:p>
            <a:r>
              <a:rPr lang="en-US" sz="1100" dirty="0"/>
              <a:t>Squabbling employees, screaming managers, colleagues who never respond to emails, co-workers who send texts while you're talking to them… all these people seem to have forgotten the basic rules of courtesy and respect. Offensive behavior among colleagues carries a high price, because "civility" at work means more than just good manners. Respectful treatment creates the foundation for cooperation between individuals and collaboration among departments. When people are rude and disrespectful to one another, they are much less likely to share information, contribute helpful suggestions, or offer assistance with problems</a:t>
            </a:r>
          </a:p>
          <a:p>
            <a:endParaRPr lang="en-US" dirty="0"/>
          </a:p>
        </p:txBody>
      </p:sp>
      <p:sp>
        <p:nvSpPr>
          <p:cNvPr id="4" name="Slide Number Placeholder 3"/>
          <p:cNvSpPr>
            <a:spLocks noGrp="1"/>
          </p:cNvSpPr>
          <p:nvPr>
            <p:ph type="sldNum" sz="quarter" idx="10"/>
          </p:nvPr>
        </p:nvSpPr>
        <p:spPr/>
        <p:txBody>
          <a:bodyPr/>
          <a:lstStyle/>
          <a:p>
            <a:fld id="{AD1A095A-86D9-4A9B-ABF0-D084D02AFD1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42721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First it was a story. Then a moment. Now, two months after women began to come forward in droves to accuse powerful men of sexual harassment and assault, it is a movement.</a:t>
            </a:r>
          </a:p>
          <a:p>
            <a:r>
              <a:rPr lang="en-US" dirty="0"/>
              <a:t>Time magazine has named “the silence breakers” its person of the year for 2017, referring to those women, and the global conversation they have started.</a:t>
            </a:r>
          </a:p>
          <a:p>
            <a:r>
              <a:rPr lang="en-US" dirty="0"/>
              <a:t>The magazine’s editor in chief, Edward </a:t>
            </a:r>
            <a:r>
              <a:rPr lang="en-US" dirty="0" err="1"/>
              <a:t>Felsenthal</a:t>
            </a:r>
            <a:r>
              <a:rPr lang="en-US" dirty="0"/>
              <a:t>, said in an interview on the “Today” show on Wednesday that the #</a:t>
            </a:r>
            <a:r>
              <a:rPr lang="en-US" dirty="0" err="1"/>
              <a:t>MeToo</a:t>
            </a:r>
            <a:r>
              <a:rPr lang="en-US" dirty="0"/>
              <a:t> movement represented the “fastest-moving social change we’ve seen in decades, and it began with individual acts of courage by women and some men too.”</a:t>
            </a:r>
          </a:p>
          <a:p>
            <a:r>
              <a:rPr lang="en-US" dirty="0"/>
              <a:t>Movie stars are supposedly nothing like you and me. They're svelte, glamorous, self-­possessed. They wear dresses we can't afford and live in houses we can only dream of. Yet it turns out that—in the most painful and personal ways—movie stars are more like you and me than we ever knew.</a:t>
            </a:r>
          </a:p>
          <a:p>
            <a:endParaRPr lang="en-US" dirty="0"/>
          </a:p>
          <a:p>
            <a:r>
              <a:rPr lang="en-US" dirty="0"/>
              <a:t>In 1997, just before Ashley Judd's career took off, she was invited to a meeting with Harvey Weinstein, head of the </a:t>
            </a:r>
            <a:r>
              <a:rPr lang="en-US" dirty="0" err="1"/>
              <a:t>starmaking</a:t>
            </a:r>
            <a:r>
              <a:rPr lang="en-US" dirty="0"/>
              <a:t> studio Miramax, at a Beverly Hills hotel. Astounded and offended by Weinstein's attempt to coerce her into bed, Judd managed to escape. But instead of keeping quiet about the kind of encounter that could easily shame a woman into silence, she began spreading the word.</a:t>
            </a:r>
          </a:p>
          <a:p>
            <a:endParaRPr lang="en-US" dirty="0"/>
          </a:p>
          <a:p>
            <a:r>
              <a:rPr lang="en-US" dirty="0"/>
              <a:t>"I started talking about Harvey the minute that it happened," Judd says in an interview with TIME. "Literally, I exited that hotel room at the Peninsula Hotel in 1997 and came straight downstairs to the lobby, where my dad was waiting for me, because he happened to be in Los Angeles from Kentucky, visiting me on the set. And he could tell by my face—to use his words—that something devastating had happened to me. I told him. I told everyone."</a:t>
            </a:r>
          </a:p>
          <a:p>
            <a:endParaRPr lang="en-US" dirty="0"/>
          </a:p>
          <a:p>
            <a:r>
              <a:rPr lang="en-US" dirty="0"/>
              <a:t>She recalls one screenwriter friend telling her that Weinstein's behavior was an open secret passed around on the whisper network that had been furrowing through Hollywood for years. It allowed for people to warn others to some degree, but there was no route to stop the abuse. "Were we supposed to call some fantasy attorney general of </a:t>
            </a:r>
            <a:r>
              <a:rPr lang="en-US" dirty="0" err="1"/>
              <a:t>moviedom</a:t>
            </a:r>
            <a:r>
              <a:rPr lang="en-US" dirty="0"/>
              <a:t>?" Judd asks. "There wasn't a place for us to report these experiences."</a:t>
            </a:r>
          </a:p>
          <a:p>
            <a:r>
              <a:rPr lang="en-US" dirty="0"/>
              <a:t>Finally, in October—when Judd went on the record about Weinstein's behavior in the New York </a:t>
            </a:r>
            <a:r>
              <a:rPr lang="en-US" i="1" dirty="0"/>
              <a:t>Times</a:t>
            </a:r>
            <a:r>
              <a:rPr lang="en-US" dirty="0"/>
              <a:t>, the first star to do so—the world listened. (Weinstein said he "never laid a glove" on Judd and denies having had nonconsensual sex with other accusers.)</a:t>
            </a:r>
          </a:p>
          <a:p>
            <a:r>
              <a:rPr lang="en-US" dirty="0"/>
              <a:t>When movie stars don't know where to go, what hope is there for the rest of us? What hope is there for the janitor who's being harassed by a co-worker but remains silent out of fear she'll lose the job she needs to support her children? For the administrative assistant who repeatedly fends off a superior who won't take no for an answer? For the hotel housekeeper who never knows, as she goes about replacing towels and cleaning toilets, if a guest is going to corner her in a room she can't escape?</a:t>
            </a:r>
          </a:p>
          <a:p>
            <a:r>
              <a:rPr lang="en-US" dirty="0"/>
              <a:t>Like the "problem that has no name," the disquieting malaise of frustration and repression among postwar wives and homemakers identified by Betty Friedan more than 50 years ago, this moment is born of a very real and potent sense of unrest. Yet it doesn't have a leader, or a single, unifying tenet. The </a:t>
            </a:r>
            <a:r>
              <a:rPr lang="en-US" dirty="0" err="1"/>
              <a:t>hashtag</a:t>
            </a:r>
            <a:r>
              <a:rPr lang="en-US" dirty="0"/>
              <a:t> #</a:t>
            </a:r>
            <a:r>
              <a:rPr lang="en-US" dirty="0" err="1"/>
              <a:t>MeToo</a:t>
            </a:r>
            <a:r>
              <a:rPr lang="en-US" dirty="0"/>
              <a:t> (swiftly adapted into #</a:t>
            </a:r>
            <a:r>
              <a:rPr lang="en-US" dirty="0" err="1"/>
              <a:t>BalanceTonPorc</a:t>
            </a:r>
            <a:r>
              <a:rPr lang="en-US" dirty="0"/>
              <a:t>, #</a:t>
            </a:r>
            <a:r>
              <a:rPr lang="en-US" dirty="0" err="1"/>
              <a:t>YoTambien</a:t>
            </a:r>
            <a:r>
              <a:rPr lang="en-US" dirty="0"/>
              <a:t>, #</a:t>
            </a:r>
            <a:r>
              <a:rPr lang="en-US" dirty="0" err="1"/>
              <a:t>Ana_kaman</a:t>
            </a:r>
            <a:r>
              <a:rPr lang="en-US" dirty="0"/>
              <a:t> and many others), which to date has provided an umbrella of solidarity for millions of people to come forward with their stories, is part of the picture, but not all of it.</a:t>
            </a:r>
          </a:p>
          <a:p>
            <a:r>
              <a:rPr lang="en-US" dirty="0"/>
              <a:t>This reckoning appears to have sprung up overnight. But it has actually been simmering for years, decades, centuries. Women have had it with bosses and co-workers who not only cross boundaries but don't even seem to know that boundaries exist. They've had it with the fear of retaliation, of being blackballed, of being fired from a job they can't afford to lose. They've had it with the code of going along to get along. They've had it with men who use their power to take what they want from women. These silence breakers have started a revolution of refusal, gathering strength by the day, and in the past two months alone, their collective anger has spurred immediate and shocking results: nearly every day, CEOs have been fired, moguls toppled, icons disgraced. In some cases, criminal charges have been brought.</a:t>
            </a:r>
          </a:p>
          <a:p>
            <a:r>
              <a:rPr lang="en-US" dirty="0"/>
              <a:t>Emboldened by Judd, </a:t>
            </a:r>
            <a:r>
              <a:rPr lang="en-US" dirty="0">
                <a:hlinkClick r:id="rId4"/>
              </a:rPr>
              <a:t>Rose McGowan</a:t>
            </a:r>
            <a:r>
              <a:rPr lang="en-US" dirty="0"/>
              <a:t> and a host of other prominent accusers, women everywhere have begun to speak out about the inappropriate, abusive and in some cases illegal behavior they've faced. When multiple harassment claims bring down a charmer like former </a:t>
            </a:r>
            <a:r>
              <a:rPr lang="en-US" i="1" dirty="0"/>
              <a:t>Today</a:t>
            </a:r>
            <a:r>
              <a:rPr lang="en-US" dirty="0"/>
              <a:t> show host Matt Lauer, women who thought they had no recourse see a new, wide-open door. When a movie star says #</a:t>
            </a:r>
            <a:r>
              <a:rPr lang="en-US" dirty="0" err="1"/>
              <a:t>MeToo</a:t>
            </a:r>
            <a:r>
              <a:rPr lang="en-US" dirty="0"/>
              <a:t>, it becomes easier to believe the cook who's been quietly enduring for years.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D0DC169-0D7F-49A5-8443-B7FAFB9ED87F}"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1316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a:t>
            </a:r>
            <a:r>
              <a:rPr lang="en-US" dirty="0" err="1"/>
              <a:t>Alianza</a:t>
            </a:r>
            <a:r>
              <a:rPr lang="en-US" dirty="0"/>
              <a:t> </a:t>
            </a:r>
            <a:r>
              <a:rPr lang="en-US" dirty="0" err="1"/>
              <a:t>Nacional</a:t>
            </a:r>
            <a:r>
              <a:rPr lang="en-US" dirty="0"/>
              <a:t> de </a:t>
            </a:r>
            <a:r>
              <a:rPr lang="en-US" dirty="0" err="1"/>
              <a:t>Campesinas</a:t>
            </a:r>
            <a:r>
              <a:rPr lang="en-US" dirty="0"/>
              <a:t>, an </a:t>
            </a:r>
            <a:r>
              <a:rPr lang="en-US" dirty="0" err="1"/>
              <a:t>organisation</a:t>
            </a:r>
            <a:r>
              <a:rPr lang="en-US" dirty="0"/>
              <a:t> representing about 700,000 current and former farmworker women, published an open letter in solidarity with women who have come forward across the US to share stories of sexual harassment and assault.</a:t>
            </a:r>
          </a:p>
          <a:p>
            <a:r>
              <a:rPr lang="en-US" dirty="0"/>
              <a:t>Several women accused Hollywood producer Harvey Weinstein of sexual assault, and many more have come forward with stories of sexual abuse at the hands of powerful men working in media, politics, sports and other areas.</a:t>
            </a:r>
            <a:r>
              <a:rPr lang="en-US" baseline="0" dirty="0"/>
              <a:t> </a:t>
            </a:r>
            <a:r>
              <a:rPr lang="en-US" dirty="0"/>
              <a:t>Women from around the world have used the </a:t>
            </a:r>
            <a:r>
              <a:rPr lang="en-US" dirty="0" err="1"/>
              <a:t>hashtag</a:t>
            </a:r>
            <a:r>
              <a:rPr lang="en-US" dirty="0"/>
              <a:t> #</a:t>
            </a:r>
            <a:r>
              <a:rPr lang="en-US" dirty="0" err="1"/>
              <a:t>MeToo</a:t>
            </a:r>
            <a:r>
              <a:rPr lang="en-US" dirty="0"/>
              <a:t> on social media to share their experiences and show solidarity with one another</a:t>
            </a:r>
          </a:p>
          <a:p>
            <a:r>
              <a:rPr lang="en-US" dirty="0">
                <a:effectLst/>
              </a:rPr>
              <a:t>While many of the women coming forward worked in the US entertainment industry, </a:t>
            </a:r>
            <a:r>
              <a:rPr lang="en-US" dirty="0" err="1">
                <a:effectLst/>
              </a:rPr>
              <a:t>Alianza</a:t>
            </a:r>
            <a:r>
              <a:rPr lang="en-US" dirty="0">
                <a:effectLst/>
              </a:rPr>
              <a:t> wrote that its members - despite not working "under bright stage lights or on the big screen" - understood "the hurt, confusion, isolation and betrayal that you might feel.</a:t>
            </a:r>
          </a:p>
          <a:p>
            <a:r>
              <a:rPr lang="en-US" dirty="0">
                <a:effectLst/>
              </a:rPr>
              <a:t>"Even though we work in very different environments, we share a common experience of being preyed upon by individuals who have the power to hire, fire, blacklist and otherwise threaten our economic, physical and emotional security," their letter reads.</a:t>
            </a:r>
          </a:p>
          <a:p>
            <a:r>
              <a:rPr lang="en-US" dirty="0">
                <a:effectLst/>
              </a:rPr>
              <a:t>Farmworker women are especially vulnerable to sexual harassment and abuse at work because of "a severe imbalance of power" between employers and supervisors and the workers, many of whom are immigrants, according to a 2012 Human Rights Watch report.</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solidFill>
                  <a:prstClr val="black"/>
                </a:solidFill>
              </a:rPr>
              <a:pPr>
                <a:defRPr/>
              </a:pPr>
              <a:t>11</a:t>
            </a:fld>
            <a:endParaRPr lang="en-US" altLang="en-US">
              <a:solidFill>
                <a:prstClr val="black"/>
              </a:solidFill>
            </a:endParaRPr>
          </a:p>
        </p:txBody>
      </p:sp>
    </p:spTree>
    <p:extLst>
      <p:ext uri="{BB962C8B-B14F-4D97-AF65-F5344CB8AC3E}">
        <p14:creationId xmlns:p14="http://schemas.microsoft.com/office/powerpoint/2010/main" val="116876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 stars line up on the red carpet and to collect Golden Globes in Beverly Hills on Sunday (Jan. 7), eagle-eyed viewers will note the plethora of couture ensembles have all been accessorized the same: Black and white pins bearing the phrase "Time's Up."</a:t>
            </a:r>
          </a:p>
          <a:p>
            <a:endParaRPr lang="en-US" dirty="0"/>
          </a:p>
          <a:p>
            <a:r>
              <a:rPr lang="en-US" dirty="0"/>
              <a:t>Time's Up is a new initiative created through a collective of about 300 women actors, "agents, writers, directors and entertainment executives to fight sexual misconduct across the country," according to The New York Times. It was developed in the wake of hundreds of women alleging sexual misconduct against a slew of notable men in entertainment and other industries, a trend set off after reports about similar accusations against Hollywood magnate Harvey Weinstein. </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solidFill>
                  <a:prstClr val="black"/>
                </a:solidFill>
              </a:rPr>
              <a:pPr>
                <a:defRPr/>
              </a:pPr>
              <a:t>12</a:t>
            </a:fld>
            <a:endParaRPr lang="en-US" altLang="en-US">
              <a:solidFill>
                <a:prstClr val="black"/>
              </a:solidFill>
            </a:endParaRPr>
          </a:p>
        </p:txBody>
      </p:sp>
    </p:spTree>
    <p:extLst>
      <p:ext uri="{BB962C8B-B14F-4D97-AF65-F5344CB8AC3E}">
        <p14:creationId xmlns:p14="http://schemas.microsoft.com/office/powerpoint/2010/main" val="168097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916">
              <a:defRPr/>
            </a:pPr>
            <a:r>
              <a:rPr lang="en-US" dirty="0"/>
              <a:t>Hosted by </a:t>
            </a:r>
            <a:r>
              <a:rPr lang="en-US" dirty="0" err="1"/>
              <a:t>Zainab</a:t>
            </a:r>
            <a:r>
              <a:rPr lang="en-US" dirty="0"/>
              <a:t> </a:t>
            </a:r>
            <a:r>
              <a:rPr lang="en-US" dirty="0" err="1"/>
              <a:t>Salbi</a:t>
            </a:r>
            <a:r>
              <a:rPr lang="en-US" dirty="0"/>
              <a:t>, the five-part series will dig deeper into the recent harassment headlines. The public broadcaster has ordered a new five-part series </a:t>
            </a:r>
            <a:r>
              <a:rPr lang="en-US" i="1" dirty="0"/>
              <a:t>#</a:t>
            </a:r>
            <a:r>
              <a:rPr lang="en-US" i="1" dirty="0" err="1"/>
              <a:t>MeToo</a:t>
            </a:r>
            <a:r>
              <a:rPr lang="en-US" i="1" dirty="0"/>
              <a:t>, Now What</a:t>
            </a:r>
            <a:r>
              <a:rPr lang="en-US" dirty="0"/>
              <a:t>? hosted by </a:t>
            </a:r>
            <a:r>
              <a:rPr lang="en-US" dirty="0" err="1"/>
              <a:t>Zainab</a:t>
            </a:r>
            <a:r>
              <a:rPr lang="en-US" dirty="0"/>
              <a:t> </a:t>
            </a:r>
            <a:r>
              <a:rPr lang="en-US" dirty="0" err="1"/>
              <a:t>Salbi</a:t>
            </a:r>
            <a:r>
              <a:rPr lang="en-US" dirty="0"/>
              <a:t>, the founder of humanitarian organization Women for Women International. The half-hour show will explore the topic at the forefront of the national conversation: the culture’s sexual harassment awakening.</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13</a:t>
            </a:fld>
            <a:endParaRPr lang="en-US" altLang="en-US"/>
          </a:p>
        </p:txBody>
      </p:sp>
    </p:spTree>
    <p:extLst>
      <p:ext uri="{BB962C8B-B14F-4D97-AF65-F5344CB8AC3E}">
        <p14:creationId xmlns:p14="http://schemas.microsoft.com/office/powerpoint/2010/main" val="81537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2504584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1487255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r>
              <a:rPr lang="en-US" dirty="0"/>
              <a:t>l</a:t>
            </a:r>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169272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307936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311007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392360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233822">
              <a:defRPr/>
            </a:pPr>
            <a:r>
              <a:rPr lang="en-US" dirty="0">
                <a:solidFill>
                  <a:prstClr val="black"/>
                </a:solidFill>
                <a:latin typeface="Gill Sans MT" pitchFamily="34" charset="0"/>
                <a:ea typeface="MS PGothic" pitchFamily="34" charset="-128"/>
              </a:rPr>
              <a:t>EEOC was created over 50 years ago as part of the Civil Rights Act of 1964</a:t>
            </a:r>
          </a:p>
          <a:p>
            <a:pPr>
              <a:defRPr/>
            </a:pPr>
            <a:endParaRPr lang="en-US" dirty="0">
              <a:latin typeface="Bookman Old Style" pitchFamily="18" charset="0"/>
            </a:endParaRPr>
          </a:p>
          <a:p>
            <a:pPr>
              <a:defRPr/>
            </a:pPr>
            <a:r>
              <a:rPr lang="en-US" dirty="0">
                <a:latin typeface="Bookman Old Style" pitchFamily="18" charset="0"/>
              </a:rPr>
              <a:t>independent regulatory commission enforcing federal anti-discrimination laws (employment only)</a:t>
            </a:r>
          </a:p>
          <a:p>
            <a:pPr>
              <a:defRPr/>
            </a:pPr>
            <a:endParaRPr lang="en-US" altLang="en-US" b="1" dirty="0">
              <a:solidFill>
                <a:srgbClr val="00B0F0"/>
              </a:solidFill>
            </a:endParaRPr>
          </a:p>
          <a:p>
            <a:pPr>
              <a:defRPr/>
            </a:pPr>
            <a:r>
              <a:rPr lang="en-US" altLang="en-US" b="1" dirty="0">
                <a:solidFill>
                  <a:srgbClr val="00B0F0"/>
                </a:solidFill>
              </a:rPr>
              <a:t>VISION </a:t>
            </a:r>
            <a:r>
              <a:rPr lang="en-US" altLang="en-US" dirty="0"/>
              <a:t>Justice and Equality in the Workplace</a:t>
            </a:r>
          </a:p>
          <a:p>
            <a:pPr>
              <a:defRPr/>
            </a:pPr>
            <a:r>
              <a:rPr lang="en-US" b="1" dirty="0"/>
              <a:t>MISSION  </a:t>
            </a:r>
            <a:r>
              <a:rPr lang="en-US" dirty="0"/>
              <a:t>Stop and Remedy Unlawful Employment Discrimination</a:t>
            </a:r>
          </a:p>
          <a:p>
            <a:pPr defTabSz="233822">
              <a:defRPr/>
            </a:pPr>
            <a:endParaRPr lang="en-US" dirty="0">
              <a:solidFill>
                <a:prstClr val="black"/>
              </a:solidFill>
              <a:latin typeface="Gill Sans MT" pitchFamily="34" charset="0"/>
              <a:ea typeface="MS PGothic" pitchFamily="34" charset="-128"/>
            </a:endParaRPr>
          </a:p>
          <a:p>
            <a:pPr defTabSz="233822">
              <a:defRPr/>
            </a:pPr>
            <a:r>
              <a:rPr lang="en-US" altLang="en-US" dirty="0"/>
              <a:t>HQ Washington, 53 field offices. 15 districts</a:t>
            </a:r>
          </a:p>
          <a:p>
            <a:pPr defTabSz="233822">
              <a:defRPr/>
            </a:pPr>
            <a:r>
              <a:rPr lang="en-US" altLang="en-US" dirty="0"/>
              <a:t>SF District = N. California, N Nevada,  Alaska, Washington, Oregon, Idaho, Montana.  </a:t>
            </a:r>
          </a:p>
          <a:p>
            <a:pPr defTabSz="233822">
              <a:defRPr/>
            </a:pPr>
            <a:endParaRPr lang="en-US" dirty="0">
              <a:solidFill>
                <a:prstClr val="black"/>
              </a:solidFill>
              <a:latin typeface="Gill Sans MT" pitchFamily="34" charset="0"/>
              <a:ea typeface="MS PGothic" pitchFamily="34" charset="-128"/>
            </a:endParaRPr>
          </a:p>
          <a:p>
            <a:pPr marL="273300" indent="-273300" defTabSz="233822">
              <a:buFont typeface="Arial" pitchFamily="34" charset="0"/>
              <a:buChar char="•"/>
              <a:defRPr/>
            </a:pPr>
            <a:r>
              <a:rPr lang="en-US" dirty="0">
                <a:solidFill>
                  <a:prstClr val="black"/>
                </a:solidFill>
                <a:latin typeface="Gill Sans MT" pitchFamily="34" charset="0"/>
                <a:ea typeface="MS PGothic" pitchFamily="34" charset="-128"/>
              </a:rPr>
              <a:t>Commission consists of</a:t>
            </a:r>
            <a:r>
              <a:rPr lang="en-US" b="1" dirty="0">
                <a:solidFill>
                  <a:prstClr val="black"/>
                </a:solidFill>
                <a:latin typeface="Gill Sans MT" pitchFamily="34" charset="0"/>
                <a:ea typeface="MS PGothic" pitchFamily="34" charset="-128"/>
              </a:rPr>
              <a:t> five Senate-confirmed Commissioners.</a:t>
            </a:r>
          </a:p>
          <a:p>
            <a:pPr marL="273300" indent="-273300" defTabSz="233822">
              <a:buFont typeface="Arial" pitchFamily="34" charset="0"/>
              <a:buChar char="•"/>
              <a:defRPr/>
            </a:pPr>
            <a:r>
              <a:rPr lang="en-US" dirty="0">
                <a:solidFill>
                  <a:prstClr val="black"/>
                </a:solidFill>
                <a:latin typeface="Gill Sans MT" pitchFamily="34" charset="0"/>
                <a:ea typeface="MS PGothic" pitchFamily="34" charset="-128"/>
              </a:rPr>
              <a:t>No more than </a:t>
            </a:r>
            <a:r>
              <a:rPr lang="en-US" b="1" dirty="0">
                <a:solidFill>
                  <a:prstClr val="black"/>
                </a:solidFill>
                <a:latin typeface="Gill Sans MT" pitchFamily="34" charset="0"/>
                <a:ea typeface="MS PGothic" pitchFamily="34" charset="-128"/>
              </a:rPr>
              <a:t>three</a:t>
            </a:r>
            <a:r>
              <a:rPr lang="en-US" dirty="0">
                <a:solidFill>
                  <a:prstClr val="black"/>
                </a:solidFill>
                <a:latin typeface="Gill Sans MT" pitchFamily="34" charset="0"/>
                <a:ea typeface="MS PGothic" pitchFamily="34" charset="-128"/>
              </a:rPr>
              <a:t> Commissioners can be from the </a:t>
            </a:r>
            <a:r>
              <a:rPr lang="en-US" b="1" dirty="0">
                <a:solidFill>
                  <a:prstClr val="black"/>
                </a:solidFill>
                <a:latin typeface="Gill Sans MT" pitchFamily="34" charset="0"/>
                <a:ea typeface="MS PGothic" pitchFamily="34" charset="-128"/>
              </a:rPr>
              <a:t>same political party.</a:t>
            </a:r>
          </a:p>
          <a:p>
            <a:pPr marL="273300" indent="-273300" defTabSz="233822">
              <a:buFont typeface="Arial" pitchFamily="34" charset="0"/>
              <a:buChar char="•"/>
              <a:defRPr/>
            </a:pPr>
            <a:r>
              <a:rPr lang="en-US" dirty="0">
                <a:solidFill>
                  <a:prstClr val="black"/>
                </a:solidFill>
                <a:latin typeface="Gill Sans MT" pitchFamily="34" charset="0"/>
                <a:ea typeface="MS PGothic" pitchFamily="34" charset="-128"/>
              </a:rPr>
              <a:t>Commissioners serve for set terms of </a:t>
            </a:r>
            <a:r>
              <a:rPr lang="en-US" b="1" dirty="0">
                <a:solidFill>
                  <a:prstClr val="black"/>
                </a:solidFill>
                <a:latin typeface="Gill Sans MT" pitchFamily="34" charset="0"/>
                <a:ea typeface="MS PGothic" pitchFamily="34" charset="-128"/>
              </a:rPr>
              <a:t>5 years.</a:t>
            </a:r>
          </a:p>
          <a:p>
            <a:pPr marL="273300" indent="-273300" defTabSz="233822">
              <a:buFont typeface="Arial" pitchFamily="34" charset="0"/>
              <a:buChar char="•"/>
              <a:defRPr/>
            </a:pPr>
            <a:r>
              <a:rPr lang="en-US" dirty="0">
                <a:solidFill>
                  <a:prstClr val="black"/>
                </a:solidFill>
                <a:latin typeface="Gill Sans MT" pitchFamily="34" charset="0"/>
                <a:ea typeface="MS PGothic" pitchFamily="34" charset="-128"/>
              </a:rPr>
              <a:t>Commission voted on a </a:t>
            </a:r>
            <a:r>
              <a:rPr lang="en-US" b="1" dirty="0">
                <a:solidFill>
                  <a:prstClr val="black"/>
                </a:solidFill>
                <a:latin typeface="Gill Sans MT" pitchFamily="34" charset="0"/>
                <a:ea typeface="MS PGothic" pitchFamily="34" charset="-128"/>
              </a:rPr>
              <a:t>Strategic Enforcement Plan</a:t>
            </a:r>
            <a:r>
              <a:rPr lang="en-US" dirty="0">
                <a:solidFill>
                  <a:prstClr val="black"/>
                </a:solidFill>
                <a:latin typeface="Gill Sans MT" pitchFamily="34" charset="0"/>
                <a:ea typeface="MS PGothic" pitchFamily="34" charset="-128"/>
              </a:rPr>
              <a:t> </a:t>
            </a:r>
            <a:r>
              <a:rPr lang="en-US" b="1" dirty="0">
                <a:solidFill>
                  <a:prstClr val="black"/>
                </a:solidFill>
                <a:latin typeface="Gill Sans MT" pitchFamily="34" charset="0"/>
                <a:ea typeface="MS PGothic" pitchFamily="34" charset="-128"/>
              </a:rPr>
              <a:t>for 2017-2021.</a:t>
            </a:r>
          </a:p>
          <a:p>
            <a:pPr marL="273300" indent="-273300" defTabSz="233822">
              <a:buFont typeface="Arial" pitchFamily="34" charset="0"/>
              <a:buChar char="•"/>
              <a:defRPr/>
            </a:pPr>
            <a:r>
              <a:rPr lang="en-US" dirty="0">
                <a:solidFill>
                  <a:prstClr val="black"/>
                </a:solidFill>
                <a:latin typeface="Gill Sans MT" pitchFamily="34" charset="0"/>
                <a:ea typeface="MS PGothic" pitchFamily="34" charset="-128"/>
              </a:rPr>
              <a:t>Commission has a </a:t>
            </a:r>
            <a:r>
              <a:rPr lang="en-US" b="1" dirty="0">
                <a:solidFill>
                  <a:prstClr val="black"/>
                </a:solidFill>
                <a:latin typeface="Gill Sans MT" pitchFamily="34" charset="0"/>
                <a:ea typeface="MS PGothic" pitchFamily="34" charset="-128"/>
              </a:rPr>
              <a:t>bipartisan commitment</a:t>
            </a:r>
            <a:r>
              <a:rPr lang="en-US" dirty="0">
                <a:solidFill>
                  <a:prstClr val="black"/>
                </a:solidFill>
                <a:latin typeface="Gill Sans MT" pitchFamily="34" charset="0"/>
                <a:ea typeface="MS PGothic" pitchFamily="34" charset="-128"/>
              </a:rPr>
              <a:t> to enforcing</a:t>
            </a:r>
            <a:r>
              <a:rPr lang="en-US" b="1" dirty="0">
                <a:solidFill>
                  <a:prstClr val="black"/>
                </a:solidFill>
                <a:latin typeface="Gill Sans MT" pitchFamily="34" charset="0"/>
                <a:ea typeface="MS PGothic" pitchFamily="34" charset="-128"/>
              </a:rPr>
              <a:t> </a:t>
            </a:r>
            <a:r>
              <a:rPr lang="en-US" dirty="0">
                <a:solidFill>
                  <a:prstClr val="black"/>
                </a:solidFill>
                <a:latin typeface="Gill Sans MT" pitchFamily="34" charset="0"/>
                <a:ea typeface="MS PGothic" pitchFamily="34" charset="-128"/>
              </a:rPr>
              <a:t>the law and helping employers comply with the law.</a:t>
            </a:r>
            <a:endParaRPr lang="en-US" dirty="0">
              <a:solidFill>
                <a:srgbClr val="FF0000"/>
              </a:solidFill>
              <a:latin typeface="Gill Sans MT" pitchFamily="34" charset="0"/>
              <a:ea typeface="MS PGothic" pitchFamily="34" charset="-128"/>
            </a:endParaRPr>
          </a:p>
          <a:p>
            <a:pPr>
              <a:defRPr/>
            </a:pPr>
            <a:endParaRPr lang="en-US" dirty="0"/>
          </a:p>
          <a:p>
            <a:r>
              <a:rPr lang="en-US" dirty="0"/>
              <a:t>Sharon Fast Gustafson is a solo practitioner in Arlington, Virginia. She received her J.D. from Georgetown University Law Center, cum laude, in 1991. After law school she worked for four years in the labor and employment law group at Jones, Day in Washington, D.C.</a:t>
            </a:r>
          </a:p>
          <a:p>
            <a:r>
              <a:rPr lang="en-US" dirty="0"/>
              <a:t>Ms. Gustafson now practices in Virginia, Maryland, and the District of Columbia. She advises and represents both employees and employers in employment-related legal matters. She was awarded Lawyer of the Year (2016) by the Metropolitan Washington Employment Lawyers Association. She is a member of the National Employment Lawyers Association and the Federal Bar Association.</a:t>
            </a:r>
          </a:p>
          <a:p>
            <a:r>
              <a:rPr lang="en-US" dirty="0"/>
              <a:t>Ms. Gustafson was counsel for Peggy Young in Young v. United Parcel Service, 2011 WL 665321 (</a:t>
            </a:r>
            <a:r>
              <a:rPr lang="en-US" dirty="0" err="1"/>
              <a:t>D.Md</a:t>
            </a:r>
            <a:r>
              <a:rPr lang="en-US" dirty="0"/>
              <a:t>.), </a:t>
            </a:r>
            <a:r>
              <a:rPr lang="en-US" dirty="0" err="1"/>
              <a:t>aff'd</a:t>
            </a:r>
            <a:r>
              <a:rPr lang="en-US" dirty="0"/>
              <a:t>, 707 F.3d 437 (4th Cir. 2013, </a:t>
            </a:r>
            <a:r>
              <a:rPr lang="en-US" dirty="0" err="1"/>
              <a:t>rev'd</a:t>
            </a:r>
            <a:r>
              <a:rPr lang="en-US" dirty="0"/>
              <a:t> and remanded, 575 U.S. ____, 135 S. Ct 1338 (2015).</a:t>
            </a:r>
          </a:p>
          <a:p>
            <a:pPr>
              <a:defRPr/>
            </a:pPr>
            <a:endParaRPr 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923">
              <a:defRPr>
                <a:solidFill>
                  <a:schemeClr val="tx1"/>
                </a:solidFill>
                <a:latin typeface="Garamond" pitchFamily="18" charset="0"/>
              </a:defRPr>
            </a:lvl1pPr>
            <a:lvl2pPr marL="746952" indent="-287290" defTabSz="920923">
              <a:defRPr>
                <a:solidFill>
                  <a:schemeClr val="tx1"/>
                </a:solidFill>
                <a:latin typeface="Garamond" pitchFamily="18" charset="0"/>
              </a:defRPr>
            </a:lvl2pPr>
            <a:lvl3pPr marL="1149159" indent="-229831" defTabSz="920923">
              <a:defRPr>
                <a:solidFill>
                  <a:schemeClr val="tx1"/>
                </a:solidFill>
                <a:latin typeface="Garamond" pitchFamily="18" charset="0"/>
              </a:defRPr>
            </a:lvl3pPr>
            <a:lvl4pPr marL="1608823" indent="-229831" defTabSz="920923">
              <a:defRPr>
                <a:solidFill>
                  <a:schemeClr val="tx1"/>
                </a:solidFill>
                <a:latin typeface="Garamond" pitchFamily="18" charset="0"/>
              </a:defRPr>
            </a:lvl4pPr>
            <a:lvl5pPr marL="2068487" indent="-229831" defTabSz="920923">
              <a:defRPr>
                <a:solidFill>
                  <a:schemeClr val="tx1"/>
                </a:solidFill>
                <a:latin typeface="Garamond" pitchFamily="18" charset="0"/>
              </a:defRPr>
            </a:lvl5pPr>
            <a:lvl6pPr marL="2528150" indent="-229831" defTabSz="920923" eaLnBrk="0" fontAlgn="base" hangingPunct="0">
              <a:spcBef>
                <a:spcPct val="0"/>
              </a:spcBef>
              <a:spcAft>
                <a:spcPct val="0"/>
              </a:spcAft>
              <a:defRPr>
                <a:solidFill>
                  <a:schemeClr val="tx1"/>
                </a:solidFill>
                <a:latin typeface="Garamond" pitchFamily="18" charset="0"/>
              </a:defRPr>
            </a:lvl6pPr>
            <a:lvl7pPr marL="2987814" indent="-229831" defTabSz="920923" eaLnBrk="0" fontAlgn="base" hangingPunct="0">
              <a:spcBef>
                <a:spcPct val="0"/>
              </a:spcBef>
              <a:spcAft>
                <a:spcPct val="0"/>
              </a:spcAft>
              <a:defRPr>
                <a:solidFill>
                  <a:schemeClr val="tx1"/>
                </a:solidFill>
                <a:latin typeface="Garamond" pitchFamily="18" charset="0"/>
              </a:defRPr>
            </a:lvl7pPr>
            <a:lvl8pPr marL="3447478" indent="-229831" defTabSz="920923" eaLnBrk="0" fontAlgn="base" hangingPunct="0">
              <a:spcBef>
                <a:spcPct val="0"/>
              </a:spcBef>
              <a:spcAft>
                <a:spcPct val="0"/>
              </a:spcAft>
              <a:defRPr>
                <a:solidFill>
                  <a:schemeClr val="tx1"/>
                </a:solidFill>
                <a:latin typeface="Garamond" pitchFamily="18" charset="0"/>
              </a:defRPr>
            </a:lvl8pPr>
            <a:lvl9pPr marL="3907142" indent="-229831" defTabSz="920923" eaLnBrk="0" fontAlgn="base" hangingPunct="0">
              <a:spcBef>
                <a:spcPct val="0"/>
              </a:spcBef>
              <a:spcAft>
                <a:spcPct val="0"/>
              </a:spcAft>
              <a:defRPr>
                <a:solidFill>
                  <a:schemeClr val="tx1"/>
                </a:solidFill>
                <a:latin typeface="Garamond" pitchFamily="18" charset="0"/>
              </a:defRPr>
            </a:lvl9pPr>
          </a:lstStyle>
          <a:p>
            <a:fld id="{887DF561-CD58-4F01-8490-0236B28B11FF}" type="slidenum">
              <a:rPr lang="en-US" smtClean="0">
                <a:solidFill>
                  <a:srgbClr val="000000"/>
                </a:solidFill>
                <a:latin typeface="Arial" pitchFamily="34" charset="0"/>
              </a:rPr>
              <a:pPr/>
              <a:t>2</a:t>
            </a:fld>
            <a:endParaRPr lang="en-US">
              <a:solidFill>
                <a:srgbClr val="000000"/>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D5DD07D-7B14-405C-B655-C4F94D24F45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79236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D5DD07D-7B14-405C-B655-C4F94D24F45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15449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D5DD07D-7B14-405C-B655-C4F94D24F45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46016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solidFill>
                  <a:prstClr val="black"/>
                </a:solidFill>
              </a:rPr>
              <a:pPr>
                <a:defRPr/>
              </a:pPr>
              <a:t>23</a:t>
            </a:fld>
            <a:endParaRPr lang="en-US" altLang="en-US">
              <a:solidFill>
                <a:prstClr val="black"/>
              </a:solidFill>
            </a:endParaRPr>
          </a:p>
        </p:txBody>
      </p:sp>
    </p:spTree>
    <p:extLst>
      <p:ext uri="{BB962C8B-B14F-4D97-AF65-F5344CB8AC3E}">
        <p14:creationId xmlns:p14="http://schemas.microsoft.com/office/powerpoint/2010/main" val="324823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2223430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3491911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baseline="0"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3491911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D5DD07D-7B14-405C-B655-C4F94D24F45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07627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1096873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D5DD07D-7B14-405C-B655-C4F94D24F45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66430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66813" y="690563"/>
            <a:ext cx="4618037" cy="3463925"/>
          </a:xfrm>
          <a:ln/>
        </p:spPr>
      </p:sp>
      <p:sp>
        <p:nvSpPr>
          <p:cNvPr id="45059" name="Rectangle 3"/>
          <p:cNvSpPr>
            <a:spLocks noGrp="1" noChangeArrowheads="1"/>
          </p:cNvSpPr>
          <p:nvPr>
            <p:ph type="body" idx="1"/>
          </p:nvPr>
        </p:nvSpPr>
        <p:spPr>
          <a:xfrm>
            <a:off x="695310" y="4387442"/>
            <a:ext cx="5559457" cy="4156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FF9900"/>
              </a:buClr>
            </a:pPr>
            <a:r>
              <a:rPr lang="en-US" b="1" dirty="0">
                <a:solidFill>
                  <a:schemeClr val="tx2"/>
                </a:solidFill>
              </a:rPr>
              <a:t>failure to hire, termination, demotion, terms and conditions, failure to promote, failure to reasonably accommodate, hostile environment, retaliation</a:t>
            </a:r>
            <a:r>
              <a:rPr lang="en-US" dirty="0">
                <a:solidFill>
                  <a:schemeClr val="tx2"/>
                </a:solidFill>
              </a:rPr>
              <a:t>, etc.</a:t>
            </a:r>
          </a:p>
          <a:p>
            <a:pPr eaLnBrk="1" hangingPunct="1">
              <a:lnSpc>
                <a:spcPct val="90000"/>
              </a:lnSpc>
              <a:spcBef>
                <a:spcPct val="75000"/>
              </a:spcBef>
            </a:pPr>
            <a:r>
              <a:rPr lang="en-US" dirty="0">
                <a:solidFill>
                  <a:schemeClr val="tx2"/>
                </a:solidFill>
              </a:rPr>
              <a:t>WHO IS PROTECTED?</a:t>
            </a:r>
          </a:p>
          <a:p>
            <a:pPr eaLnBrk="1" hangingPunct="1"/>
            <a:r>
              <a:rPr lang="en-US" dirty="0">
                <a:solidFill>
                  <a:schemeClr val="tx2"/>
                </a:solidFill>
              </a:rPr>
              <a:t>employee</a:t>
            </a:r>
          </a:p>
          <a:p>
            <a:pPr eaLnBrk="1" hangingPunct="1"/>
            <a:r>
              <a:rPr lang="en-US" dirty="0">
                <a:solidFill>
                  <a:schemeClr val="tx2"/>
                </a:solidFill>
              </a:rPr>
              <a:t>temporary worker </a:t>
            </a:r>
          </a:p>
          <a:p>
            <a:pPr eaLnBrk="1" hangingPunct="1"/>
            <a:r>
              <a:rPr lang="en-US" dirty="0">
                <a:solidFill>
                  <a:schemeClr val="tx2"/>
                </a:solidFill>
              </a:rPr>
              <a:t>job applicant</a:t>
            </a:r>
          </a:p>
          <a:p>
            <a:pPr eaLnBrk="1" hangingPunct="1"/>
            <a:r>
              <a:rPr lang="en-US" dirty="0">
                <a:solidFill>
                  <a:schemeClr val="tx2"/>
                </a:solidFill>
              </a:rPr>
              <a:t>former employee</a:t>
            </a:r>
          </a:p>
          <a:p>
            <a:pPr eaLnBrk="1" hangingPunct="1"/>
            <a:r>
              <a:rPr lang="en-US" i="1" dirty="0">
                <a:solidFill>
                  <a:schemeClr val="tx2"/>
                </a:solidFill>
              </a:rPr>
              <a:t>some</a:t>
            </a:r>
            <a:r>
              <a:rPr lang="en-US" dirty="0">
                <a:solidFill>
                  <a:schemeClr val="tx2"/>
                </a:solidFill>
              </a:rPr>
              <a:t> interns</a:t>
            </a:r>
          </a:p>
          <a:p>
            <a:pPr eaLnBrk="1" hangingPunct="1"/>
            <a:r>
              <a:rPr lang="en-US" b="1" dirty="0">
                <a:solidFill>
                  <a:schemeClr val="tx2"/>
                </a:solidFill>
              </a:rPr>
              <a:t>undocumented workers </a:t>
            </a:r>
            <a:r>
              <a:rPr lang="en-US" dirty="0">
                <a:solidFill>
                  <a:schemeClr val="tx2"/>
                </a:solidFill>
              </a:rPr>
              <a:t>too!</a:t>
            </a:r>
          </a:p>
          <a:p>
            <a:pPr eaLnBrk="1" hangingPunct="1">
              <a:lnSpc>
                <a:spcPct val="90000"/>
              </a:lnSpc>
              <a:spcBef>
                <a:spcPct val="75000"/>
              </a:spcBef>
            </a:pPr>
            <a:r>
              <a:rPr lang="en-US" dirty="0">
                <a:solidFill>
                  <a:schemeClr val="tx2"/>
                </a:solidFill>
              </a:rPr>
              <a:t>who can be liable?</a:t>
            </a:r>
          </a:p>
          <a:p>
            <a:pPr eaLnBrk="1" hangingPunct="1">
              <a:lnSpc>
                <a:spcPct val="90000"/>
              </a:lnSpc>
            </a:pPr>
            <a:r>
              <a:rPr lang="en-US" b="1" dirty="0">
                <a:solidFill>
                  <a:schemeClr val="tx2"/>
                </a:solidFill>
              </a:rPr>
              <a:t>employer </a:t>
            </a:r>
          </a:p>
          <a:p>
            <a:pPr marL="0" lvl="1" eaLnBrk="1" hangingPunct="1">
              <a:lnSpc>
                <a:spcPct val="90000"/>
              </a:lnSpc>
              <a:buClr>
                <a:srgbClr val="FF9900"/>
              </a:buClr>
            </a:pPr>
            <a:r>
              <a:rPr lang="en-US" dirty="0">
                <a:solidFill>
                  <a:schemeClr val="tx2"/>
                </a:solidFill>
              </a:rPr>
              <a:t>For most statutes, </a:t>
            </a:r>
            <a:r>
              <a:rPr lang="en-US" dirty="0">
                <a:solidFill>
                  <a:schemeClr val="tx2"/>
                </a:solidFill>
                <a:latin typeface="Futura Md BT" pitchFamily="34" charset="0"/>
              </a:rPr>
              <a:t>15</a:t>
            </a:r>
            <a:r>
              <a:rPr lang="en-US" u="sng" dirty="0">
                <a:solidFill>
                  <a:schemeClr val="tx2"/>
                </a:solidFill>
                <a:latin typeface="Futura Md BT" pitchFamily="34" charset="0"/>
              </a:rPr>
              <a:t>+</a:t>
            </a:r>
            <a:r>
              <a:rPr lang="en-US" dirty="0">
                <a:solidFill>
                  <a:schemeClr val="tx2"/>
                </a:solidFill>
                <a:latin typeface="Futura Md BT" pitchFamily="34" charset="0"/>
              </a:rPr>
              <a:t> employees</a:t>
            </a:r>
            <a:r>
              <a:rPr lang="en-US" dirty="0">
                <a:solidFill>
                  <a:schemeClr val="tx2"/>
                </a:solidFill>
              </a:rPr>
              <a:t> in 20 calendar weeks in the calendar year of discrimination or preceding year</a:t>
            </a:r>
            <a:br>
              <a:rPr lang="en-US" dirty="0">
                <a:solidFill>
                  <a:schemeClr val="tx2"/>
                </a:solidFill>
              </a:rPr>
            </a:br>
            <a:r>
              <a:rPr lang="en-US" dirty="0">
                <a:solidFill>
                  <a:schemeClr val="tx2"/>
                </a:solidFill>
                <a:latin typeface="Futura Md BT" pitchFamily="34" charset="0"/>
              </a:rPr>
              <a:t>20</a:t>
            </a:r>
            <a:r>
              <a:rPr lang="en-US" u="sng" dirty="0">
                <a:solidFill>
                  <a:schemeClr val="tx2"/>
                </a:solidFill>
                <a:latin typeface="Futura Md BT" pitchFamily="34" charset="0"/>
              </a:rPr>
              <a:t>+</a:t>
            </a:r>
            <a:r>
              <a:rPr lang="en-US" dirty="0">
                <a:solidFill>
                  <a:schemeClr val="tx2"/>
                </a:solidFill>
                <a:latin typeface="Futura Md BT" pitchFamily="34" charset="0"/>
              </a:rPr>
              <a:t> employees</a:t>
            </a:r>
            <a:r>
              <a:rPr lang="en-US" dirty="0">
                <a:solidFill>
                  <a:schemeClr val="tx2"/>
                </a:solidFill>
              </a:rPr>
              <a:t> for ADEA</a:t>
            </a:r>
            <a:br>
              <a:rPr lang="en-US" dirty="0">
                <a:solidFill>
                  <a:schemeClr val="tx2"/>
                </a:solidFill>
              </a:rPr>
            </a:br>
            <a:r>
              <a:rPr lang="en-US" dirty="0">
                <a:solidFill>
                  <a:schemeClr val="tx2"/>
                </a:solidFill>
                <a:latin typeface="Futura Md BT" pitchFamily="34" charset="0"/>
              </a:rPr>
              <a:t>1</a:t>
            </a:r>
            <a:r>
              <a:rPr lang="en-US" u="sng" dirty="0">
                <a:solidFill>
                  <a:schemeClr val="tx2"/>
                </a:solidFill>
                <a:latin typeface="Futura Md BT" pitchFamily="34" charset="0"/>
              </a:rPr>
              <a:t>+</a:t>
            </a:r>
            <a:r>
              <a:rPr lang="en-US" dirty="0">
                <a:solidFill>
                  <a:schemeClr val="tx2"/>
                </a:solidFill>
              </a:rPr>
              <a:t> for EPA</a:t>
            </a:r>
          </a:p>
          <a:p>
            <a:pPr eaLnBrk="1" hangingPunct="1">
              <a:lnSpc>
                <a:spcPct val="90000"/>
              </a:lnSpc>
            </a:pPr>
            <a:r>
              <a:rPr lang="en-US" b="1" dirty="0">
                <a:solidFill>
                  <a:schemeClr val="tx2"/>
                </a:solidFill>
              </a:rPr>
              <a:t>labor organization</a:t>
            </a:r>
          </a:p>
          <a:p>
            <a:pPr eaLnBrk="1" hangingPunct="1">
              <a:lnSpc>
                <a:spcPct val="90000"/>
              </a:lnSpc>
            </a:pPr>
            <a:r>
              <a:rPr lang="en-US" b="1" dirty="0">
                <a:solidFill>
                  <a:schemeClr val="tx2"/>
                </a:solidFill>
              </a:rPr>
              <a:t>temporary employment agency</a:t>
            </a:r>
            <a:r>
              <a:rPr lang="en-US" dirty="0">
                <a:solidFill>
                  <a:schemeClr val="tx2"/>
                </a:solidFill>
              </a:rPr>
              <a:t> or </a:t>
            </a:r>
            <a:r>
              <a:rPr lang="en-US" b="1" dirty="0">
                <a:solidFill>
                  <a:schemeClr val="tx2"/>
                </a:solidFill>
              </a:rPr>
              <a:t>staffing firm</a:t>
            </a:r>
          </a:p>
          <a:p>
            <a:pPr eaLnBrk="1" hangingPunct="1">
              <a:lnSpc>
                <a:spcPct val="90000"/>
              </a:lnSpc>
              <a:spcBef>
                <a:spcPct val="75000"/>
              </a:spcBef>
            </a:pPr>
            <a:endParaRPr lang="en-US" dirty="0">
              <a:solidFill>
                <a:schemeClr val="tx2"/>
              </a:solidFill>
            </a:endParaRPr>
          </a:p>
          <a:p>
            <a:pPr lvl="1" eaLnBrk="1" hangingPunct="1">
              <a:buClr>
                <a:srgbClr val="FF9900"/>
              </a:buClr>
            </a:pPr>
            <a:endParaRPr lang="en-US" dirty="0">
              <a:solidFill>
                <a:schemeClr val="tx2"/>
              </a:solidFill>
            </a:endParaRPr>
          </a:p>
        </p:txBody>
      </p:sp>
      <p:sp>
        <p:nvSpPr>
          <p:cNvPr id="2" name="TextBox 1"/>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4056861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extLst>
      <p:ext uri="{BB962C8B-B14F-4D97-AF65-F5344CB8AC3E}">
        <p14:creationId xmlns:p14="http://schemas.microsoft.com/office/powerpoint/2010/main" val="1931143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effectLst/>
              </a:rPr>
              <a:t>It's important for employees of any company to speak up any time they feel harassed, </a:t>
            </a:r>
            <a:r>
              <a:rPr lang="en-US" dirty="0" err="1">
                <a:effectLst/>
              </a:rPr>
              <a:t>Hannigan</a:t>
            </a:r>
            <a:r>
              <a:rPr lang="en-US" dirty="0">
                <a:effectLst/>
              </a:rPr>
              <a:t> said, but it's just as important for the company to respond immediately. </a:t>
            </a:r>
          </a:p>
          <a:p>
            <a:r>
              <a:rPr lang="en-US" dirty="0">
                <a:effectLst/>
              </a:rPr>
              <a:t>"A company should — regardless of how long ago it was — launch into a formal investigation, which would be obtaining written statements and documents from the individuals involved in the specific situation, whether there were witnesses present or anyone who overheard or saw anything," </a:t>
            </a:r>
            <a:r>
              <a:rPr lang="en-US" dirty="0" err="1">
                <a:effectLst/>
              </a:rPr>
              <a:t>Hannigan</a:t>
            </a:r>
            <a:r>
              <a:rPr lang="en-US" dirty="0">
                <a:effectLst/>
              </a:rPr>
              <a:t> said. </a:t>
            </a:r>
          </a:p>
          <a:p>
            <a:r>
              <a:rPr lang="en-US" dirty="0">
                <a:effectLst/>
              </a:rPr>
              <a:t>"Until you’re able to obtain all that information, you’re really not able to determine if there truly was harassment involved or not."</a:t>
            </a:r>
          </a:p>
          <a:p>
            <a:r>
              <a:rPr lang="en-US" dirty="0">
                <a:effectLst/>
              </a:rPr>
              <a:t>The spotlight is shining most brightly now on famous women's claims against male colleagues, but Baker said men can be sexually harassed, too, and are not to be dismissed. </a:t>
            </a:r>
          </a:p>
          <a:p>
            <a:r>
              <a:rPr lang="en-US" dirty="0">
                <a:effectLst/>
              </a:rPr>
              <a:t>"It’s not only women that feel they are being harassed or have been in a situation where they feel uncomfortable," she said.  "We have had men as well and I’ve been involved in investigations of those. We need to make sure that whomever is bringing these claims forward, that we’re treating them seriously and are investigating.</a:t>
            </a:r>
          </a:p>
          <a:p>
            <a:r>
              <a:rPr lang="en-US" dirty="0">
                <a:effectLst/>
              </a:rPr>
              <a:t>"I give a lot of kudos to those who do come forward, and are brave enough to do that." </a:t>
            </a:r>
          </a:p>
          <a:p>
            <a:endParaRPr lang="en-US" dirty="0">
              <a:effectLst/>
            </a:endParaRPr>
          </a:p>
          <a:p>
            <a:r>
              <a:rPr lang="en-US" dirty="0">
                <a:effectLst/>
              </a:rPr>
              <a:t>Companies must outline clearly what is and isn't considered sexual harassment and ensure that information is given to employees, </a:t>
            </a:r>
            <a:r>
              <a:rPr lang="en-US" dirty="0" err="1">
                <a:effectLst/>
              </a:rPr>
              <a:t>Hannigan</a:t>
            </a:r>
            <a:r>
              <a:rPr lang="en-US" dirty="0">
                <a:effectLst/>
              </a:rPr>
              <a:t> said. </a:t>
            </a:r>
          </a:p>
          <a:p>
            <a:r>
              <a:rPr lang="en-US" dirty="0">
                <a:effectLst/>
              </a:rPr>
              <a:t>"The most important thing we’re really trying to address with our clients today is making sure that they have an anti-harassment policy in place and it’s up to speed," </a:t>
            </a:r>
            <a:r>
              <a:rPr lang="en-US" dirty="0" err="1">
                <a:effectLst/>
              </a:rPr>
              <a:t>Hannigan</a:t>
            </a:r>
            <a:r>
              <a:rPr lang="en-US" dirty="0">
                <a:effectLst/>
              </a:rPr>
              <a:t> said.  </a:t>
            </a:r>
          </a:p>
          <a:p>
            <a:r>
              <a:rPr lang="en-US" dirty="0">
                <a:effectLst/>
              </a:rPr>
              <a:t>"It’s outlining what is considered harassment, what steps need to be taken if an employee files a harassment claim, processes, procedures, and outlining that an investigation will be conducted and that most importantly, there will be no retaliation against the employee who is bringing up the behavior to the employer."</a:t>
            </a:r>
          </a:p>
          <a:p>
            <a:r>
              <a:rPr lang="en-US" dirty="0">
                <a:effectLst/>
              </a:rPr>
              <a:t>Harassment can take many forms. </a:t>
            </a:r>
          </a:p>
          <a:p>
            <a:r>
              <a:rPr lang="en-US" dirty="0">
                <a:effectLst/>
              </a:rPr>
              <a:t>It could be standing too close to a coworker, touching another person, making lewd or suggestive jokes, sending sexual text messages or posts on social media, having a pinup on your desk or an inappropriate photo of a romantic partner. </a:t>
            </a: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32</a:t>
            </a:fld>
            <a:endParaRPr lang="en-US" altLang="en-US"/>
          </a:p>
        </p:txBody>
      </p:sp>
    </p:spTree>
    <p:extLst>
      <p:ext uri="{BB962C8B-B14F-4D97-AF65-F5344CB8AC3E}">
        <p14:creationId xmlns:p14="http://schemas.microsoft.com/office/powerpoint/2010/main" val="2302098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effectLst/>
              </a:rPr>
              <a:t>Once a company has established a policy, </a:t>
            </a:r>
            <a:r>
              <a:rPr lang="en-US" dirty="0" err="1">
                <a:effectLst/>
              </a:rPr>
              <a:t>Hannigan</a:t>
            </a:r>
            <a:r>
              <a:rPr lang="en-US" dirty="0">
                <a:effectLst/>
              </a:rPr>
              <a:t> and Baker say regular training about that policy is vital.  </a:t>
            </a:r>
          </a:p>
          <a:p>
            <a:r>
              <a:rPr lang="en-US" dirty="0">
                <a:effectLst/>
              </a:rPr>
              <a:t>"We recommend annual trainings," </a:t>
            </a:r>
            <a:r>
              <a:rPr lang="en-US" dirty="0" err="1">
                <a:effectLst/>
              </a:rPr>
              <a:t>Hannigan</a:t>
            </a:r>
            <a:r>
              <a:rPr lang="en-US" dirty="0">
                <a:effectLst/>
              </a:rPr>
              <a:t> said, "and if there is any filing of a harassment claim of any sort, and an investigation is conducted, part of the resolution coming out of that investigation is a formal training for that staff again."</a:t>
            </a:r>
          </a:p>
          <a:p>
            <a:r>
              <a:rPr lang="en-US" dirty="0">
                <a:effectLst/>
              </a:rPr>
              <a:t>The training can be done during in-person meetings with the staff or remotely through training videos, online courses or PowerPoint presentations. </a:t>
            </a:r>
          </a:p>
          <a:p>
            <a:r>
              <a:rPr lang="en-US" dirty="0">
                <a:effectLst/>
              </a:rPr>
              <a:t> "It’s mainly just outlining what the appropriate and inappropriate behaviors are in the workplace and then also the steps the employee needs to take if they’re feeling that they’re harassed and then what the process will be from there," </a:t>
            </a:r>
            <a:r>
              <a:rPr lang="en-US" dirty="0" err="1">
                <a:effectLst/>
              </a:rPr>
              <a:t>Hannigan</a:t>
            </a:r>
            <a:r>
              <a:rPr lang="en-US" dirty="0">
                <a:effectLst/>
              </a:rPr>
              <a:t> said. </a:t>
            </a:r>
          </a:p>
          <a:p>
            <a:r>
              <a:rPr lang="en-US" dirty="0">
                <a:effectLst/>
              </a:rPr>
              <a:t>Managers and supervisors need to understand how their roles as leaders within a company carry greater responsibility to report anything that seems out of line, Baker said. </a:t>
            </a:r>
          </a:p>
          <a:p>
            <a:r>
              <a:rPr lang="en-US" dirty="0">
                <a:effectLst/>
              </a:rPr>
              <a:t>"From a supervisory or leadership perspective, what is their obligation? It is if you see something, say something," she said. </a:t>
            </a:r>
          </a:p>
          <a:p>
            <a:r>
              <a:rPr lang="en-US" dirty="0">
                <a:effectLst/>
              </a:rPr>
              <a:t>Outlined in any good sexual harassment policy is a procedure about how to report it, Baker said. </a:t>
            </a:r>
          </a:p>
          <a:p>
            <a:r>
              <a:rPr lang="en-US" dirty="0">
                <a:effectLst/>
              </a:rPr>
              <a:t>"In some cases it would be to report to the supervisor. If the person is uncomfortable going to the supervisor, then they could go to HR," she said.</a:t>
            </a:r>
          </a:p>
          <a:p>
            <a:r>
              <a:rPr lang="en-US" dirty="0">
                <a:effectLst/>
              </a:rPr>
              <a:t>"We have a lot of companies now that are requesting hotlines, an ethics or a reporting hotline, where if you are uncomfortable talking to anybody about what’s happening, you can call the hotline. We manage a lot of these for clients and we’ve seen an uptick of those as well."</a:t>
            </a:r>
          </a:p>
          <a:p>
            <a:r>
              <a:rPr lang="en-US" dirty="0">
                <a:effectLst/>
              </a:rPr>
              <a:t>The company's reporting protocol should be included in employee handbooks and referenced in regular training. </a:t>
            </a:r>
          </a:p>
          <a:p>
            <a:endParaRPr lang="en-US" dirty="0"/>
          </a:p>
          <a:p>
            <a:r>
              <a:rPr lang="en-US" dirty="0">
                <a:effectLst/>
              </a:rPr>
              <a:t>this climate of heightened climate of awareness, anyone concerned about whether his or her behavior at work is appropriate can try what </a:t>
            </a:r>
            <a:r>
              <a:rPr lang="en-US" dirty="0" err="1">
                <a:effectLst/>
              </a:rPr>
              <a:t>Hannigan</a:t>
            </a:r>
            <a:r>
              <a:rPr lang="en-US" dirty="0">
                <a:effectLst/>
              </a:rPr>
              <a:t> calls the Grandma Test. </a:t>
            </a:r>
          </a:p>
          <a:p>
            <a:r>
              <a:rPr lang="en-US" dirty="0">
                <a:effectLst/>
              </a:rPr>
              <a:t>"The biggest thing that people have to realize is the perception," she said. "You might think your actions are fine and OK, but that might not be how the other individual is perceiving it. And that’s all it’s going to take for them to feel comfortable or uncomfortable. </a:t>
            </a:r>
          </a:p>
          <a:p>
            <a:r>
              <a:rPr lang="en-US" dirty="0">
                <a:effectLst/>
              </a:rPr>
              <a:t>"You have to be mindful of your actions. Would you act or speak to your grandmother in that fashion? If not, you probably shouldn’t be doing it to your coworker."</a:t>
            </a:r>
          </a:p>
          <a:p>
            <a:r>
              <a:rPr lang="en-US" dirty="0">
                <a:effectLst/>
              </a:rPr>
              <a:t>As for that company president </a:t>
            </a:r>
            <a:r>
              <a:rPr lang="en-US" dirty="0" err="1">
                <a:effectLst/>
              </a:rPr>
              <a:t>Hannigan</a:t>
            </a:r>
            <a:r>
              <a:rPr lang="en-US" dirty="0">
                <a:effectLst/>
              </a:rPr>
              <a:t> said was concerned that false allegations of harassment could come from private meetings with female executives, </a:t>
            </a:r>
            <a:r>
              <a:rPr lang="en-US" dirty="0" err="1">
                <a:effectLst/>
              </a:rPr>
              <a:t>Hannigan</a:t>
            </a:r>
            <a:r>
              <a:rPr lang="en-US" dirty="0">
                <a:effectLst/>
              </a:rPr>
              <a:t> said he can try to have his meetings in an open forum, ask a third party to sit in on the meetings or, with the other person's permission, record the meetings. </a:t>
            </a:r>
          </a:p>
          <a:p>
            <a:r>
              <a:rPr lang="en-US">
                <a:effectLst/>
              </a:rPr>
              <a:t>"That’s not going to protect him fully because somebody could try to claim he was touchy-feely, but it would at least minimize any type of verbal harassment that could possibly take place," she said. </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33</a:t>
            </a:fld>
            <a:endParaRPr lang="en-US" altLang="en-US"/>
          </a:p>
        </p:txBody>
      </p:sp>
    </p:spTree>
    <p:extLst>
      <p:ext uri="{BB962C8B-B14F-4D97-AF65-F5344CB8AC3E}">
        <p14:creationId xmlns:p14="http://schemas.microsoft.com/office/powerpoint/2010/main" val="2302098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dirty="0"/>
              <a:t>Be Kind; Everyone You Meet is Fighting a Hard Battle</a:t>
            </a:r>
          </a:p>
          <a:p>
            <a:r>
              <a:rPr lang="en-US" b="1" dirty="0"/>
              <a:t>Plato? Philo of Alexandria? Ian </a:t>
            </a:r>
            <a:r>
              <a:rPr lang="en-US" b="1" dirty="0" err="1"/>
              <a:t>MacLaren</a:t>
            </a:r>
            <a:r>
              <a:rPr lang="en-US" b="1" dirty="0"/>
              <a:t>? John Watson?</a:t>
            </a:r>
            <a:endParaRPr lang="en-US" dirty="0"/>
          </a:p>
          <a:p>
            <a:r>
              <a:rPr lang="en-US" dirty="0"/>
              <a:t>This blog post is based on a question that was posed at the wonderful blog used by the quotation expert Fred Shapiro who is the editor of one of the best reference works in this area: The </a:t>
            </a:r>
            <a:r>
              <a:rPr lang="en-US" dirty="0">
                <a:hlinkClick r:id="rId4"/>
              </a:rPr>
              <a:t>Yale Book of Quotations</a:t>
            </a:r>
            <a:r>
              <a:rPr lang="en-US" dirty="0"/>
              <a:t>. </a:t>
            </a:r>
            <a:r>
              <a:rPr lang="en-US" dirty="0">
                <a:hlinkClick r:id="rId5"/>
              </a:rPr>
              <a:t>Fred Shapiro’s posts</a:t>
            </a:r>
            <a:r>
              <a:rPr lang="en-US" dirty="0"/>
              <a:t> appear on the </a:t>
            </a:r>
            <a:r>
              <a:rPr lang="en-US" dirty="0" err="1">
                <a:hlinkClick r:id="rId6"/>
              </a:rPr>
              <a:t>Freakonomics</a:t>
            </a:r>
            <a:r>
              <a:rPr lang="en-US" dirty="0"/>
              <a:t> blog.</a:t>
            </a:r>
          </a:p>
          <a:p>
            <a:r>
              <a:rPr lang="en-US" b="1" dirty="0"/>
              <a:t>Question</a:t>
            </a:r>
            <a:r>
              <a:rPr lang="en-US" dirty="0"/>
              <a:t>: This question is from Glossolalia Black.</a:t>
            </a:r>
          </a:p>
          <a:p>
            <a:r>
              <a:rPr lang="en-US" dirty="0"/>
              <a:t>Be kind, for everyone you meet is fighting a hard battle.</a:t>
            </a:r>
          </a:p>
          <a:p>
            <a:r>
              <a:rPr lang="en-US" dirty="0"/>
              <a:t>It is attributed to Plato on this little thing I have up in my office, but I was told by a friend that it wasn’t him.</a:t>
            </a:r>
          </a:p>
          <a:p>
            <a:r>
              <a:rPr lang="en-US" dirty="0"/>
              <a:t>Fred Shapiro replied “this sounds anachronistic for Plato by almost 2500 years” and then</a:t>
            </a:r>
            <a:r>
              <a:rPr lang="en-US" dirty="0">
                <a:hlinkClick r:id="rId7"/>
              </a:rPr>
              <a:t> invited readers to attempt to trace</a:t>
            </a:r>
            <a:r>
              <a:rPr lang="en-US" dirty="0"/>
              <a:t> the quotation.</a:t>
            </a:r>
          </a:p>
          <a:p>
            <a:r>
              <a:rPr lang="en-US" b="1" dirty="0"/>
              <a:t>Quote Investigator</a:t>
            </a:r>
            <a:r>
              <a:rPr lang="en-US" dirty="0"/>
              <a:t>: The websites </a:t>
            </a:r>
            <a:r>
              <a:rPr lang="en-US" dirty="0" err="1">
                <a:hlinkClick r:id="rId8"/>
              </a:rPr>
              <a:t>ThinkExist</a:t>
            </a:r>
            <a:r>
              <a:rPr lang="en-US" dirty="0"/>
              <a:t>, </a:t>
            </a:r>
            <a:r>
              <a:rPr lang="en-US" dirty="0">
                <a:hlinkClick r:id="rId9"/>
              </a:rPr>
              <a:t>Quotations Page</a:t>
            </a:r>
            <a:r>
              <a:rPr lang="en-US" dirty="0"/>
              <a:t>, and </a:t>
            </a:r>
            <a:r>
              <a:rPr lang="en-US" dirty="0">
                <a:hlinkClick r:id="rId10"/>
              </a:rPr>
              <a:t>Brainy Quote</a:t>
            </a:r>
            <a:r>
              <a:rPr lang="en-US" dirty="0"/>
              <a:t> do have this quotation listed under the august name of Plato.</a:t>
            </a:r>
          </a:p>
          <a:p>
            <a:r>
              <a:rPr lang="en-US" dirty="0"/>
              <a:t>Philo of Alexandria is another popular choice when assigning attribution, e.g., </a:t>
            </a:r>
            <a:r>
              <a:rPr lang="en-US" dirty="0" err="1">
                <a:hlinkClick r:id="rId11"/>
              </a:rPr>
              <a:t>QuotationsBook</a:t>
            </a:r>
            <a:r>
              <a:rPr lang="en-US" dirty="0">
                <a:hlinkClick r:id="rId11"/>
              </a:rPr>
              <a:t> credits Philo</a:t>
            </a:r>
            <a:r>
              <a:rPr lang="en-US" dirty="0"/>
              <a:t>. Sometimes Anonymous gets the nod. </a:t>
            </a:r>
            <a:r>
              <a:rPr lang="en-US" b="1" dirty="0"/>
              <a:t>QI </a:t>
            </a:r>
            <a:r>
              <a:rPr lang="en-US" dirty="0"/>
              <a:t>was able to trace the saying back more than one-hundred years to its likely origin. The original aphorism did not use the word “kind”. Instead, another surprising word was used.</a:t>
            </a:r>
          </a:p>
          <a:p>
            <a:endParaRPr lang="en-US" dirty="0"/>
          </a:p>
        </p:txBody>
      </p:sp>
      <p:sp>
        <p:nvSpPr>
          <p:cNvPr id="4" name="Slide Number Placeholder 3"/>
          <p:cNvSpPr>
            <a:spLocks noGrp="1"/>
          </p:cNvSpPr>
          <p:nvPr>
            <p:ph type="sldNum" sz="quarter" idx="10"/>
          </p:nvPr>
        </p:nvSpPr>
        <p:spPr/>
        <p:txBody>
          <a:bodyPr/>
          <a:lstStyle/>
          <a:p>
            <a:fld id="{9FA8B36D-E425-4E6B-9DC8-06BFAA781CE7}" type="slidenum">
              <a:rPr lang="en-US" smtClean="0"/>
              <a:pPr/>
              <a:t>34</a:t>
            </a:fld>
            <a:endParaRPr lang="en-US"/>
          </a:p>
        </p:txBody>
      </p:sp>
    </p:spTree>
    <p:extLst>
      <p:ext uri="{BB962C8B-B14F-4D97-AF65-F5344CB8AC3E}">
        <p14:creationId xmlns:p14="http://schemas.microsoft.com/office/powerpoint/2010/main" val="3890624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By age sixteen, Washington had copied out by hand, 110 Rules of Civility &amp; Decent Behavior in Company and Conversation. They are based on a set of rules composed by French Jesuits in 1595. Presumably they were copied out as part of an exercise in penmanship assigned by young Washington's schoolmaster.</a:t>
            </a:r>
          </a:p>
          <a:p>
            <a:endParaRPr lang="en-US" dirty="0"/>
          </a:p>
          <a:p>
            <a:r>
              <a:rPr lang="en-US" dirty="0"/>
              <a:t>And he was President of the United States, but I would go there</a:t>
            </a:r>
          </a:p>
        </p:txBody>
      </p:sp>
      <p:sp>
        <p:nvSpPr>
          <p:cNvPr id="4" name="Slide Number Placeholder 3"/>
          <p:cNvSpPr>
            <a:spLocks noGrp="1"/>
          </p:cNvSpPr>
          <p:nvPr>
            <p:ph type="sldNum" sz="quarter" idx="10"/>
          </p:nvPr>
        </p:nvSpPr>
        <p:spPr/>
        <p:txBody>
          <a:bodyPr/>
          <a:lstStyle/>
          <a:p>
            <a:fld id="{9FA8B36D-E425-4E6B-9DC8-06BFAA781CE7}" type="slidenum">
              <a:rPr lang="en-US" smtClean="0"/>
              <a:pPr/>
              <a:t>35</a:t>
            </a:fld>
            <a:endParaRPr lang="en-US"/>
          </a:p>
        </p:txBody>
      </p:sp>
    </p:spTree>
    <p:extLst>
      <p:ext uri="{BB962C8B-B14F-4D97-AF65-F5344CB8AC3E}">
        <p14:creationId xmlns:p14="http://schemas.microsoft.com/office/powerpoint/2010/main" val="3452102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9FA8B36D-E425-4E6B-9DC8-06BFAA781CE7}" type="slidenum">
              <a:rPr lang="en-US" smtClean="0"/>
              <a:pPr/>
              <a:t>36</a:t>
            </a:fld>
            <a:endParaRPr lang="en-US"/>
          </a:p>
        </p:txBody>
      </p:sp>
    </p:spTree>
    <p:extLst>
      <p:ext uri="{BB962C8B-B14F-4D97-AF65-F5344CB8AC3E}">
        <p14:creationId xmlns:p14="http://schemas.microsoft.com/office/powerpoint/2010/main" val="3382411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F6D8B-BE4B-40A8-A9DB-A71373B4B694}" type="slidenum">
              <a:rPr lang="en-US"/>
              <a:pPr/>
              <a:t>37</a:t>
            </a:fld>
            <a:endParaRPr lang="en-US"/>
          </a:p>
        </p:txBody>
      </p:sp>
      <p:sp>
        <p:nvSpPr>
          <p:cNvPr id="78850" name="Rectangle 2"/>
          <p:cNvSpPr>
            <a:spLocks noGrp="1" noRot="1" noChangeAspect="1" noChangeArrowheads="1" noTextEdit="1"/>
          </p:cNvSpPr>
          <p:nvPr>
            <p:ph type="sldImg"/>
            <p:custDataLst>
              <p:tags r:id="rId1"/>
            </p:custDataLst>
          </p:nvPr>
        </p:nvSpPr>
        <p:spPr>
          <a:ln/>
        </p:spPr>
      </p:sp>
      <p:sp>
        <p:nvSpPr>
          <p:cNvPr id="78851" name="Rectangle 3"/>
          <p:cNvSpPr>
            <a:spLocks noGrp="1" noChangeArrowheads="1"/>
          </p:cNvSpPr>
          <p:nvPr>
            <p:ph type="body" idx="1"/>
          </p:nvPr>
        </p:nvSpPr>
        <p:spPr>
          <a:xfrm>
            <a:off x="927583" y="4387442"/>
            <a:ext cx="5094912" cy="4156845"/>
          </a:xfrm>
        </p:spPr>
        <p:txBody>
          <a:bodyPr lIns="90722" tIns="45360" rIns="90722" bIns="45360"/>
          <a:lstStyle/>
          <a:p>
            <a:r>
              <a:rPr lang="en-US" dirty="0"/>
              <a:t>Harris v. Forklift Systems, Inc., 510 U.S. 17 (1993), is a case in which the United States of America Supreme Court clarified the definition of a "hostile" or "abusive" work environment under Title VII of the Civil Rights Act of 1964. In a unanimous opinion written by Justice Sandra Day O'Connor, the Court held that a determination about whether a work environment is hostile or abusive requires a consideration of all relevant circumstances.[1]</a:t>
            </a:r>
          </a:p>
          <a:p>
            <a:pPr rtl="0"/>
            <a:r>
              <a:rPr lang="en-US" dirty="0"/>
              <a:t>Teresa Harris was a manager at an equipment rental company, Forklift Systems Inc., between April 1985 and October 1987.</a:t>
            </a:r>
            <a:r>
              <a:rPr lang="en-US" baseline="30000" dirty="0">
                <a:hlinkClick r:id="rId4"/>
              </a:rPr>
              <a:t>[1]</a:t>
            </a:r>
            <a:r>
              <a:rPr lang="en-US" dirty="0"/>
              <a:t> Harris alleged that the president of Forklift Systems, Charles Hardy, subjected her to gender discrimination and undesired sexual innuendos while she was employed by the company. She claimed that these innuendoes included sexist remarks as well as sexual advance offers, and that these innuendos occurred on multiple occasions, and even in the presence of other employees</a:t>
            </a:r>
            <a:r>
              <a:rPr lang="en-US" baseline="30000" dirty="0">
                <a:hlinkClick r:id="rId4"/>
              </a:rPr>
              <a:t>[1]</a:t>
            </a:r>
            <a:r>
              <a:rPr lang="en-US" dirty="0"/>
              <a:t> Harris first complained about Hardy's behavior in August 1987. She complained directly to Hardy, and he claimed that he was kidding and apologized to Harris. After Harris complained, Hardy said that he would stop that kind of behavior, so Harris stayed at the job. However, in September, Hardy started harassing her again in front of other employees. Harris got her paycheck and quit her job at Forklift Systems, Inc. on October 1. After quitting, Harris sued Forklift Systems, Inc. Harris claimed that Hardy's behavior made an abusive work environment for her based on her gender.</a:t>
            </a:r>
            <a:r>
              <a:rPr lang="en-US" baseline="30000" dirty="0">
                <a:hlinkClick r:id="rId4"/>
              </a:rPr>
              <a:t>[1]</a:t>
            </a:r>
            <a:endParaRPr lang="en-US" dirty="0"/>
          </a:p>
          <a:p>
            <a:pPr rtl="0"/>
            <a:r>
              <a:rPr lang="en-US" dirty="0"/>
              <a:t>Harris filed a lawsuit under Title VII of the Civil Rights Act of 1964. The United States District Court for the District of Tennessee stated that Hardy's behavior did not make a cruel work environment for Harris. The District claimed that Hardy's conduct would have made any "reasonable woman" uncomfortable but would not have affected their psychological well being and performance at work.</a:t>
            </a:r>
            <a:r>
              <a:rPr lang="en-US" baseline="30000" dirty="0">
                <a:hlinkClick r:id="rId4"/>
              </a:rPr>
              <a:t>[1]</a:t>
            </a:r>
            <a:r>
              <a:rPr lang="en-US" dirty="0"/>
              <a:t> The District Court held that the evidence presented by Harris was not sufficient enough to show that Hardy's behavior actually affected the conditions of her employment; therefore, there was no Title VII violation.</a:t>
            </a:r>
            <a:r>
              <a:rPr lang="en-US" baseline="30000" dirty="0">
                <a:hlinkClick r:id="rId4"/>
              </a:rPr>
              <a:t>[1]</a:t>
            </a:r>
            <a:r>
              <a:rPr lang="en-US" dirty="0"/>
              <a:t> The United States Court of Appeals affirmed the District Court's decision.</a:t>
            </a:r>
            <a:r>
              <a:rPr lang="en-US" baseline="30000" dirty="0">
                <a:hlinkClick r:id="rId5"/>
              </a:rPr>
              <a:t>[2]</a:t>
            </a:r>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Fun fact</a:t>
            </a:r>
          </a:p>
        </p:txBody>
      </p:sp>
      <p:sp>
        <p:nvSpPr>
          <p:cNvPr id="4" name="Slide Number Placeholder 3"/>
          <p:cNvSpPr>
            <a:spLocks noGrp="1"/>
          </p:cNvSpPr>
          <p:nvPr>
            <p:ph type="sldNum" sz="quarter" idx="10"/>
          </p:nvPr>
        </p:nvSpPr>
        <p:spPr/>
        <p:txBody>
          <a:bodyPr/>
          <a:lstStyle/>
          <a:p>
            <a:fld id="{4EEA67ED-9D32-466D-A290-C29AF22837ED}" type="slidenum">
              <a:rPr lang="en-US" smtClean="0"/>
              <a:t>38</a:t>
            </a:fld>
            <a:endParaRPr lang="en-US"/>
          </a:p>
        </p:txBody>
      </p:sp>
    </p:spTree>
    <p:extLst>
      <p:ext uri="{BB962C8B-B14F-4D97-AF65-F5344CB8AC3E}">
        <p14:creationId xmlns:p14="http://schemas.microsoft.com/office/powerpoint/2010/main" val="774250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74878"/>
            <a:r>
              <a:rPr lang="en-US" dirty="0"/>
              <a:t>Pier Massimo </a:t>
            </a:r>
            <a:r>
              <a:rPr lang="en-US" dirty="0" err="1"/>
              <a:t>Forni</a:t>
            </a:r>
            <a:r>
              <a:rPr lang="en-US" dirty="0"/>
              <a:t> (born 1952[1]), a native of Italy, is an award-winning professor at Johns Hopkins University, where he has taught since 1985.[2] Dr. </a:t>
            </a:r>
            <a:r>
              <a:rPr lang="en-US" dirty="0" err="1"/>
              <a:t>Forni</a:t>
            </a:r>
            <a:r>
              <a:rPr lang="en-US" dirty="0"/>
              <a:t> has published several books, including his 2002 best-seller Choosing Civility: The Twenty-Five Rules of Considerate Conduct.[3] He co-founded and currently directs the Civility Project at Johns Hopkins,[4] the purpose of which is to assess the significance of civility, manners and politeness in contemporary society.</a:t>
            </a:r>
          </a:p>
          <a:p>
            <a:endParaRPr lang="en-US" altLang="en-US"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482">
              <a:defRPr sz="3400">
                <a:solidFill>
                  <a:schemeClr val="tx1"/>
                </a:solidFill>
                <a:latin typeface="Arial" charset="0"/>
              </a:defRPr>
            </a:lvl1pPr>
            <a:lvl2pPr marL="710838" indent="-273399" defTabSz="923482">
              <a:defRPr sz="3400">
                <a:solidFill>
                  <a:schemeClr val="tx1"/>
                </a:solidFill>
                <a:latin typeface="Arial" charset="0"/>
              </a:defRPr>
            </a:lvl2pPr>
            <a:lvl3pPr marL="1093597" indent="-218720" defTabSz="923482">
              <a:defRPr sz="3400">
                <a:solidFill>
                  <a:schemeClr val="tx1"/>
                </a:solidFill>
                <a:latin typeface="Arial" charset="0"/>
              </a:defRPr>
            </a:lvl3pPr>
            <a:lvl4pPr marL="1531036" indent="-218720" defTabSz="923482">
              <a:defRPr sz="3400">
                <a:solidFill>
                  <a:schemeClr val="tx1"/>
                </a:solidFill>
                <a:latin typeface="Arial" charset="0"/>
              </a:defRPr>
            </a:lvl4pPr>
            <a:lvl5pPr marL="1968475" indent="-218720" defTabSz="923482">
              <a:defRPr sz="3400">
                <a:solidFill>
                  <a:schemeClr val="tx1"/>
                </a:solidFill>
                <a:latin typeface="Arial" charset="0"/>
              </a:defRPr>
            </a:lvl5pPr>
            <a:lvl6pPr marL="2405913" indent="-218720" defTabSz="923482" eaLnBrk="0" fontAlgn="base" hangingPunct="0">
              <a:spcBef>
                <a:spcPct val="0"/>
              </a:spcBef>
              <a:spcAft>
                <a:spcPct val="0"/>
              </a:spcAft>
              <a:defRPr sz="3400">
                <a:solidFill>
                  <a:schemeClr val="tx1"/>
                </a:solidFill>
                <a:latin typeface="Arial" charset="0"/>
              </a:defRPr>
            </a:lvl6pPr>
            <a:lvl7pPr marL="2843353" indent="-218720" defTabSz="923482" eaLnBrk="0" fontAlgn="base" hangingPunct="0">
              <a:spcBef>
                <a:spcPct val="0"/>
              </a:spcBef>
              <a:spcAft>
                <a:spcPct val="0"/>
              </a:spcAft>
              <a:defRPr sz="3400">
                <a:solidFill>
                  <a:schemeClr val="tx1"/>
                </a:solidFill>
                <a:latin typeface="Arial" charset="0"/>
              </a:defRPr>
            </a:lvl7pPr>
            <a:lvl8pPr marL="3280791" indent="-218720" defTabSz="923482" eaLnBrk="0" fontAlgn="base" hangingPunct="0">
              <a:spcBef>
                <a:spcPct val="0"/>
              </a:spcBef>
              <a:spcAft>
                <a:spcPct val="0"/>
              </a:spcAft>
              <a:defRPr sz="3400">
                <a:solidFill>
                  <a:schemeClr val="tx1"/>
                </a:solidFill>
                <a:latin typeface="Arial" charset="0"/>
              </a:defRPr>
            </a:lvl8pPr>
            <a:lvl9pPr marL="3718231" indent="-218720" defTabSz="923482" eaLnBrk="0" fontAlgn="base" hangingPunct="0">
              <a:spcBef>
                <a:spcPct val="0"/>
              </a:spcBef>
              <a:spcAft>
                <a:spcPct val="0"/>
              </a:spcAft>
              <a:defRPr sz="3400">
                <a:solidFill>
                  <a:schemeClr val="tx1"/>
                </a:solidFill>
                <a:latin typeface="Arial" charset="0"/>
              </a:defRPr>
            </a:lvl9pPr>
          </a:lstStyle>
          <a:p>
            <a:fld id="{854C5815-858A-4EE2-9C93-18D1291F9B14}" type="slidenum">
              <a:rPr lang="en-US" altLang="en-US" sz="1300"/>
              <a:pPr/>
              <a:t>39</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All four statutes enforced by the EEOC prohibit retaliation</a:t>
            </a:r>
          </a:p>
          <a:p>
            <a:pPr eaLnBrk="1" hangingPunct="1"/>
            <a:endParaRPr lang="en-US"/>
          </a:p>
          <a:p>
            <a:pPr eaLnBrk="1" hangingPunct="1"/>
            <a:r>
              <a:rPr lang="en-US"/>
              <a:t>Adverse Actions: “anything that would chill employer from complaining”</a:t>
            </a:r>
          </a:p>
          <a:p>
            <a:pPr eaLnBrk="1" hangingPunct="1"/>
            <a:r>
              <a:rPr lang="en-US"/>
              <a:t>Harassment and intimidation</a:t>
            </a:r>
          </a:p>
          <a:p>
            <a:pPr eaLnBrk="1" hangingPunct="1"/>
            <a:r>
              <a:rPr lang="en-US"/>
              <a:t> Denial of employment benefits</a:t>
            </a:r>
          </a:p>
          <a:p>
            <a:pPr eaLnBrk="1" hangingPunct="1"/>
            <a:r>
              <a:rPr lang="en-US"/>
              <a:t> Discharge, discipline, demotion, reassignment, denial of promotion</a:t>
            </a:r>
          </a:p>
          <a:p>
            <a:pPr eaLnBrk="1" hangingPunct="1"/>
            <a:r>
              <a:rPr lang="en-US"/>
              <a:t> Unjustified evaluations and reports</a:t>
            </a:r>
          </a:p>
          <a:p>
            <a:pPr eaLnBrk="1" hangingPunct="1"/>
            <a:r>
              <a:rPr lang="en-US"/>
              <a:t> Acceleration of disciplinary action</a:t>
            </a:r>
          </a:p>
          <a:p>
            <a:pPr eaLnBrk="1" hangingPunct="1"/>
            <a:r>
              <a:rPr lang="en-US"/>
              <a:t> Undeserved negative reference </a:t>
            </a:r>
            <a:endParaRPr lang="en-US" sz="900"/>
          </a:p>
          <a:p>
            <a:pPr eaLnBrk="1" hangingPunct="1">
              <a:lnSpc>
                <a:spcPct val="80000"/>
              </a:lnSpc>
            </a:pPr>
            <a:r>
              <a:rPr lang="en-US" sz="900"/>
              <a:t> </a:t>
            </a:r>
          </a:p>
          <a:p>
            <a:pPr eaLnBrk="1" hangingPunct="1"/>
            <a:endParaRPr lang="en-US"/>
          </a:p>
        </p:txBody>
      </p:sp>
      <p:sp>
        <p:nvSpPr>
          <p:cNvPr id="2" name="TextBox 1"/>
          <p:cNvSpPr txBox="1"/>
          <p:nvPr>
            <p:custDataLst>
              <p:tags r:id="rId1"/>
            </p:custDataLst>
          </p:nvPr>
        </p:nvSpPr>
        <p:spPr>
          <a:xfrm>
            <a:off x="0" y="0"/>
            <a:ext cx="3619831" cy="352463"/>
          </a:xfrm>
          <a:prstGeom prst="rect">
            <a:avLst/>
          </a:prstGeom>
          <a:noFill/>
        </p:spPr>
        <p:txBody>
          <a:bodyPr vert="horz" lIns="87488" tIns="43744" rIns="87488" bIns="43744" rtlCol="0">
            <a:spAutoFit/>
          </a:bodyPr>
          <a:lstStyle/>
          <a:p>
            <a:pPr eaLnBrk="1" fontAlgn="auto" hangingPunct="1">
              <a:spcBef>
                <a:spcPts val="0"/>
              </a:spcBef>
              <a:spcAft>
                <a:spcPts val="0"/>
              </a:spcAft>
            </a:pPr>
            <a:endParaRPr lang="en-US" sz="1700">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Pier Massimo </a:t>
            </a:r>
            <a:r>
              <a:rPr lang="en-US" dirty="0" err="1"/>
              <a:t>Forni</a:t>
            </a:r>
            <a:r>
              <a:rPr lang="en-US" dirty="0"/>
              <a:t> (born 1952[1]), a native of Italy, is an award-winning professor at Johns Hopkins University, where he has taught since 1985.[2] Dr. </a:t>
            </a:r>
            <a:r>
              <a:rPr lang="en-US" dirty="0" err="1"/>
              <a:t>Forni</a:t>
            </a:r>
            <a:r>
              <a:rPr lang="en-US" dirty="0"/>
              <a:t> has published several books, including his 2002 best-seller Choosing Civility: The Twenty-Five Rules of Considerate Conduct.[3] He co-founded and currently directs the Civility Project at Johns Hopkins,[4] the purpose of which is to assess the significance of civility, manners and politeness in contemporary society.</a:t>
            </a:r>
          </a:p>
        </p:txBody>
      </p:sp>
      <p:sp>
        <p:nvSpPr>
          <p:cNvPr id="4" name="Slide Number Placeholder 3"/>
          <p:cNvSpPr>
            <a:spLocks noGrp="1"/>
          </p:cNvSpPr>
          <p:nvPr>
            <p:ph type="sldNum" sz="quarter" idx="10"/>
          </p:nvPr>
        </p:nvSpPr>
        <p:spPr/>
        <p:txBody>
          <a:bodyPr/>
          <a:lstStyle/>
          <a:p>
            <a:fld id="{4EEA67ED-9D32-466D-A290-C29AF22837ED}" type="slidenum">
              <a:rPr lang="en-US" smtClean="0"/>
              <a:t>40</a:t>
            </a:fld>
            <a:endParaRPr lang="en-US"/>
          </a:p>
        </p:txBody>
      </p:sp>
    </p:spTree>
    <p:extLst>
      <p:ext uri="{BB962C8B-B14F-4D97-AF65-F5344CB8AC3E}">
        <p14:creationId xmlns:p14="http://schemas.microsoft.com/office/powerpoint/2010/main" val="951081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Common sense</a:t>
            </a:r>
            <a:r>
              <a:rPr lang="en-US" baseline="0" dirty="0"/>
              <a:t> </a:t>
            </a:r>
          </a:p>
          <a:p>
            <a:r>
              <a:rPr lang="en-US" baseline="0" dirty="0"/>
              <a:t>Common sense is sound practical judgment concerning everyday matters, or a basic ability to perceive, understand, and judge that is shared by ("common to") nearly all people. The first type of common sense, good sense, can be described as "the knack for seeing things as they are, and doing things as they ought to be done." The second type is sometimes described as folk wisdom, "signifying unreflective knowledge not reliant on specialized training or deliberative thought." The two types are intertwined, as the person who has common sense is in touch with common-sense ideas, which emerge from the lived experiences of those commonsensical enough to perceive them.</a:t>
            </a:r>
          </a:p>
          <a:p>
            <a:endParaRPr lang="en-US" b="1" dirty="0"/>
          </a:p>
          <a:p>
            <a:r>
              <a:rPr lang="en-US" b="1" dirty="0"/>
              <a:t>Reasonable Person</a:t>
            </a:r>
            <a:r>
              <a:rPr lang="en-US" dirty="0"/>
              <a:t>. A phrase frequently used in tort and Criminal Law to denote a hypothetical </a:t>
            </a:r>
            <a:r>
              <a:rPr lang="en-US" b="1" dirty="0"/>
              <a:t>person</a:t>
            </a:r>
            <a:r>
              <a:rPr lang="en-US" dirty="0"/>
              <a:t> in society who exercises average care, skill, and judgment in conduct and who serves as a comparative </a:t>
            </a:r>
            <a:r>
              <a:rPr lang="en-US" b="1" dirty="0"/>
              <a:t>standard</a:t>
            </a:r>
            <a:r>
              <a:rPr lang="en-US" dirty="0"/>
              <a:t> for determining liability.</a:t>
            </a:r>
          </a:p>
          <a:p>
            <a:endParaRPr lang="en-US" dirty="0"/>
          </a:p>
        </p:txBody>
      </p:sp>
      <p:sp>
        <p:nvSpPr>
          <p:cNvPr id="4" name="Slide Number Placeholder 3"/>
          <p:cNvSpPr>
            <a:spLocks noGrp="1"/>
          </p:cNvSpPr>
          <p:nvPr>
            <p:ph type="sldNum" sz="quarter" idx="10"/>
          </p:nvPr>
        </p:nvSpPr>
        <p:spPr/>
        <p:txBody>
          <a:bodyPr/>
          <a:lstStyle/>
          <a:p>
            <a:fld id="{4EEA67ED-9D32-466D-A290-C29AF22837ED}" type="slidenum">
              <a:rPr lang="en-US" smtClean="0"/>
              <a:t>41</a:t>
            </a:fld>
            <a:endParaRPr lang="en-US"/>
          </a:p>
        </p:txBody>
      </p:sp>
    </p:spTree>
    <p:extLst>
      <p:ext uri="{BB962C8B-B14F-4D97-AF65-F5344CB8AC3E}">
        <p14:creationId xmlns:p14="http://schemas.microsoft.com/office/powerpoint/2010/main" val="1830790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effectLst/>
              </a:rPr>
              <a:t>What does benevolent Awareness mean? The original meaning of the word benevolent comes from the Latin ‘</a:t>
            </a:r>
            <a:r>
              <a:rPr lang="en-US" dirty="0" err="1">
                <a:effectLst/>
              </a:rPr>
              <a:t>bene</a:t>
            </a:r>
            <a:r>
              <a:rPr lang="en-US" dirty="0">
                <a:effectLst/>
              </a:rPr>
              <a:t>’ and ‘</a:t>
            </a:r>
            <a:r>
              <a:rPr lang="en-US" dirty="0" err="1">
                <a:effectLst/>
              </a:rPr>
              <a:t>volent</a:t>
            </a:r>
            <a:r>
              <a:rPr lang="en-US" dirty="0">
                <a:effectLst/>
              </a:rPr>
              <a:t>’ which together mean “wishing well for all”. In other words it is about being willing to be aware of what one’s actions create for everyone. We can be benevolent leaders in our personal lives as well as in our relationships and family. We can choose to be benevolent leaders in any other area of life, be it at work or in our various communities</a:t>
            </a:r>
            <a:endParaRPr lang="en-US" dirty="0"/>
          </a:p>
        </p:txBody>
      </p:sp>
      <p:sp>
        <p:nvSpPr>
          <p:cNvPr id="4" name="Slide Number Placeholder 3"/>
          <p:cNvSpPr>
            <a:spLocks noGrp="1"/>
          </p:cNvSpPr>
          <p:nvPr>
            <p:ph type="sldNum" sz="quarter" idx="10"/>
          </p:nvPr>
        </p:nvSpPr>
        <p:spPr/>
        <p:txBody>
          <a:bodyPr/>
          <a:lstStyle/>
          <a:p>
            <a:fld id="{4EEA67ED-9D32-466D-A290-C29AF22837ED}" type="slidenum">
              <a:rPr lang="en-US" smtClean="0"/>
              <a:t>42</a:t>
            </a:fld>
            <a:endParaRPr lang="en-US"/>
          </a:p>
        </p:txBody>
      </p:sp>
    </p:spTree>
    <p:extLst>
      <p:ext uri="{BB962C8B-B14F-4D97-AF65-F5344CB8AC3E}">
        <p14:creationId xmlns:p14="http://schemas.microsoft.com/office/powerpoint/2010/main" val="3681744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dirty="0"/>
              <a:t>Respect for persons</a:t>
            </a:r>
            <a:r>
              <a:rPr lang="en-US" dirty="0"/>
              <a:t> is the concept that all people deserve the right to fully exercise their autonomy. Showing </a:t>
            </a:r>
            <a:r>
              <a:rPr lang="en-US" b="1" dirty="0"/>
              <a:t>respect for persons</a:t>
            </a:r>
            <a:r>
              <a:rPr lang="en-US" dirty="0"/>
              <a:t> is a system for interaction in which one entity ensures that another has agency to be able to make a choice. This concept is usually discussed in the context of research ethics</a:t>
            </a:r>
          </a:p>
          <a:p>
            <a:r>
              <a:rPr lang="en-US" dirty="0">
                <a:effectLst/>
              </a:rPr>
              <a:t>Civility is not trivial, because it allows us to be ethical agents in the most common of situations. To put it more simply, civility does the everyday busy work of goodness.</a:t>
            </a:r>
          </a:p>
          <a:p>
            <a:r>
              <a:rPr lang="en-US" dirty="0">
                <a:effectLst/>
              </a:rPr>
              <a:t>Civility, health and quality of life: Imagine a supervisor harshly upbraiding a worker in the presence of colleagues - and then the upbraided worker retaliating by making the supervisor look bad in front of the boss at the first opportunity. This kind of uncivil behavior happens all the time. It is disruptive and stress-inducing - and can affect the health of employees and businesses.</a:t>
            </a:r>
          </a:p>
          <a:p>
            <a:endParaRPr lang="en-US" dirty="0"/>
          </a:p>
        </p:txBody>
      </p:sp>
      <p:sp>
        <p:nvSpPr>
          <p:cNvPr id="4" name="Slide Number Placeholder 3"/>
          <p:cNvSpPr>
            <a:spLocks noGrp="1"/>
          </p:cNvSpPr>
          <p:nvPr>
            <p:ph type="sldNum" sz="quarter" idx="10"/>
          </p:nvPr>
        </p:nvSpPr>
        <p:spPr/>
        <p:txBody>
          <a:bodyPr/>
          <a:lstStyle/>
          <a:p>
            <a:fld id="{4EEA67ED-9D32-466D-A290-C29AF22837ED}" type="slidenum">
              <a:rPr lang="en-US" smtClean="0"/>
              <a:t>43</a:t>
            </a:fld>
            <a:endParaRPr lang="en-US"/>
          </a:p>
        </p:txBody>
      </p:sp>
    </p:spTree>
    <p:extLst>
      <p:ext uri="{BB962C8B-B14F-4D97-AF65-F5344CB8AC3E}">
        <p14:creationId xmlns:p14="http://schemas.microsoft.com/office/powerpoint/2010/main" val="2214777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EEA67ED-9D32-466D-A290-C29AF22837ED}" type="slidenum">
              <a:rPr lang="en-US" smtClean="0"/>
              <a:t>44</a:t>
            </a:fld>
            <a:endParaRPr lang="en-US"/>
          </a:p>
        </p:txBody>
      </p:sp>
    </p:spTree>
    <p:extLst>
      <p:ext uri="{BB962C8B-B14F-4D97-AF65-F5344CB8AC3E}">
        <p14:creationId xmlns:p14="http://schemas.microsoft.com/office/powerpoint/2010/main" val="3051954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More on coaching later</a:t>
            </a:r>
          </a:p>
        </p:txBody>
      </p:sp>
      <p:sp>
        <p:nvSpPr>
          <p:cNvPr id="4" name="Slide Number Placeholder 3"/>
          <p:cNvSpPr>
            <a:spLocks noGrp="1"/>
          </p:cNvSpPr>
          <p:nvPr>
            <p:ph type="sldNum" sz="quarter" idx="10"/>
          </p:nvPr>
        </p:nvSpPr>
        <p:spPr/>
        <p:txBody>
          <a:bodyPr/>
          <a:lstStyle/>
          <a:p>
            <a:fld id="{4EEA67ED-9D32-466D-A290-C29AF22837ED}" type="slidenum">
              <a:rPr lang="en-US" smtClean="0"/>
              <a:t>45</a:t>
            </a:fld>
            <a:endParaRPr lang="en-US"/>
          </a:p>
        </p:txBody>
      </p:sp>
    </p:spTree>
    <p:extLst>
      <p:ext uri="{BB962C8B-B14F-4D97-AF65-F5344CB8AC3E}">
        <p14:creationId xmlns:p14="http://schemas.microsoft.com/office/powerpoint/2010/main" val="3342445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EEA67ED-9D32-466D-A290-C29AF22837ED}" type="slidenum">
              <a:rPr lang="en-US" smtClean="0"/>
              <a:t>46</a:t>
            </a:fld>
            <a:endParaRPr lang="en-US"/>
          </a:p>
        </p:txBody>
      </p:sp>
    </p:spTree>
    <p:extLst>
      <p:ext uri="{BB962C8B-B14F-4D97-AF65-F5344CB8AC3E}">
        <p14:creationId xmlns:p14="http://schemas.microsoft.com/office/powerpoint/2010/main" val="1657303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a:prstGeom prst="rect">
            <a:avLst/>
          </a:prstGeom>
        </p:spPr>
      </p:sp>
      <p:sp>
        <p:nvSpPr>
          <p:cNvPr id="3" name="Notes Placeholder 2"/>
          <p:cNvSpPr>
            <a:spLocks noGrp="1"/>
          </p:cNvSpPr>
          <p:nvPr>
            <p:ph type="body" idx="1"/>
          </p:nvPr>
        </p:nvSpPr>
        <p:spPr>
          <a:xfrm>
            <a:off x="695008" y="4387136"/>
            <a:ext cx="5560060" cy="4156234"/>
          </a:xfrm>
          <a:prstGeom prst="rect">
            <a:avLst/>
          </a:prstGeom>
        </p:spPr>
        <p:txBody>
          <a:bodyPr/>
          <a:lstStyle/>
          <a:p>
            <a:pPr defTabSz="924718" fontAlgn="auto">
              <a:spcBef>
                <a:spcPts val="0"/>
              </a:spcBef>
              <a:spcAft>
                <a:spcPts val="0"/>
              </a:spcAft>
              <a:defRPr/>
            </a:pPr>
            <a:r>
              <a:rPr lang="en-US" dirty="0"/>
              <a:t>JANET- 30</a:t>
            </a:r>
            <a:r>
              <a:rPr lang="en-US" baseline="0" dirty="0"/>
              <a:t> SEC</a:t>
            </a:r>
            <a:endParaRPr lang="en-US" dirty="0"/>
          </a:p>
          <a:p>
            <a:pPr defTabSz="924718" fontAlgn="auto">
              <a:spcBef>
                <a:spcPts val="0"/>
              </a:spcBef>
              <a:spcAft>
                <a:spcPts val="0"/>
              </a:spcAft>
              <a:defRPr/>
            </a:pPr>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a:lstStyle/>
          <a:p>
            <a:fld id="{E85CBC52-3209-4226-BC40-AEF37A1473E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744711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a:prstGeom prst="rect">
            <a:avLst/>
          </a:prstGeom>
        </p:spPr>
      </p:sp>
      <p:sp>
        <p:nvSpPr>
          <p:cNvPr id="3" name="Notes Placeholder 2"/>
          <p:cNvSpPr>
            <a:spLocks noGrp="1"/>
          </p:cNvSpPr>
          <p:nvPr>
            <p:ph type="body" idx="1"/>
          </p:nvPr>
        </p:nvSpPr>
        <p:spPr>
          <a:xfrm>
            <a:off x="695008" y="4387136"/>
            <a:ext cx="5560060" cy="4156234"/>
          </a:xfrm>
          <a:prstGeom prst="rect">
            <a:avLst/>
          </a:prstGeom>
        </p:spPr>
        <p:txBody>
          <a:bodyPr/>
          <a:lstStyle/>
          <a:p>
            <a:pPr defTabSz="924718" fontAlgn="auto">
              <a:spcBef>
                <a:spcPts val="0"/>
              </a:spcBef>
              <a:spcAft>
                <a:spcPts val="0"/>
              </a:spcAft>
              <a:defRPr/>
            </a:pPr>
            <a:r>
              <a:rPr lang="en-US" dirty="0"/>
              <a:t>JANET - 30</a:t>
            </a:r>
            <a:r>
              <a:rPr lang="en-US" baseline="0" dirty="0"/>
              <a:t> SEC</a:t>
            </a:r>
            <a:endParaRPr lang="en-US" dirty="0"/>
          </a:p>
          <a:p>
            <a:pPr defTabSz="924718" fontAlgn="auto">
              <a:spcBef>
                <a:spcPts val="0"/>
              </a:spcBef>
              <a:spcAft>
                <a:spcPts val="0"/>
              </a:spcAft>
              <a:defRPr/>
            </a:pPr>
            <a:endParaRPr lang="en-US" dirty="0"/>
          </a:p>
        </p:txBody>
      </p:sp>
      <p:sp>
        <p:nvSpPr>
          <p:cNvPr id="4" name="Slide Number Placeholder 3"/>
          <p:cNvSpPr>
            <a:spLocks noGrp="1"/>
          </p:cNvSpPr>
          <p:nvPr>
            <p:ph type="sldNum" sz="quarter" idx="10"/>
          </p:nvPr>
        </p:nvSpPr>
        <p:spPr>
          <a:xfrm>
            <a:off x="3936768" y="8772668"/>
            <a:ext cx="3011699" cy="461804"/>
          </a:xfrm>
          <a:prstGeom prst="rect">
            <a:avLst/>
          </a:prstGeom>
        </p:spPr>
        <p:txBody>
          <a:bodyPr/>
          <a:lstStyle/>
          <a:p>
            <a:fld id="{C1080C43-D104-44CF-B9FD-D357100EF9D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14993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solidFill>
                  <a:prstClr val="black"/>
                </a:solidFill>
              </a:rPr>
              <a:pPr>
                <a:defRPr/>
              </a:pPr>
              <a:t>53</a:t>
            </a:fld>
            <a:endParaRPr lang="en-US" altLang="en-US">
              <a:solidFill>
                <a:prstClr val="black"/>
              </a:solidFill>
            </a:endParaRPr>
          </a:p>
        </p:txBody>
      </p:sp>
    </p:spTree>
    <p:extLst>
      <p:ext uri="{BB962C8B-B14F-4D97-AF65-F5344CB8AC3E}">
        <p14:creationId xmlns:p14="http://schemas.microsoft.com/office/powerpoint/2010/main" val="34085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Here is another way of looking at our work (compare National &amp;</a:t>
            </a:r>
            <a:r>
              <a:rPr lang="en-US" baseline="0" dirty="0"/>
              <a:t> TX t</a:t>
            </a:r>
            <a:r>
              <a:rPr lang="en-US" dirty="0"/>
              <a:t>rends)</a:t>
            </a:r>
          </a:p>
          <a:p>
            <a:pPr eaLnBrk="1" hangingPunct="1"/>
            <a:endParaRPr lang="en-US" altLang="en-US" dirty="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560">
              <a:defRPr>
                <a:solidFill>
                  <a:schemeClr val="tx1"/>
                </a:solidFill>
                <a:latin typeface="Garamond" pitchFamily="18" charset="0"/>
              </a:defRPr>
            </a:lvl1pPr>
            <a:lvl2pPr marL="746952" indent="-287290" defTabSz="906560">
              <a:defRPr>
                <a:solidFill>
                  <a:schemeClr val="tx1"/>
                </a:solidFill>
                <a:latin typeface="Garamond" pitchFamily="18" charset="0"/>
              </a:defRPr>
            </a:lvl2pPr>
            <a:lvl3pPr marL="1149159" indent="-229831" defTabSz="906560">
              <a:defRPr>
                <a:solidFill>
                  <a:schemeClr val="tx1"/>
                </a:solidFill>
                <a:latin typeface="Garamond" pitchFamily="18" charset="0"/>
              </a:defRPr>
            </a:lvl3pPr>
            <a:lvl4pPr marL="1608823" indent="-229831" defTabSz="906560">
              <a:defRPr>
                <a:solidFill>
                  <a:schemeClr val="tx1"/>
                </a:solidFill>
                <a:latin typeface="Garamond" pitchFamily="18" charset="0"/>
              </a:defRPr>
            </a:lvl4pPr>
            <a:lvl5pPr marL="2068487" indent="-229831" defTabSz="906560">
              <a:defRPr>
                <a:solidFill>
                  <a:schemeClr val="tx1"/>
                </a:solidFill>
                <a:latin typeface="Garamond" pitchFamily="18" charset="0"/>
              </a:defRPr>
            </a:lvl5pPr>
            <a:lvl6pPr marL="2528150" indent="-229831" defTabSz="906560" eaLnBrk="0" fontAlgn="base" hangingPunct="0">
              <a:spcBef>
                <a:spcPct val="0"/>
              </a:spcBef>
              <a:spcAft>
                <a:spcPct val="0"/>
              </a:spcAft>
              <a:defRPr>
                <a:solidFill>
                  <a:schemeClr val="tx1"/>
                </a:solidFill>
                <a:latin typeface="Garamond" pitchFamily="18" charset="0"/>
              </a:defRPr>
            </a:lvl6pPr>
            <a:lvl7pPr marL="2987814" indent="-229831" defTabSz="906560" eaLnBrk="0" fontAlgn="base" hangingPunct="0">
              <a:spcBef>
                <a:spcPct val="0"/>
              </a:spcBef>
              <a:spcAft>
                <a:spcPct val="0"/>
              </a:spcAft>
              <a:defRPr>
                <a:solidFill>
                  <a:schemeClr val="tx1"/>
                </a:solidFill>
                <a:latin typeface="Garamond" pitchFamily="18" charset="0"/>
              </a:defRPr>
            </a:lvl7pPr>
            <a:lvl8pPr marL="3447478" indent="-229831" defTabSz="906560" eaLnBrk="0" fontAlgn="base" hangingPunct="0">
              <a:spcBef>
                <a:spcPct val="0"/>
              </a:spcBef>
              <a:spcAft>
                <a:spcPct val="0"/>
              </a:spcAft>
              <a:defRPr>
                <a:solidFill>
                  <a:schemeClr val="tx1"/>
                </a:solidFill>
                <a:latin typeface="Garamond" pitchFamily="18" charset="0"/>
              </a:defRPr>
            </a:lvl8pPr>
            <a:lvl9pPr marL="3907142" indent="-229831" defTabSz="906560" eaLnBrk="0" fontAlgn="base" hangingPunct="0">
              <a:spcBef>
                <a:spcPct val="0"/>
              </a:spcBef>
              <a:spcAft>
                <a:spcPct val="0"/>
              </a:spcAft>
              <a:defRPr>
                <a:solidFill>
                  <a:schemeClr val="tx1"/>
                </a:solidFill>
                <a:latin typeface="Garamond" pitchFamily="18" charset="0"/>
              </a:defRPr>
            </a:lvl9pPr>
          </a:lstStyle>
          <a:p>
            <a:fld id="{7C7D4969-4050-4508-B2B2-DAEDFE25100D}" type="slidenum">
              <a:rPr lang="en-US" altLang="en-US" smtClean="0">
                <a:solidFill>
                  <a:srgbClr val="000000"/>
                </a:solidFill>
                <a:latin typeface="Arial" pitchFamily="34" charset="0"/>
                <a:ea typeface="MS PGothic" pitchFamily="34" charset="-128"/>
              </a:rPr>
              <a:pPr/>
              <a:t>5</a:t>
            </a:fld>
            <a:endParaRPr lang="en-US" altLang="en-US">
              <a:solidFill>
                <a:srgbClr val="000000"/>
              </a:solidFill>
              <a:latin typeface="Arial" pitchFamily="34" charset="0"/>
              <a:ea typeface="MS PGothic"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question, as many of you may remember, was asked in the worst of circumstances by a man severely beaten during an arrest. But many of us ask this question on a daily basis. In personal and family relationships, in schools and at work, interactions among people are often fraught with disagreements. In workplaces, despite our best efforts, we frequently become involved in serious and ongoing interpersonal disputes. These disagreements may involve conflicts with supervisors or with other employees. To help make our daily work life more enjoyable, it is important for all of us to understand what causes interpersonal conflicts and how to revolve them.</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61029887-E53A-4FD8-B01F-8B6C7DE38D30}" type="slidenum">
              <a:rPr lang="en-US" smtClean="0">
                <a:solidFill>
                  <a:prstClr val="black"/>
                </a:solidFill>
              </a:rPr>
              <a:pPr>
                <a:defRPr/>
              </a:pPr>
              <a:t>54</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a:t>Personal favorite</a:t>
            </a:r>
          </a:p>
          <a:p>
            <a:endParaRPr lang="en-US" dirty="0"/>
          </a:p>
          <a:p>
            <a:r>
              <a:rPr lang="en-US" b="1" i="1" dirty="0"/>
              <a:t>Do</a:t>
            </a:r>
            <a:r>
              <a:rPr lang="en-US" b="1" i="1" baseline="0" dirty="0"/>
              <a:t> we have freedom of speech @ work?</a:t>
            </a:r>
            <a:endParaRPr lang="en-US" b="1" i="1" dirty="0"/>
          </a:p>
        </p:txBody>
      </p:sp>
      <p:sp>
        <p:nvSpPr>
          <p:cNvPr id="4" name="Slide Number Placeholder 3"/>
          <p:cNvSpPr>
            <a:spLocks noGrp="1"/>
          </p:cNvSpPr>
          <p:nvPr>
            <p:ph type="sldNum" sz="quarter" idx="10"/>
          </p:nvPr>
        </p:nvSpPr>
        <p:spPr/>
        <p:txBody>
          <a:bodyPr/>
          <a:lstStyle/>
          <a:p>
            <a:pPr>
              <a:defRPr/>
            </a:pPr>
            <a:fld id="{93678A19-BFA3-48B0-A57D-B9D400C0E431}" type="slidenum">
              <a:rPr lang="en-US" smtClean="0"/>
              <a:pPr>
                <a:defRPr/>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Remember the  </a:t>
            </a:r>
            <a:r>
              <a:rPr lang="en-US" b="1" dirty="0"/>
              <a:t>“H” in HR</a:t>
            </a:r>
          </a:p>
          <a:p>
            <a:r>
              <a:rPr lang="en-US" dirty="0"/>
              <a:t>Business impact of doing so</a:t>
            </a:r>
          </a:p>
          <a:p>
            <a:endParaRPr lang="en-US" dirty="0"/>
          </a:p>
          <a:p>
            <a:r>
              <a:rPr lang="en-US" dirty="0"/>
              <a:t>One</a:t>
            </a:r>
            <a:r>
              <a:rPr lang="en-US" baseline="0" dirty="0"/>
              <a:t> way to b</a:t>
            </a:r>
            <a:r>
              <a:rPr lang="en-US" dirty="0"/>
              <a:t>uild competitive advantage and reduce</a:t>
            </a:r>
            <a:r>
              <a:rPr lang="en-US" baseline="0" dirty="0"/>
              <a:t> legal liability </a:t>
            </a:r>
            <a:r>
              <a:rPr lang="en-US" dirty="0"/>
              <a:t>for your organization is to improve the health status and well-being of your employees. “</a:t>
            </a:r>
          </a:p>
          <a:p>
            <a:endParaRPr lang="en-US" dirty="0"/>
          </a:p>
          <a:p>
            <a:r>
              <a:rPr lang="en-US" b="1" dirty="0"/>
              <a:t>Wellness</a:t>
            </a:r>
            <a:r>
              <a:rPr lang="en-US" b="1" baseline="0" dirty="0"/>
              <a:t> – physical </a:t>
            </a:r>
            <a:r>
              <a:rPr lang="en-US" b="1" i="1" baseline="0" dirty="0"/>
              <a:t>and</a:t>
            </a:r>
            <a:r>
              <a:rPr lang="en-US" b="1" baseline="0" dirty="0"/>
              <a:t> mental</a:t>
            </a:r>
            <a:endParaRPr lang="en-US" b="1" dirty="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712995-F452-454B-B0BE-BB57BEAC1210}" type="slidenum">
              <a:rPr lang="en-US" smtClean="0">
                <a:latin typeface="Arial" pitchFamily="34" charset="0"/>
                <a:ea typeface="ＭＳ Ｐゴシック" pitchFamily="34" charset="-128"/>
              </a:rPr>
              <a:pPr/>
              <a:t>56</a:t>
            </a:fld>
            <a:endParaRPr 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custDataLst>
              <p:tags r:id="rId1"/>
            </p:custDataLst>
          </p:nvPr>
        </p:nvSpPr>
        <p:spPr/>
        <p:txBody>
          <a:bodyPr>
            <a:normAutofit fontScale="85000" lnSpcReduction="10000"/>
          </a:bodyPr>
          <a:lstStyle/>
          <a:p>
            <a:pPr rtl="0" eaLnBrk="0" fontAlgn="base" hangingPunct="0"/>
            <a:r>
              <a:rPr lang="en-US" dirty="0">
                <a:latin typeface="+mn-lt"/>
              </a:rPr>
              <a:t>Why SHOULD we care about civility? </a:t>
            </a:r>
            <a:endParaRPr lang="en-US" b="1" i="1" dirty="0">
              <a:latin typeface="+mn-lt"/>
            </a:endParaRPr>
          </a:p>
          <a:p>
            <a:pPr marL="229459" indent="-229459">
              <a:buAutoNum type="arabicParenR"/>
            </a:pPr>
            <a:r>
              <a:rPr lang="en-US" dirty="0">
                <a:latin typeface="+mn-lt"/>
              </a:rPr>
              <a:t>Organizations with </a:t>
            </a:r>
            <a:r>
              <a:rPr lang="en-US" b="1" dirty="0">
                <a:latin typeface="+mn-lt"/>
              </a:rPr>
              <a:t>healthy workplace cultures</a:t>
            </a:r>
            <a:r>
              <a:rPr lang="en-US" dirty="0">
                <a:latin typeface="+mn-lt"/>
              </a:rPr>
              <a:t> have </a:t>
            </a:r>
            <a:r>
              <a:rPr lang="en-US" b="1" dirty="0">
                <a:latin typeface="+mn-lt"/>
              </a:rPr>
              <a:t>employees that get along</a:t>
            </a:r>
            <a:r>
              <a:rPr lang="en-US" dirty="0">
                <a:latin typeface="+mn-lt"/>
              </a:rPr>
              <a:t>. </a:t>
            </a:r>
          </a:p>
          <a:p>
            <a:pPr marL="229459" indent="-229459">
              <a:buAutoNum type="arabicParenR"/>
            </a:pPr>
            <a:r>
              <a:rPr lang="en-US" dirty="0">
                <a:latin typeface="+mn-lt"/>
              </a:rPr>
              <a:t>When employees </a:t>
            </a:r>
            <a:r>
              <a:rPr lang="en-US" b="1" dirty="0">
                <a:latin typeface="+mn-lt"/>
              </a:rPr>
              <a:t>respect each other</a:t>
            </a:r>
            <a:r>
              <a:rPr lang="en-US" dirty="0">
                <a:latin typeface="+mn-lt"/>
              </a:rPr>
              <a:t>, and have </a:t>
            </a:r>
            <a:r>
              <a:rPr lang="en-US" b="1" dirty="0">
                <a:latin typeface="+mn-lt"/>
              </a:rPr>
              <a:t>healthy relationships</a:t>
            </a:r>
            <a:r>
              <a:rPr lang="en-US" dirty="0">
                <a:latin typeface="+mn-lt"/>
              </a:rPr>
              <a:t> with one another, they make </a:t>
            </a:r>
            <a:r>
              <a:rPr lang="en-US" b="1" dirty="0">
                <a:latin typeface="+mn-lt"/>
              </a:rPr>
              <a:t>better decisions</a:t>
            </a:r>
            <a:r>
              <a:rPr lang="en-US" dirty="0">
                <a:latin typeface="+mn-lt"/>
              </a:rPr>
              <a:t>, are </a:t>
            </a:r>
            <a:r>
              <a:rPr lang="en-US" b="1" dirty="0">
                <a:latin typeface="+mn-lt"/>
              </a:rPr>
              <a:t>more innovative</a:t>
            </a:r>
            <a:r>
              <a:rPr lang="en-US" dirty="0">
                <a:latin typeface="+mn-lt"/>
              </a:rPr>
              <a:t>, and </a:t>
            </a:r>
            <a:r>
              <a:rPr lang="en-US" b="1" dirty="0">
                <a:latin typeface="+mn-lt"/>
              </a:rPr>
              <a:t>learn more</a:t>
            </a:r>
            <a:r>
              <a:rPr lang="en-US" dirty="0">
                <a:latin typeface="+mn-lt"/>
              </a:rPr>
              <a:t>. </a:t>
            </a:r>
          </a:p>
          <a:p>
            <a:pPr marL="229459" indent="-229459">
              <a:buAutoNum type="arabicParenR"/>
            </a:pPr>
            <a:r>
              <a:rPr lang="en-US" dirty="0">
                <a:latin typeface="+mn-lt"/>
              </a:rPr>
              <a:t>That translates into </a:t>
            </a:r>
            <a:r>
              <a:rPr lang="en-US" b="1" dirty="0">
                <a:latin typeface="+mn-lt"/>
              </a:rPr>
              <a:t>employee engagement</a:t>
            </a:r>
            <a:r>
              <a:rPr lang="en-US" dirty="0">
                <a:latin typeface="+mn-lt"/>
              </a:rPr>
              <a:t>, and when you have </a:t>
            </a:r>
            <a:r>
              <a:rPr lang="en-US" b="1" dirty="0">
                <a:latin typeface="+mn-lt"/>
              </a:rPr>
              <a:t>engaged</a:t>
            </a:r>
            <a:r>
              <a:rPr lang="en-US" dirty="0">
                <a:latin typeface="+mn-lt"/>
              </a:rPr>
              <a:t> and </a:t>
            </a:r>
            <a:r>
              <a:rPr lang="en-US" b="1" dirty="0">
                <a:latin typeface="+mn-lt"/>
              </a:rPr>
              <a:t>loyal employees</a:t>
            </a:r>
            <a:r>
              <a:rPr lang="en-US" dirty="0">
                <a:latin typeface="+mn-lt"/>
              </a:rPr>
              <a:t> you have </a:t>
            </a:r>
            <a:r>
              <a:rPr lang="en-US" b="1" dirty="0">
                <a:latin typeface="+mn-lt"/>
              </a:rPr>
              <a:t>reduced turnover and absenteeism</a:t>
            </a:r>
            <a:r>
              <a:rPr lang="en-US" dirty="0">
                <a:latin typeface="+mn-lt"/>
              </a:rPr>
              <a:t>. </a:t>
            </a:r>
          </a:p>
          <a:p>
            <a:pPr marL="229459" indent="-229459">
              <a:buAutoNum type="arabicParenR"/>
            </a:pPr>
            <a:r>
              <a:rPr lang="en-US" b="1" dirty="0">
                <a:latin typeface="+mn-lt"/>
              </a:rPr>
              <a:t>Reduced turnover</a:t>
            </a:r>
            <a:r>
              <a:rPr lang="en-US" dirty="0">
                <a:latin typeface="+mn-lt"/>
              </a:rPr>
              <a:t> means </a:t>
            </a:r>
            <a:r>
              <a:rPr lang="en-US" b="1" dirty="0">
                <a:latin typeface="+mn-lt"/>
              </a:rPr>
              <a:t>better quality and quantity of work</a:t>
            </a:r>
            <a:r>
              <a:rPr lang="en-US" dirty="0">
                <a:latin typeface="+mn-lt"/>
              </a:rPr>
              <a:t>, and </a:t>
            </a:r>
            <a:r>
              <a:rPr lang="en-US" b="1" dirty="0">
                <a:latin typeface="+mn-lt"/>
              </a:rPr>
              <a:t>better customer service</a:t>
            </a:r>
            <a:r>
              <a:rPr lang="en-US" dirty="0">
                <a:latin typeface="+mn-lt"/>
              </a:rPr>
              <a:t>. </a:t>
            </a:r>
          </a:p>
          <a:p>
            <a:pPr marL="229459" indent="-229459">
              <a:buAutoNum type="arabicParenR"/>
            </a:pPr>
            <a:r>
              <a:rPr lang="en-US" b="1" dirty="0">
                <a:latin typeface="+mn-lt"/>
              </a:rPr>
              <a:t>Better work</a:t>
            </a:r>
            <a:r>
              <a:rPr lang="en-US" dirty="0">
                <a:latin typeface="+mn-lt"/>
              </a:rPr>
              <a:t> and </a:t>
            </a:r>
            <a:r>
              <a:rPr lang="en-US" b="1" dirty="0">
                <a:latin typeface="+mn-lt"/>
              </a:rPr>
              <a:t>happy customers</a:t>
            </a:r>
            <a:r>
              <a:rPr lang="en-US" dirty="0">
                <a:latin typeface="+mn-lt"/>
              </a:rPr>
              <a:t> means </a:t>
            </a:r>
            <a:r>
              <a:rPr lang="en-US" b="1" dirty="0">
                <a:latin typeface="+mn-lt"/>
              </a:rPr>
              <a:t>meeting organizational goals</a:t>
            </a:r>
            <a:r>
              <a:rPr lang="en-US" dirty="0">
                <a:latin typeface="+mn-lt"/>
              </a:rPr>
              <a:t>, and that means </a:t>
            </a:r>
            <a:r>
              <a:rPr lang="en-US" b="1" dirty="0">
                <a:latin typeface="+mn-lt"/>
              </a:rPr>
              <a:t>BOTTOM LINE RESULTS!</a:t>
            </a:r>
            <a:endParaRPr lang="en-US" b="1" dirty="0"/>
          </a:p>
          <a:p>
            <a:pPr>
              <a:defRPr/>
            </a:pPr>
            <a:endParaRPr lang="en-US" dirty="0"/>
          </a:p>
          <a:p>
            <a:pPr>
              <a:defRPr/>
            </a:pPr>
            <a:r>
              <a:rPr lang="en-US" dirty="0"/>
              <a:t>One study found that both men and women would rather pursue a job with a supportive organization, </a:t>
            </a:r>
            <a:r>
              <a:rPr lang="en-US" b="1" dirty="0"/>
              <a:t>even if that meant accepting less compensation</a:t>
            </a:r>
            <a:r>
              <a:rPr lang="en-US" dirty="0"/>
              <a:t>. </a:t>
            </a:r>
          </a:p>
          <a:p>
            <a:pPr>
              <a:defRPr/>
            </a:pPr>
            <a:endParaRPr lang="en-US" dirty="0"/>
          </a:p>
          <a:p>
            <a:pPr>
              <a:defRPr/>
            </a:pPr>
            <a:r>
              <a:rPr lang="en-US" dirty="0"/>
              <a:t>Global consulting firm, Watson Wyatt, study</a:t>
            </a:r>
            <a:r>
              <a:rPr lang="en-US" baseline="0" dirty="0"/>
              <a:t> - </a:t>
            </a:r>
            <a:r>
              <a:rPr lang="en-US" dirty="0"/>
              <a:t>companies that openly promote civility among employees earn </a:t>
            </a:r>
            <a:r>
              <a:rPr lang="en-US" b="1" dirty="0"/>
              <a:t>30% more revenue</a:t>
            </a:r>
            <a:r>
              <a:rPr lang="en-US" dirty="0"/>
              <a:t> than competitors, are </a:t>
            </a:r>
            <a:r>
              <a:rPr lang="en-US" b="1" dirty="0"/>
              <a:t>4 times more likely to have highly engaged employees</a:t>
            </a:r>
            <a:r>
              <a:rPr lang="en-US" dirty="0"/>
              <a:t>, and are </a:t>
            </a:r>
            <a:r>
              <a:rPr lang="en-US" b="1" dirty="0"/>
              <a:t>20% more likely to report reduced turnover</a:t>
            </a:r>
            <a:r>
              <a:rPr lang="en-US" dirty="0"/>
              <a:t>. </a:t>
            </a:r>
          </a:p>
          <a:p>
            <a:pPr>
              <a:defRPr/>
            </a:pPr>
            <a:endParaRPr lang="en-US" dirty="0"/>
          </a:p>
          <a:p>
            <a:pPr>
              <a:defRPr/>
            </a:pPr>
            <a:r>
              <a:rPr lang="en-US" b="1" dirty="0"/>
              <a:t>Stocks</a:t>
            </a:r>
            <a:r>
              <a:rPr lang="en-US" dirty="0"/>
              <a:t> of the public companies</a:t>
            </a:r>
            <a:r>
              <a:rPr lang="en-US" baseline="0" dirty="0"/>
              <a:t> on </a:t>
            </a:r>
            <a:r>
              <a:rPr lang="en-US" b="1" baseline="0" dirty="0"/>
              <a:t>Fortune magazine’s “100 Best Companies to work For”</a:t>
            </a:r>
            <a:r>
              <a:rPr lang="en-US" baseline="0" dirty="0"/>
              <a:t> list produced more than </a:t>
            </a:r>
            <a:r>
              <a:rPr lang="en-US" b="1" baseline="0" dirty="0"/>
              <a:t>3 times the gains</a:t>
            </a:r>
            <a:r>
              <a:rPr lang="en-US" baseline="0" dirty="0"/>
              <a:t> of the broad market over the last 7years. The study suggests a strong link between workplace culture and a business’s financial performance... </a:t>
            </a:r>
          </a:p>
          <a:p>
            <a:pPr>
              <a:defRPr/>
            </a:pPr>
            <a:endParaRPr lang="en-US" baseline="0" dirty="0"/>
          </a:p>
          <a:p>
            <a:pPr>
              <a:defRPr/>
            </a:pPr>
            <a:r>
              <a:rPr lang="en-US" b="1" baseline="0" dirty="0"/>
              <a:t>CONVINCED?</a:t>
            </a:r>
          </a:p>
          <a:p>
            <a:pPr>
              <a:defRPr/>
            </a:pPr>
            <a:r>
              <a:rPr lang="en-US" baseline="0" dirty="0"/>
              <a:t>If you aren’t, maybe you will be when we look at what it costs our organization</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7181DB-8FA1-4088-B69E-BAAAF72C64DF}" type="slidenum">
              <a:rPr lang="en-US" smtClean="0">
                <a:latin typeface="Arial" pitchFamily="34" charset="0"/>
                <a:ea typeface="ＭＳ Ｐゴシック" pitchFamily="34" charset="-128"/>
              </a:rPr>
              <a:pPr/>
              <a:t>57</a:t>
            </a:fld>
            <a:endParaRPr 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custDataLst>
              <p:tags r:id="rId1"/>
            </p:custDataLst>
          </p:nvPr>
        </p:nvSpPr>
        <p:spPr/>
        <p:txBody>
          <a:bodyPr>
            <a:normAutofit fontScale="40000" lnSpcReduction="20000"/>
          </a:bodyPr>
          <a:lstStyle/>
          <a:p>
            <a:pPr>
              <a:defRPr/>
            </a:pPr>
            <a:r>
              <a:rPr lang="en-US" baseline="0" dirty="0"/>
              <a:t>SHRM Incivility Rising article - </a:t>
            </a:r>
          </a:p>
          <a:p>
            <a:pPr>
              <a:defRPr/>
            </a:pPr>
            <a:r>
              <a:rPr lang="en-US" b="1" baseline="0" dirty="0"/>
              <a:t>Study concluded that rudeness can have pervasive effects that permeate right to an organization’s bottom line.</a:t>
            </a:r>
          </a:p>
          <a:p>
            <a:pPr>
              <a:defRPr/>
            </a:pPr>
            <a:endParaRPr lang="en-US" baseline="0" dirty="0"/>
          </a:p>
          <a:p>
            <a:pPr>
              <a:defRPr/>
            </a:pPr>
            <a:r>
              <a:rPr lang="en-US" baseline="0" dirty="0"/>
              <a:t>Turnover - Can drive high-potential employees away</a:t>
            </a:r>
          </a:p>
          <a:p>
            <a:pPr>
              <a:defRPr/>
            </a:pPr>
            <a:endParaRPr lang="en-US" baseline="0" dirty="0"/>
          </a:p>
          <a:p>
            <a:pPr>
              <a:defRPr/>
            </a:pPr>
            <a:r>
              <a:rPr lang="en-US" baseline="0" dirty="0"/>
              <a:t>Mistakes</a:t>
            </a:r>
          </a:p>
          <a:p>
            <a:pPr>
              <a:defRPr/>
            </a:pPr>
            <a:r>
              <a:rPr lang="en-US" baseline="0" dirty="0"/>
              <a:t>Quality</a:t>
            </a:r>
          </a:p>
          <a:p>
            <a:pPr>
              <a:defRPr/>
            </a:pPr>
            <a:r>
              <a:rPr lang="en-US" baseline="0" dirty="0"/>
              <a:t>(Especially critical in healthcare setting)</a:t>
            </a:r>
          </a:p>
          <a:p>
            <a:pPr>
              <a:defRPr/>
            </a:pPr>
            <a:endParaRPr lang="en-US" baseline="0" dirty="0"/>
          </a:p>
          <a:p>
            <a:pPr>
              <a:defRPr/>
            </a:pPr>
            <a:r>
              <a:rPr lang="en-US" b="1" baseline="0" dirty="0"/>
              <a:t>Employees might treat your customers they way they are being treated</a:t>
            </a:r>
          </a:p>
          <a:p>
            <a:pPr>
              <a:buFont typeface="Arial" pitchFamily="34" charset="0"/>
              <a:buChar char="•"/>
              <a:defRPr/>
            </a:pPr>
            <a:r>
              <a:rPr lang="en-US" baseline="0" dirty="0"/>
              <a:t>Incivility to customers </a:t>
            </a:r>
          </a:p>
          <a:p>
            <a:pPr>
              <a:buFont typeface="Arial" pitchFamily="34" charset="0"/>
              <a:buChar char="•"/>
              <a:defRPr/>
            </a:pPr>
            <a:r>
              <a:rPr lang="en-US" baseline="0" dirty="0"/>
              <a:t>Public image</a:t>
            </a:r>
          </a:p>
          <a:p>
            <a:pPr>
              <a:buFont typeface="Arial" pitchFamily="34" charset="0"/>
              <a:buChar char="•"/>
              <a:defRPr/>
            </a:pPr>
            <a:r>
              <a:rPr lang="en-US" baseline="0" dirty="0"/>
              <a:t>Reputation</a:t>
            </a:r>
          </a:p>
          <a:p>
            <a:pPr>
              <a:buFont typeface="Arial" pitchFamily="34" charset="0"/>
              <a:buChar char="•"/>
              <a:defRPr/>
            </a:pPr>
            <a:r>
              <a:rPr lang="en-US" baseline="0" dirty="0"/>
              <a:t>New customers</a:t>
            </a:r>
          </a:p>
          <a:p>
            <a:pPr>
              <a:buFont typeface="Arial" pitchFamily="34" charset="0"/>
              <a:buChar char="•"/>
              <a:defRPr/>
            </a:pPr>
            <a:r>
              <a:rPr lang="en-US" baseline="0" dirty="0"/>
              <a:t>Customer retention/loyalty</a:t>
            </a:r>
          </a:p>
          <a:p>
            <a:pPr>
              <a:buFont typeface="Arial" pitchFamily="34" charset="0"/>
              <a:buChar char="•"/>
              <a:defRPr/>
            </a:pPr>
            <a:endParaRPr lang="en-US" baseline="0" dirty="0"/>
          </a:p>
          <a:p>
            <a:pPr>
              <a:defRPr/>
            </a:pPr>
            <a:r>
              <a:rPr lang="en-US" b="1" baseline="0" dirty="0"/>
              <a:t>Waste – </a:t>
            </a:r>
            <a:r>
              <a:rPr lang="en-US" b="1" i="1" baseline="0" dirty="0"/>
              <a:t>ASK AUDIENCE</a:t>
            </a:r>
          </a:p>
          <a:p>
            <a:pPr>
              <a:defRPr/>
            </a:pPr>
            <a:r>
              <a:rPr lang="en-US" baseline="0" dirty="0"/>
              <a:t>Time, Material, Resources</a:t>
            </a:r>
          </a:p>
          <a:p>
            <a:pPr>
              <a:defRPr/>
            </a:pPr>
            <a:endParaRPr lang="en-US" baseline="0" dirty="0"/>
          </a:p>
          <a:p>
            <a:pPr>
              <a:defRPr/>
            </a:pPr>
            <a:r>
              <a:rPr lang="en-US" baseline="0" dirty="0"/>
              <a:t>Time Lost</a:t>
            </a:r>
          </a:p>
          <a:p>
            <a:pPr>
              <a:defRPr/>
            </a:pPr>
            <a:r>
              <a:rPr lang="en-US" baseline="0" dirty="0"/>
              <a:t>-Gossip</a:t>
            </a:r>
          </a:p>
          <a:p>
            <a:pPr>
              <a:defRPr/>
            </a:pPr>
            <a:endParaRPr lang="en-US" baseline="0" dirty="0"/>
          </a:p>
          <a:p>
            <a:pPr>
              <a:defRPr/>
            </a:pPr>
            <a:r>
              <a:rPr lang="en-US" b="1" baseline="0" dirty="0"/>
              <a:t>Time spent in HR alone.</a:t>
            </a:r>
            <a:r>
              <a:rPr lang="en-US" baseline="0" dirty="0"/>
              <a:t> </a:t>
            </a:r>
          </a:p>
          <a:p>
            <a:pPr>
              <a:defRPr/>
            </a:pPr>
            <a:r>
              <a:rPr lang="en-US" baseline="0" dirty="0"/>
              <a:t>• Counsel </a:t>
            </a:r>
          </a:p>
          <a:p>
            <a:pPr>
              <a:defRPr/>
            </a:pPr>
            <a:r>
              <a:rPr lang="en-US" baseline="0" dirty="0"/>
              <a:t>• Hold meetings with decision makers to determine what to do to resolve the problem</a:t>
            </a:r>
          </a:p>
          <a:p>
            <a:pPr>
              <a:defRPr/>
            </a:pPr>
            <a:r>
              <a:rPr lang="en-US" baseline="0" dirty="0"/>
              <a:t>• Conduct investigations when grievances are filed</a:t>
            </a:r>
          </a:p>
          <a:p>
            <a:pPr>
              <a:defRPr/>
            </a:pPr>
            <a:r>
              <a:rPr lang="en-US" baseline="0" dirty="0"/>
              <a:t>• Discipline the perpetrators of the negative behavior</a:t>
            </a:r>
          </a:p>
          <a:p>
            <a:pPr>
              <a:defRPr/>
            </a:pPr>
            <a:r>
              <a:rPr lang="en-US" baseline="0" dirty="0"/>
              <a:t>• Interview, recruit, and train replacements</a:t>
            </a:r>
          </a:p>
          <a:p>
            <a:pPr>
              <a:defRPr/>
            </a:pPr>
            <a:endParaRPr lang="en-US" baseline="0" dirty="0"/>
          </a:p>
          <a:p>
            <a:pPr>
              <a:defRPr/>
            </a:pPr>
            <a:r>
              <a:rPr lang="en-US" baseline="0" dirty="0"/>
              <a:t>Tangible Costs – </a:t>
            </a:r>
            <a:r>
              <a:rPr lang="en-US" b="1" i="1" baseline="0" dirty="0"/>
              <a:t>ASK AUDIENCE</a:t>
            </a:r>
          </a:p>
          <a:p>
            <a:pPr>
              <a:buFont typeface="Arial" pitchFamily="34" charset="0"/>
              <a:buChar char="•"/>
              <a:defRPr/>
            </a:pPr>
            <a:r>
              <a:rPr lang="en-US" baseline="0" dirty="0"/>
              <a:t>Health insurance costs</a:t>
            </a:r>
          </a:p>
          <a:p>
            <a:pPr>
              <a:buFont typeface="Arial" pitchFamily="34" charset="0"/>
              <a:buChar char="•"/>
              <a:defRPr/>
            </a:pPr>
            <a:r>
              <a:rPr lang="en-US" baseline="0" dirty="0"/>
              <a:t>Litigation – get expensive</a:t>
            </a:r>
          </a:p>
          <a:p>
            <a:pPr>
              <a:buFont typeface="Arial" pitchFamily="34" charset="0"/>
              <a:buChar char="•"/>
              <a:defRPr/>
            </a:pPr>
            <a:r>
              <a:rPr lang="en-US" baseline="0" dirty="0"/>
              <a:t>Work comp</a:t>
            </a:r>
          </a:p>
          <a:p>
            <a:pPr>
              <a:defRPr/>
            </a:pPr>
            <a:endParaRPr lang="en-US" baseline="0" dirty="0"/>
          </a:p>
          <a:p>
            <a:pPr>
              <a:defRPr/>
            </a:pPr>
            <a:r>
              <a:rPr lang="en-US" baseline="0" dirty="0"/>
              <a:t>Intangible Costs</a:t>
            </a:r>
          </a:p>
          <a:p>
            <a:pPr>
              <a:buFont typeface="Arial" pitchFamily="34" charset="0"/>
              <a:buChar char="•"/>
              <a:defRPr/>
            </a:pPr>
            <a:r>
              <a:rPr lang="en-US" baseline="0" dirty="0"/>
              <a:t>Think </a:t>
            </a:r>
            <a:r>
              <a:rPr lang="en-US" baseline="0" dirty="0" err="1"/>
              <a:t>creativly</a:t>
            </a:r>
            <a:endParaRPr lang="en-US" baseline="0" dirty="0"/>
          </a:p>
          <a:p>
            <a:pPr>
              <a:buFont typeface="Arial" pitchFamily="34" charset="0"/>
              <a:buChar char="•"/>
              <a:defRPr/>
            </a:pPr>
            <a:r>
              <a:rPr lang="en-US" baseline="0" dirty="0"/>
              <a:t>Impairs critical thinking and cognitive skills.</a:t>
            </a:r>
          </a:p>
          <a:p>
            <a:pPr>
              <a:defRPr/>
            </a:pPr>
            <a:endParaRPr lang="en-US" baseline="0" dirty="0"/>
          </a:p>
          <a:p>
            <a:pPr>
              <a:defRPr/>
            </a:pPr>
            <a:r>
              <a:rPr lang="en-US" baseline="0" dirty="0"/>
              <a:t>Creates:</a:t>
            </a:r>
          </a:p>
          <a:p>
            <a:pPr>
              <a:buFont typeface="Arial" pitchFamily="34" charset="0"/>
              <a:buChar char="•"/>
              <a:defRPr/>
            </a:pPr>
            <a:r>
              <a:rPr lang="en-US" baseline="0" dirty="0"/>
              <a:t>Fear</a:t>
            </a:r>
          </a:p>
          <a:p>
            <a:pPr>
              <a:buFont typeface="Arial" pitchFamily="34" charset="0"/>
              <a:buChar char="•"/>
              <a:defRPr/>
            </a:pPr>
            <a:r>
              <a:rPr lang="en-US" baseline="0" dirty="0"/>
              <a:t>Mistrust</a:t>
            </a:r>
          </a:p>
          <a:p>
            <a:pPr>
              <a:buFont typeface="Arial" pitchFamily="34" charset="0"/>
              <a:buChar char="•"/>
              <a:defRPr/>
            </a:pPr>
            <a:r>
              <a:rPr lang="en-US" baseline="0" dirty="0"/>
              <a:t>Sets example – how behave to get ahead</a:t>
            </a:r>
          </a:p>
          <a:p>
            <a:pPr>
              <a:defRPr/>
            </a:pPr>
            <a:endParaRPr lang="en-US" baseline="0" dirty="0"/>
          </a:p>
          <a:p>
            <a:pPr>
              <a:defRPr/>
            </a:pPr>
            <a:r>
              <a:rPr lang="en-US" b="1" baseline="0" dirty="0"/>
              <a:t>Lost trust</a:t>
            </a:r>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A24226-5428-4C0D-9CEF-9D707C2BC494}" type="slidenum">
              <a:rPr lang="en-US" smtClean="0">
                <a:latin typeface="Arial" pitchFamily="34" charset="0"/>
                <a:ea typeface="ＭＳ Ｐゴシック" pitchFamily="34" charset="-128"/>
              </a:rPr>
              <a:pPr/>
              <a:t>58</a:t>
            </a:fld>
            <a:endParaRPr 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custDataLst>
              <p:tags r:id="rId1"/>
            </p:custDataLst>
          </p:nvPr>
        </p:nvSpPr>
        <p:spPr/>
        <p:txBody>
          <a:bodyPr>
            <a:normAutofit/>
          </a:bodyPr>
          <a:lstStyle/>
          <a:p>
            <a:pPr>
              <a:defRPr/>
            </a:pPr>
            <a:r>
              <a:rPr lang="en-US" dirty="0"/>
              <a:t>Many managers would say that incivility is wrong, but not all recognize that it has tangible costs. </a:t>
            </a:r>
          </a:p>
          <a:p>
            <a:pPr>
              <a:defRPr/>
            </a:pPr>
            <a:endParaRPr lang="en-US" dirty="0"/>
          </a:p>
          <a:p>
            <a:pPr>
              <a:defRPr/>
            </a:pPr>
            <a:r>
              <a:rPr lang="en-US" b="1" dirty="0"/>
              <a:t>Poll of 800 managers and employees in 17 industries</a:t>
            </a:r>
            <a:r>
              <a:rPr lang="en-US" dirty="0"/>
              <a:t> - how people’s reactions play out</a:t>
            </a:r>
            <a:r>
              <a:rPr lang="en-US" baseline="0" dirty="0"/>
              <a:t> a</a:t>
            </a:r>
            <a:r>
              <a:rPr lang="en-US" dirty="0"/>
              <a:t>mong workers who’ve been on the receiving end of incivility:</a:t>
            </a:r>
          </a:p>
          <a:p>
            <a:pPr>
              <a:defRPr/>
            </a:pPr>
            <a:endParaRPr lang="en-US" baseline="0" dirty="0"/>
          </a:p>
          <a:p>
            <a:pPr>
              <a:defRPr/>
            </a:pPr>
            <a:r>
              <a:rPr lang="en-US" b="1" baseline="0" dirty="0"/>
              <a:t>COMMON DECENCIES</a:t>
            </a:r>
            <a:endParaRPr lang="en-US" b="1" dirty="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FD01B9-B27A-4E48-944D-747006CA8B85}" type="slidenum">
              <a:rPr lang="en-US" smtClean="0">
                <a:latin typeface="Arial" pitchFamily="34" charset="0"/>
                <a:ea typeface="ＭＳ Ｐゴシック" pitchFamily="34" charset="-128"/>
              </a:rPr>
              <a:pPr/>
              <a:t>59</a:t>
            </a:fld>
            <a:endParaRPr 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b="1" u="none" dirty="0">
                <a:solidFill>
                  <a:srgbClr val="FF0000"/>
                </a:solidFill>
              </a:rPr>
              <a:t>What</a:t>
            </a:r>
            <a:r>
              <a:rPr lang="en-US" b="1" u="none" baseline="0" dirty="0">
                <a:solidFill>
                  <a:srgbClr val="FF0000"/>
                </a:solidFill>
              </a:rPr>
              <a:t> come to mind</a:t>
            </a:r>
          </a:p>
          <a:p>
            <a:endParaRPr lang="en-US" b="1" u="none" baseline="0" dirty="0">
              <a:solidFill>
                <a:srgbClr val="FF0000"/>
              </a:solidFill>
            </a:endParaRPr>
          </a:p>
          <a:p>
            <a:r>
              <a:rPr lang="en-US" b="1" u="none" baseline="0" dirty="0">
                <a:solidFill>
                  <a:srgbClr val="FF0000"/>
                </a:solidFill>
              </a:rPr>
              <a:t>Lets list them</a:t>
            </a:r>
            <a:endParaRPr lang="en-US" b="1" u="none" dirty="0">
              <a:solidFill>
                <a:srgbClr val="FF0000"/>
              </a:solidFill>
            </a:endParaRP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3F5A4D-E077-42D1-BFD3-D73BBCADA307}" type="slidenum">
              <a:rPr lang="en-US" smtClean="0">
                <a:latin typeface="Arial" pitchFamily="34" charset="0"/>
                <a:ea typeface="ＭＳ Ｐゴシック" pitchFamily="34" charset="-128"/>
              </a:rPr>
              <a:pPr/>
              <a:t>60</a:t>
            </a:fld>
            <a:endParaRPr 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custDataLst>
              <p:tags r:id="rId1"/>
            </p:custDataLst>
          </p:nvPr>
        </p:nvSpPr>
        <p:spPr/>
        <p:txBody>
          <a:bodyPr/>
          <a:lstStyle/>
          <a:p>
            <a:pPr>
              <a:defRPr/>
            </a:pPr>
            <a:r>
              <a:rPr lang="en-US" dirty="0"/>
              <a:t>Ever heard the phrased “rip him a new one”</a:t>
            </a:r>
          </a:p>
          <a:p>
            <a:pPr>
              <a:defRPr/>
            </a:pPr>
            <a:endParaRPr lang="en-US" dirty="0"/>
          </a:p>
          <a:p>
            <a:pPr>
              <a:defRPr/>
            </a:pPr>
            <a:r>
              <a:rPr lang="en-US" b="1" dirty="0"/>
              <a:t>What types of behaviors are</a:t>
            </a:r>
            <a:r>
              <a:rPr lang="en-US" b="1" baseline="0" dirty="0"/>
              <a:t> we talking about? </a:t>
            </a:r>
            <a:r>
              <a:rPr lang="en-US" b="1" i="1" baseline="0" dirty="0"/>
              <a:t>ASK AUDIENCE</a:t>
            </a:r>
            <a:endParaRPr lang="en-US" b="1" i="1" dirty="0"/>
          </a:p>
          <a:p>
            <a:pPr>
              <a:defRPr/>
            </a:pPr>
            <a:endParaRPr lang="en-US" b="1" i="1" dirty="0"/>
          </a:p>
          <a:p>
            <a:pPr>
              <a:buFont typeface="Arial" pitchFamily="34" charset="0"/>
              <a:buChar char="•"/>
              <a:defRPr/>
            </a:pPr>
            <a:r>
              <a:rPr lang="en-US" dirty="0"/>
              <a:t>Cursing</a:t>
            </a:r>
          </a:p>
          <a:p>
            <a:pPr>
              <a:buFont typeface="Arial" pitchFamily="34" charset="0"/>
              <a:buChar char="•"/>
              <a:defRPr/>
            </a:pPr>
            <a:r>
              <a:rPr lang="en-US" dirty="0"/>
              <a:t>Threats</a:t>
            </a:r>
          </a:p>
          <a:p>
            <a:pPr>
              <a:buFont typeface="Arial" pitchFamily="34" charset="0"/>
              <a:buChar char="•"/>
              <a:defRPr/>
            </a:pPr>
            <a:r>
              <a:rPr lang="en-US" dirty="0"/>
              <a:t>Sabotage</a:t>
            </a:r>
          </a:p>
          <a:p>
            <a:pPr>
              <a:buFont typeface="Arial" pitchFamily="34" charset="0"/>
              <a:buChar char="•"/>
              <a:defRPr/>
            </a:pPr>
            <a:r>
              <a:rPr lang="en-US" dirty="0"/>
              <a:t>Lying</a:t>
            </a:r>
          </a:p>
          <a:p>
            <a:pPr>
              <a:buFont typeface="Arial" pitchFamily="34" charset="0"/>
              <a:buChar char="•"/>
              <a:defRPr/>
            </a:pPr>
            <a:r>
              <a:rPr lang="en-US" dirty="0"/>
              <a:t>Complaining</a:t>
            </a:r>
          </a:p>
          <a:p>
            <a:pPr>
              <a:buFont typeface="Arial" pitchFamily="34" charset="0"/>
              <a:buChar char="•"/>
              <a:defRPr/>
            </a:pPr>
            <a:r>
              <a:rPr lang="en-US" dirty="0"/>
              <a:t>Belittling</a:t>
            </a:r>
          </a:p>
          <a:p>
            <a:pPr>
              <a:buFont typeface="Arial" pitchFamily="34" charset="0"/>
              <a:buChar char="•"/>
              <a:defRPr/>
            </a:pPr>
            <a:r>
              <a:rPr lang="en-US" dirty="0"/>
              <a:t>Intimidation</a:t>
            </a:r>
          </a:p>
          <a:p>
            <a:pPr>
              <a:buFont typeface="Arial" pitchFamily="34" charset="0"/>
              <a:buChar char="•"/>
              <a:defRPr/>
            </a:pPr>
            <a:r>
              <a:rPr lang="en-US" dirty="0"/>
              <a:t>Interrupting</a:t>
            </a:r>
          </a:p>
          <a:p>
            <a:pPr>
              <a:buFont typeface="Arial" pitchFamily="34" charset="0"/>
              <a:buChar char="•"/>
              <a:defRPr/>
            </a:pPr>
            <a:r>
              <a:rPr lang="en-US" dirty="0"/>
              <a:t>Checking phone during meetings</a:t>
            </a:r>
          </a:p>
          <a:p>
            <a:pPr>
              <a:buFont typeface="Arial" pitchFamily="34" charset="0"/>
              <a:buChar char="•"/>
              <a:defRPr/>
            </a:pPr>
            <a:r>
              <a:rPr lang="en-US" dirty="0"/>
              <a:t>Threats</a:t>
            </a:r>
          </a:p>
          <a:p>
            <a:pPr>
              <a:buFont typeface="Arial" pitchFamily="34" charset="0"/>
              <a:buChar char="•"/>
              <a:defRPr/>
            </a:pPr>
            <a:r>
              <a:rPr lang="en-US" dirty="0"/>
              <a:t>Rudeness</a:t>
            </a:r>
          </a:p>
          <a:p>
            <a:pPr>
              <a:buFont typeface="Arial" pitchFamily="34" charset="0"/>
              <a:buChar char="•"/>
              <a:defRPr/>
            </a:pPr>
            <a:r>
              <a:rPr lang="en-US" dirty="0"/>
              <a:t>Bullying</a:t>
            </a:r>
          </a:p>
          <a:p>
            <a:pPr>
              <a:buFont typeface="Arial" pitchFamily="34" charset="0"/>
              <a:buChar char="•"/>
              <a:defRPr/>
            </a:pPr>
            <a:r>
              <a:rPr lang="en-US" dirty="0"/>
              <a:t>Dirty looks</a:t>
            </a:r>
          </a:p>
          <a:p>
            <a:pPr>
              <a:buFont typeface="Arial" pitchFamily="34" charset="0"/>
              <a:buChar char="•"/>
              <a:defRPr/>
            </a:pPr>
            <a:r>
              <a:rPr lang="en-US" dirty="0"/>
              <a:t>Condescending comments</a:t>
            </a:r>
          </a:p>
          <a:p>
            <a:pPr>
              <a:buFont typeface="Arial" pitchFamily="34" charset="0"/>
              <a:buChar char="•"/>
              <a:defRPr/>
            </a:pPr>
            <a:r>
              <a:rPr lang="en-US" dirty="0"/>
              <a:t>Disruptive at meetings</a:t>
            </a:r>
          </a:p>
          <a:p>
            <a:pPr>
              <a:buFont typeface="Arial" pitchFamily="34" charset="0"/>
              <a:buChar char="•"/>
              <a:defRPr/>
            </a:pPr>
            <a:r>
              <a:rPr lang="en-US" dirty="0"/>
              <a:t>Public reprimands – makes me cringe</a:t>
            </a:r>
          </a:p>
          <a:p>
            <a:pPr>
              <a:buFont typeface="Arial" pitchFamily="34" charset="0"/>
              <a:buChar char="•"/>
              <a:defRPr/>
            </a:pPr>
            <a:r>
              <a:rPr lang="en-US" dirty="0"/>
              <a:t>Silent treatment</a:t>
            </a:r>
          </a:p>
          <a:p>
            <a:pPr>
              <a:buFont typeface="Arial" pitchFamily="34" charset="0"/>
              <a:buChar char="•"/>
              <a:defRPr/>
            </a:pPr>
            <a:r>
              <a:rPr lang="en-US" dirty="0"/>
              <a:t>Nasty</a:t>
            </a:r>
            <a:r>
              <a:rPr lang="en-US" baseline="0" dirty="0"/>
              <a:t> emails</a:t>
            </a:r>
          </a:p>
          <a:p>
            <a:pPr>
              <a:buFont typeface="Arial" pitchFamily="34" charset="0"/>
              <a:buChar char="•"/>
              <a:defRPr/>
            </a:pPr>
            <a:r>
              <a:rPr lang="en-US" baseline="0" dirty="0"/>
              <a:t>Undermining colleagues credibility</a:t>
            </a:r>
          </a:p>
          <a:p>
            <a:pPr>
              <a:defRPr/>
            </a:pPr>
            <a:endParaRPr lang="en-US" dirty="0"/>
          </a:p>
          <a:p>
            <a:pPr>
              <a:defRPr/>
            </a:pPr>
            <a:r>
              <a:rPr lang="en-US" b="1" dirty="0"/>
              <a:t>Why? </a:t>
            </a:r>
          </a:p>
          <a:p>
            <a:pPr>
              <a:defRPr/>
            </a:pPr>
            <a:r>
              <a:rPr lang="en-US" b="1" dirty="0"/>
              <a:t>Why are people behaving so badly? Why are we reading about incivility in the workplace more now than ever? </a:t>
            </a:r>
          </a:p>
          <a:p>
            <a:pPr>
              <a:defRPr/>
            </a:pPr>
            <a:r>
              <a:rPr lang="en-US" b="1" i="1" dirty="0"/>
              <a:t>AUDIENCE</a:t>
            </a:r>
            <a:r>
              <a:rPr lang="en-US" b="1" dirty="0"/>
              <a:t> – ANY IDEAS?</a:t>
            </a:r>
          </a:p>
          <a:p>
            <a:pPr>
              <a:defRPr/>
            </a:pPr>
            <a:endParaRPr lang="en-US" sz="1600" b="1" dirty="0"/>
          </a:p>
          <a:p>
            <a:pPr>
              <a:defRPr/>
            </a:pPr>
            <a:r>
              <a:rPr lang="en-US" sz="1600" b="1" i="1" dirty="0"/>
              <a:t>MEMORIZE (WALK AROUND):</a:t>
            </a:r>
          </a:p>
          <a:p>
            <a:pPr marL="172094" indent="-172094">
              <a:buFont typeface="Arial" pitchFamily="34" charset="0"/>
              <a:buChar char="•"/>
              <a:defRPr/>
            </a:pPr>
            <a:r>
              <a:rPr lang="en-US" dirty="0"/>
              <a:t>Employment market</a:t>
            </a:r>
          </a:p>
          <a:p>
            <a:pPr marL="172094" indent="-172094">
              <a:buFont typeface="Arial" pitchFamily="34" charset="0"/>
              <a:buChar char="•"/>
              <a:defRPr/>
            </a:pPr>
            <a:r>
              <a:rPr lang="en-US" dirty="0"/>
              <a:t>Egos</a:t>
            </a:r>
          </a:p>
          <a:p>
            <a:pPr marL="172094" indent="-172094">
              <a:buFont typeface="Arial" pitchFamily="34" charset="0"/>
              <a:buChar char="•"/>
              <a:defRPr/>
            </a:pPr>
            <a:r>
              <a:rPr lang="en-US" dirty="0"/>
              <a:t>Stress</a:t>
            </a:r>
          </a:p>
          <a:p>
            <a:pPr marL="172094" indent="-172094">
              <a:buFont typeface="Arial" pitchFamily="34" charset="0"/>
              <a:buChar char="•"/>
              <a:defRPr/>
            </a:pPr>
            <a:r>
              <a:rPr lang="en-US" dirty="0"/>
              <a:t>Politics</a:t>
            </a:r>
          </a:p>
          <a:p>
            <a:pPr marL="172094" indent="-172094">
              <a:buFont typeface="Arial" pitchFamily="34" charset="0"/>
              <a:buChar char="•"/>
              <a:defRPr/>
            </a:pPr>
            <a:r>
              <a:rPr lang="en-US" dirty="0"/>
              <a:t>Competition</a:t>
            </a:r>
          </a:p>
          <a:p>
            <a:pPr marL="172094" indent="-172094">
              <a:buFont typeface="Arial" pitchFamily="34" charset="0"/>
              <a:buChar char="•"/>
              <a:defRPr/>
            </a:pPr>
            <a:r>
              <a:rPr lang="en-US" dirty="0"/>
              <a:t>Jealousy</a:t>
            </a:r>
          </a:p>
          <a:p>
            <a:pPr marL="172094" indent="-172094">
              <a:buFont typeface="Arial" pitchFamily="34" charset="0"/>
              <a:buChar char="•"/>
              <a:defRPr/>
            </a:pPr>
            <a:r>
              <a:rPr lang="en-US" dirty="0"/>
              <a:t>Insecurity</a:t>
            </a:r>
          </a:p>
          <a:p>
            <a:pPr marL="172094" indent="-172094">
              <a:buFont typeface="Arial" pitchFamily="34" charset="0"/>
              <a:buChar char="•"/>
              <a:defRPr/>
            </a:pPr>
            <a:r>
              <a:rPr lang="en-US" dirty="0"/>
              <a:t>Hidden agendas</a:t>
            </a:r>
          </a:p>
          <a:p>
            <a:pPr marL="172094" indent="-172094">
              <a:buFont typeface="Arial" pitchFamily="34" charset="0"/>
              <a:buChar char="•"/>
              <a:defRPr/>
            </a:pPr>
            <a:r>
              <a:rPr lang="en-US" dirty="0"/>
              <a:t>Low self esteem</a:t>
            </a:r>
          </a:p>
          <a:p>
            <a:pPr marL="172094" indent="-172094">
              <a:buFont typeface="Arial" pitchFamily="34" charset="0"/>
              <a:buChar char="•"/>
              <a:defRPr/>
            </a:pPr>
            <a:r>
              <a:rPr lang="en-US" dirty="0"/>
              <a:t>Emotions</a:t>
            </a:r>
          </a:p>
          <a:p>
            <a:pPr marL="172094" indent="-172094">
              <a:buFont typeface="Arial" pitchFamily="34" charset="0"/>
              <a:buChar char="•"/>
              <a:defRPr/>
            </a:pPr>
            <a:r>
              <a:rPr lang="en-US" dirty="0"/>
              <a:t>Prima</a:t>
            </a:r>
            <a:r>
              <a:rPr lang="en-US" baseline="0" dirty="0"/>
              <a:t> </a:t>
            </a:r>
            <a:r>
              <a:rPr lang="en-US" baseline="0" dirty="0" err="1"/>
              <a:t>dona’s</a:t>
            </a:r>
            <a:r>
              <a:rPr lang="en-US" baseline="0" dirty="0"/>
              <a:t> – thinking rules don’t apply to them</a:t>
            </a:r>
          </a:p>
          <a:p>
            <a:pPr marL="172094" indent="-172094">
              <a:buFont typeface="Arial" pitchFamily="34" charset="0"/>
              <a:buChar char="•"/>
              <a:defRPr/>
            </a:pPr>
            <a:r>
              <a:rPr lang="en-US" baseline="0" dirty="0"/>
              <a:t>Problems at home</a:t>
            </a:r>
            <a:br>
              <a:rPr lang="en-US" baseline="0" dirty="0"/>
            </a:br>
            <a:endParaRPr lang="en-US" baseline="0" dirty="0"/>
          </a:p>
          <a:p>
            <a:pPr defTabSz="917834">
              <a:defRPr/>
            </a:pPr>
            <a:r>
              <a:rPr lang="en-US" b="1" dirty="0"/>
              <a:t>Current economic climate</a:t>
            </a:r>
          </a:p>
          <a:p>
            <a:pPr marL="172094" indent="-172094">
              <a:buFont typeface="Arial" pitchFamily="34" charset="0"/>
              <a:buChar char="•"/>
              <a:defRPr/>
            </a:pPr>
            <a:r>
              <a:rPr lang="en-US" dirty="0"/>
              <a:t>Workloads – higher demand</a:t>
            </a:r>
          </a:p>
          <a:p>
            <a:pPr marL="172094" indent="-172094">
              <a:buFont typeface="Arial" pitchFamily="34" charset="0"/>
              <a:buChar char="•"/>
              <a:defRPr/>
            </a:pPr>
            <a:r>
              <a:rPr lang="en-US" dirty="0"/>
              <a:t>Burnout</a:t>
            </a:r>
          </a:p>
          <a:p>
            <a:pPr marL="172094" indent="-172094" defTabSz="917834">
              <a:buFont typeface="Arial" pitchFamily="34" charset="0"/>
              <a:buChar char="•"/>
              <a:defRPr/>
            </a:pPr>
            <a:r>
              <a:rPr lang="en-US" dirty="0"/>
              <a:t>Fewer resources</a:t>
            </a:r>
          </a:p>
          <a:p>
            <a:pPr marL="172094" indent="-172094" defTabSz="917834">
              <a:buFont typeface="Arial" pitchFamily="34" charset="0"/>
              <a:buChar char="•"/>
              <a:defRPr/>
            </a:pPr>
            <a:endParaRPr lang="en-US" dirty="0"/>
          </a:p>
          <a:p>
            <a:pPr marL="172094" indent="-172094" defTabSz="917834">
              <a:buFont typeface="Arial" pitchFamily="34" charset="0"/>
              <a:buChar char="•"/>
              <a:defRPr/>
            </a:pPr>
            <a:r>
              <a:rPr lang="en-US" dirty="0"/>
              <a:t>POWER – Abuse of</a:t>
            </a:r>
          </a:p>
          <a:p>
            <a:pPr marL="172094" indent="-172094">
              <a:buFont typeface="Arial" pitchFamily="34" charset="0"/>
              <a:buChar char="•"/>
              <a:defRPr/>
            </a:pPr>
            <a:endParaRPr lang="en-US" dirty="0"/>
          </a:p>
          <a:p>
            <a:pPr marL="172094" indent="-172094">
              <a:defRPr/>
            </a:pPr>
            <a:r>
              <a:rPr lang="en-US" sz="1400" b="1" dirty="0"/>
              <a:t>It is what it is</a:t>
            </a:r>
          </a:p>
          <a:p>
            <a:pPr marL="172094" indent="-172094">
              <a:defRPr/>
            </a:pPr>
            <a:endParaRPr lang="en-US" b="1" dirty="0"/>
          </a:p>
          <a:p>
            <a:pPr marL="172094" indent="-172094">
              <a:defRPr/>
            </a:pPr>
            <a:r>
              <a:rPr lang="en-US" sz="1400" b="1" dirty="0"/>
              <a:t>However - Won’t go away if it is tolerated or condoned</a:t>
            </a:r>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62C93B-6A3D-4B81-9B35-4E3E2BE88EBA}" type="slidenum">
              <a:rPr lang="en-US" smtClean="0">
                <a:latin typeface="Arial" pitchFamily="34" charset="0"/>
                <a:ea typeface="ＭＳ Ｐゴシック" pitchFamily="34" charset="-128"/>
              </a:rPr>
              <a:pPr/>
              <a:t>61</a:t>
            </a:fld>
            <a:endParaRPr 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reading a recently published article in the McKinsey Quarterly, ‘The Hidden Toll of Workplace Incivility’ by Christine </a:t>
            </a:r>
            <a:r>
              <a:rPr lang="en-US" dirty="0" err="1"/>
              <a:t>Porath</a:t>
            </a:r>
            <a:r>
              <a:rPr lang="en-US" dirty="0"/>
              <a:t>, I was struck by the correlation between my own experience and what the research cited in the article asserted. Incivility in the workplace is on the rise. Personally, for over 30 years I have seen a gradual but constant decline in the “conscience” of the workplace, the unwritten rules we employ to maintain respect in our daily interactions. I am not talking about being politically correct, simply civil towards our co-workers.</a:t>
            </a:r>
          </a:p>
          <a:p>
            <a:endParaRPr lang="en-US" dirty="0"/>
          </a:p>
          <a:p>
            <a:r>
              <a:rPr lang="en-US" dirty="0"/>
              <a:t>If there is one thing I know, and I’d ask you to check with yourself on this, when I feel respected I am open to participate and collaborate, when I do not, I hold back and more than that, think about ways to level the playing field. That’s a nice way of saying that I look to find occasions to get even when I have been offended</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62</a:t>
            </a:fld>
            <a:endParaRPr lang="en-US" altLang="en-US"/>
          </a:p>
        </p:txBody>
      </p:sp>
    </p:spTree>
    <p:extLst>
      <p:ext uri="{BB962C8B-B14F-4D97-AF65-F5344CB8AC3E}">
        <p14:creationId xmlns:p14="http://schemas.microsoft.com/office/powerpoint/2010/main" val="3688902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always do what you’ve always done you will always get what you've always got</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63</a:t>
            </a:fld>
            <a:endParaRPr lang="en-US" altLang="en-US"/>
          </a:p>
        </p:txBody>
      </p:sp>
    </p:spTree>
    <p:extLst>
      <p:ext uri="{BB962C8B-B14F-4D97-AF65-F5344CB8AC3E}">
        <p14:creationId xmlns:p14="http://schemas.microsoft.com/office/powerpoint/2010/main" val="90322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xfrm>
            <a:off x="1166813" y="692150"/>
            <a:ext cx="4618037"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dirty="0"/>
              <a:t>Two Commissioners of the U.S. Equal Employment Opportunity Commission (EEOC), Co-Chairs of a Select Task Force on the Study of Harassment in the Workplace, called on stakeholders to double down and "reboot" workplace harassment prevention efforts at a meeting of the EEOC in Washington today. Commissioners Chai R. </a:t>
            </a:r>
            <a:r>
              <a:rPr lang="en-US" sz="1100" dirty="0" err="1"/>
              <a:t>Feldblum</a:t>
            </a:r>
            <a:r>
              <a:rPr lang="en-US" sz="1100" dirty="0"/>
              <a:t> and Victoria A. </a:t>
            </a:r>
            <a:r>
              <a:rPr lang="en-US" sz="1100" dirty="0" err="1"/>
              <a:t>Lipnic</a:t>
            </a:r>
            <a:r>
              <a:rPr lang="en-US" sz="1100" dirty="0"/>
              <a:t> highlighted for their fellow Commissioners the key findings and recommendations of a report they developed after 14 months of study of workplace harassment with the Select Task Force.</a:t>
            </a:r>
          </a:p>
          <a:p>
            <a:r>
              <a:rPr lang="en-US" sz="1100" dirty="0"/>
              <a:t>Convened in 2015, the Select Task Force was comprised of 16 members from around the country, including representatives of academia from various social science disciplines, legal practitioners on both the plaintiff and defense side, employers and employee advocacy groups, and organized labor.</a:t>
            </a:r>
          </a:p>
          <a:p>
            <a:endParaRPr lang="en-US" sz="1100" b="1" i="1" dirty="0"/>
          </a:p>
          <a:p>
            <a:r>
              <a:rPr lang="en-US" sz="1100" b="1" i="1" dirty="0"/>
              <a:t>Here are some point from the executive summery:</a:t>
            </a:r>
          </a:p>
          <a:p>
            <a:r>
              <a:rPr lang="en-US" sz="1100" b="1" i="1" dirty="0"/>
              <a:t>Workplace Harassment Remains a Persistent Problem. </a:t>
            </a:r>
            <a:r>
              <a:rPr lang="en-US" sz="1100" dirty="0"/>
              <a:t>Almost fully one third of the approximately 90,000 charges received by EEOC in fiscal year 2015 included an allegation of workplace harassment. This includes, among other things, charges of unlawful harassment on the basis of sex (including sexual orientation, gender identity, and pregnancy), race, disability, age, ethnicity/national origin, color, and religion. While there is robust data and academic literature on sex-based harassment, there is very limited data regarding harassment on other protected bases. More research is needed. </a:t>
            </a:r>
          </a:p>
          <a:p>
            <a:r>
              <a:rPr lang="en-US" sz="1100" b="1" i="1" dirty="0"/>
              <a:t>Workplace Harassment Too Often Goes Unreported. </a:t>
            </a:r>
            <a:r>
              <a:rPr lang="en-US" sz="1100" dirty="0"/>
              <a:t>Common workplace-based responses by those who experience sex-based harassment are to avoid the harasser, deny or downplay the gravity of the situation, or attempt to ignore, forget, or endure the behavior. The least common response to harassment is to take some formal action – either to report the harassment internally or file a formal legal complaint. Roughly </a:t>
            </a:r>
            <a:r>
              <a:rPr lang="en-US" sz="1100" i="1" dirty="0"/>
              <a:t>three out of four </a:t>
            </a:r>
            <a:r>
              <a:rPr lang="en-US" sz="1100" dirty="0"/>
              <a:t>individuals who experienced harassment never even talked to a supervisor, manager, or union representative about the harassing conduct. Employees who experience harassment fail to report the harassing behavior or to file a complaint because they fear disbelief of their claim, inaction on their claim, blame, or social or professional retaliation. </a:t>
            </a:r>
          </a:p>
          <a:p>
            <a:r>
              <a:rPr lang="en-US" sz="1100" b="1" i="1" dirty="0"/>
              <a:t>There Is a Compelling Business Case for Stopping and Preventing Harassment. </a:t>
            </a:r>
            <a:r>
              <a:rPr lang="en-US" sz="1100" dirty="0"/>
              <a:t>When employers consider the costs of workplace harassment, they often focus on legal costs, and with good reason. Last year, EEOC alone recovered $164.5 million for workers alleging harassment –and these direct costs are just the tip of the iceberg. Workplace harassment first and </a:t>
            </a:r>
            <a:r>
              <a:rPr lang="en-US" sz="1100" dirty="0" err="1"/>
              <a:t>foremostcomes</a:t>
            </a:r>
            <a:r>
              <a:rPr lang="en-US" sz="1100" dirty="0"/>
              <a:t> at a steep cost to those who suffer it, as they experience mental, physical, and economic harm. Beyond that, workplace harassment affects </a:t>
            </a:r>
            <a:r>
              <a:rPr lang="en-US" sz="1100" i="1" dirty="0"/>
              <a:t>all </a:t>
            </a:r>
            <a:r>
              <a:rPr lang="en-US" sz="1100" dirty="0"/>
              <a:t>workers, and its true cost includes decreased productivity, increased turnover, and reputational harm. All of this is a drag on performance – and the bottom-line. </a:t>
            </a:r>
          </a:p>
          <a:p>
            <a:r>
              <a:rPr lang="en-US" sz="1100" b="1" i="1" dirty="0"/>
              <a:t>It Starts at the Top – Leadership and Accountability Are Critical. </a:t>
            </a:r>
            <a:r>
              <a:rPr lang="en-US" sz="1100" dirty="0"/>
              <a:t>Workplace culture has the greatest impact on allowing harassment to flourish, or conversely, in preventing harassment. The importance of leadership cannot be overstated – effective harassment prevention efforts, and workplace culture in which harassment is not tolerated, must start with and involve the highest level of management of the company. But a commitment (even from the top) to a diverse, inclusive, and respectful workplace is not enough. Rather, at all levels, across all positions, an organization must have systems in place that hold employees accountable for this expectation. Accountability systems must ensure that those who engage in harassment are held responsible in a meaningful, appropriate, and proportional manner, and that those whose job it is to prevent or respond to harassment should be rewarded for doing that job well (or penalized for failing to do so). Finally, leadership means ensuring that anti-harassment efforts are given the necessary time and resources to be effective. </a:t>
            </a:r>
          </a:p>
          <a:p>
            <a:r>
              <a:rPr lang="en-US" sz="1100" b="1" i="1" dirty="0"/>
              <a:t>Training Must Change. </a:t>
            </a:r>
            <a:r>
              <a:rPr lang="en-US" sz="1100" dirty="0"/>
              <a:t>Much of the training done over the last 30 years has not worked as a prevention tool – it’s been too focused on simply avoiding legal liability. We believe effective training can reduce workplace harassment, and recognize that ineffective training can be unhelpful or even counterproductive. However, even effective training cannot occur in a vacuum – it must be part of a holistic culture of non-harassment that starts at the top. Similarly, one size does </a:t>
            </a:r>
            <a:r>
              <a:rPr lang="en-US" sz="1100" i="1" dirty="0"/>
              <a:t>not </a:t>
            </a:r>
            <a:r>
              <a:rPr lang="en-US" sz="1100" dirty="0"/>
              <a:t>fit all: Training is most effective when tailored to the specific workforce and workplace, and to different cohorts of employees. Finally, when trained correctly, middle-managers and first-line supervisors in particular can be an employer’s most valuable resource in preventing and stopping harassment. </a:t>
            </a:r>
            <a:endParaRPr lang="en-US" dirty="0"/>
          </a:p>
        </p:txBody>
      </p:sp>
      <p:sp>
        <p:nvSpPr>
          <p:cNvPr id="2" name="TextBox 1"/>
          <p:cNvSpPr txBox="1"/>
          <p:nvPr>
            <p:custDataLst>
              <p:tags r:id="rId1"/>
            </p:custDataLst>
          </p:nvPr>
        </p:nvSpPr>
        <p:spPr>
          <a:xfrm>
            <a:off x="1" y="1"/>
            <a:ext cx="3619831" cy="368005"/>
          </a:xfrm>
          <a:prstGeom prst="rect">
            <a:avLst/>
          </a:prstGeom>
          <a:noFill/>
        </p:spPr>
        <p:txBody>
          <a:bodyPr vert="horz" lIns="87479" tIns="43739" rIns="87479" bIns="43739" rtlCol="0">
            <a:spAutoFit/>
          </a:bodyPr>
          <a:lstStyle/>
          <a:p>
            <a:pPr eaLnBrk="1" fontAlgn="auto" hangingPunct="1">
              <a:spcBef>
                <a:spcPts val="0"/>
              </a:spcBef>
              <a:spcAft>
                <a:spcPts val="0"/>
              </a:spcAft>
            </a:pPr>
            <a:endParaRPr lang="en-US" sz="1800">
              <a:solidFill>
                <a:prstClr val="black"/>
              </a:solidFill>
              <a:latin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baseline="0" dirty="0"/>
              <a:t>Malcolm </a:t>
            </a:r>
            <a:r>
              <a:rPr lang="en-US" baseline="0" dirty="0" err="1"/>
              <a:t>Gladwell</a:t>
            </a:r>
            <a:r>
              <a:rPr lang="en-US" baseline="0" dirty="0"/>
              <a:t> </a:t>
            </a:r>
          </a:p>
          <a:p>
            <a:r>
              <a:rPr lang="en-US" baseline="0" dirty="0"/>
              <a:t>The Tipping Point</a:t>
            </a:r>
          </a:p>
          <a:p>
            <a:endParaRPr lang="en-US" baseline="0" dirty="0"/>
          </a:p>
          <a:p>
            <a:r>
              <a:rPr lang="en-US" b="1" baseline="0" dirty="0"/>
              <a:t>Broken windows theory of crime control – Wilson &amp; Kellogg’s</a:t>
            </a:r>
          </a:p>
          <a:p>
            <a:r>
              <a:rPr lang="en-US" baseline="0" dirty="0"/>
              <a:t>Property upkeep plus reduction of petty crimes like graffiti reduce incidence of more violent crimes</a:t>
            </a:r>
          </a:p>
          <a:p>
            <a:r>
              <a:rPr lang="en-US" baseline="0" dirty="0"/>
              <a:t>Crime is the inevitable result of disorder</a:t>
            </a:r>
          </a:p>
          <a:p>
            <a:r>
              <a:rPr lang="en-US" b="1" baseline="0" dirty="0"/>
              <a:t>Famous experiment </a:t>
            </a:r>
            <a:r>
              <a:rPr lang="en-US" baseline="0" dirty="0"/>
              <a:t>conducted 27 years ago by the Stanford University psychologist </a:t>
            </a:r>
            <a:r>
              <a:rPr lang="en-US" b="1" baseline="0" dirty="0"/>
              <a:t>Philip </a:t>
            </a:r>
            <a:r>
              <a:rPr lang="en-US" b="1" baseline="0" dirty="0" err="1"/>
              <a:t>Zimbardo</a:t>
            </a:r>
            <a:r>
              <a:rPr lang="en-US" baseline="0" dirty="0"/>
              <a:t>:</a:t>
            </a:r>
          </a:p>
          <a:p>
            <a:pPr marL="229459" indent="-229459">
              <a:buAutoNum type="arabicParenR"/>
            </a:pPr>
            <a:r>
              <a:rPr lang="en-US" baseline="0" dirty="0"/>
              <a:t>2 cars – same condition</a:t>
            </a:r>
          </a:p>
          <a:p>
            <a:pPr marL="229459" indent="-229459">
              <a:buAutoNum type="arabicParenR"/>
            </a:pPr>
            <a:r>
              <a:rPr lang="en-US" baseline="0" dirty="0"/>
              <a:t>1 parked on a street in Palo Alto - sat untouched for a week</a:t>
            </a:r>
          </a:p>
          <a:p>
            <a:pPr marL="229459" indent="-229459">
              <a:buAutoNum type="arabicParenR"/>
            </a:pPr>
            <a:r>
              <a:rPr lang="en-US" baseline="0" dirty="0"/>
              <a:t>Identical car parked in a roughly comparable neighborhood in the Bronx - only in this case the license plates were removed and the hood was propped open </a:t>
            </a:r>
          </a:p>
          <a:p>
            <a:pPr marL="229459" indent="-229459">
              <a:buAutoNum type="arabicParenR"/>
            </a:pPr>
            <a:r>
              <a:rPr lang="en-US" baseline="0" dirty="0"/>
              <a:t>(First “vandals” were a family – father, mother, and young son – who removed the radiator and battery.)</a:t>
            </a:r>
          </a:p>
          <a:p>
            <a:pPr marL="229459" indent="-229459">
              <a:buAutoNum type="arabicParenR"/>
            </a:pPr>
            <a:r>
              <a:rPr lang="en-US" baseline="0" dirty="0"/>
              <a:t>Within 24 hours, the car in the Bronx was stripped</a:t>
            </a:r>
          </a:p>
          <a:p>
            <a:pPr marL="229459" indent="-229459">
              <a:buAutoNum type="arabicParenR"/>
            </a:pPr>
            <a:r>
              <a:rPr lang="en-US" baseline="0" dirty="0"/>
              <a:t>Windows smashed in, parts torn, upholstery ripped, children using car as playground</a:t>
            </a:r>
          </a:p>
          <a:p>
            <a:pPr marL="229459" indent="-229459">
              <a:buAutoNum type="arabicParenR"/>
            </a:pPr>
            <a:r>
              <a:rPr lang="en-US" baseline="0" dirty="0"/>
              <a:t>Palo Alto car sat untouched for more than a week.</a:t>
            </a:r>
          </a:p>
          <a:p>
            <a:pPr marL="229459" indent="-229459">
              <a:buAutoNum type="arabicParenR"/>
            </a:pPr>
            <a:r>
              <a:rPr lang="en-US" baseline="0" dirty="0"/>
              <a:t>In a final twist, </a:t>
            </a:r>
            <a:r>
              <a:rPr lang="en-US" baseline="0" dirty="0" err="1"/>
              <a:t>Zimbardo</a:t>
            </a:r>
            <a:r>
              <a:rPr lang="en-US" baseline="0" dirty="0"/>
              <a:t> himself smashed one of the Palo Alto car's windows with a sledgehammer</a:t>
            </a:r>
          </a:p>
          <a:p>
            <a:pPr marL="229459" indent="-229459">
              <a:buAutoNum type="arabicParenR"/>
            </a:pPr>
            <a:r>
              <a:rPr lang="en-US" baseline="0" dirty="0"/>
              <a:t>Within a few hours, that car, too, was destroyed. </a:t>
            </a:r>
          </a:p>
          <a:p>
            <a:pPr marL="229459" indent="-229459">
              <a:buAutoNum type="arabicParenR"/>
            </a:pPr>
            <a:r>
              <a:rPr lang="en-US" baseline="0" dirty="0"/>
              <a:t>Noted that the adult “vandals” in both cases were primarily well dressed, clean-cut, and respectable looking.</a:t>
            </a:r>
          </a:p>
          <a:p>
            <a:pPr marL="229459" indent="-229459">
              <a:buAutoNum type="arabicParenR"/>
            </a:pPr>
            <a:r>
              <a:rPr lang="en-US" baseline="0" dirty="0" err="1"/>
              <a:t>Zimbardo's</a:t>
            </a:r>
            <a:r>
              <a:rPr lang="en-US" baseline="0" dirty="0"/>
              <a:t> point was that </a:t>
            </a:r>
            <a:r>
              <a:rPr lang="en-US" b="1" baseline="0" dirty="0"/>
              <a:t>disorder</a:t>
            </a:r>
            <a:r>
              <a:rPr lang="en-US" baseline="0" dirty="0"/>
              <a:t> </a:t>
            </a:r>
            <a:r>
              <a:rPr lang="en-US" b="1" baseline="0" dirty="0"/>
              <a:t>invites even more disorder </a:t>
            </a:r>
            <a:r>
              <a:rPr lang="en-US" baseline="0" dirty="0"/>
              <a:t>- that a small deviation from the norm can set into motion a </a:t>
            </a:r>
            <a:r>
              <a:rPr lang="en-US" b="1" baseline="0" dirty="0"/>
              <a:t>cascade of vandalism and criminality</a:t>
            </a:r>
          </a:p>
          <a:p>
            <a:pPr marL="229459" indent="-229459">
              <a:buAutoNum type="arabicParenR"/>
            </a:pPr>
            <a:r>
              <a:rPr lang="en-US" baseline="0" dirty="0"/>
              <a:t>The broken window was the </a:t>
            </a:r>
            <a:r>
              <a:rPr lang="en-US" b="1" baseline="0" dirty="0"/>
              <a:t>tipping point</a:t>
            </a:r>
            <a:r>
              <a:rPr lang="en-US" baseline="0" dirty="0"/>
              <a:t>.</a:t>
            </a:r>
          </a:p>
          <a:p>
            <a:pPr marL="229459" indent="-229459">
              <a:buAutoNum type="arabicParenR"/>
            </a:pPr>
            <a:endParaRPr lang="en-US" baseline="0" dirty="0"/>
          </a:p>
          <a:p>
            <a:r>
              <a:rPr lang="en-US" baseline="0" dirty="0"/>
              <a:t>Similar events can occur in any civilized community when communal barriers – the sense of mutual regard and obligations of civility – are lowered by actions that suggest “no one cares.”</a:t>
            </a:r>
          </a:p>
          <a:p>
            <a:endParaRPr lang="en-US" baseline="0" dirty="0"/>
          </a:p>
          <a:p>
            <a:r>
              <a:rPr lang="en-US" baseline="0" dirty="0"/>
              <a:t>---------------------------------------</a:t>
            </a:r>
          </a:p>
          <a:p>
            <a:pPr marL="229459" indent="-229459">
              <a:buAutoNum type="arabicParenR"/>
            </a:pPr>
            <a:r>
              <a:rPr lang="en-US" baseline="0" dirty="0"/>
              <a:t>Window broken in apt. </a:t>
            </a:r>
          </a:p>
          <a:p>
            <a:pPr marL="229459" indent="-229459">
              <a:buAutoNum type="arabicParenR"/>
            </a:pPr>
            <a:r>
              <a:rPr lang="en-US" baseline="0" dirty="0"/>
              <a:t>Left broken.</a:t>
            </a:r>
          </a:p>
          <a:p>
            <a:pPr marL="229459" indent="-229459">
              <a:buAutoNum type="arabicParenR"/>
            </a:pPr>
            <a:r>
              <a:rPr lang="en-US" baseline="0" dirty="0"/>
              <a:t>Something else gets broken.</a:t>
            </a:r>
          </a:p>
          <a:p>
            <a:pPr marL="229459" indent="-229459">
              <a:buAutoNum type="arabicParenR"/>
            </a:pPr>
            <a:r>
              <a:rPr lang="en-US" baseline="0" dirty="0"/>
              <a:t>Isn’t fixed.</a:t>
            </a:r>
          </a:p>
          <a:p>
            <a:pPr marL="229459" indent="-229459">
              <a:buAutoNum type="arabicParenR"/>
            </a:pPr>
            <a:r>
              <a:rPr lang="en-US" baseline="0" dirty="0"/>
              <a:t>Graffiti starts to appear.</a:t>
            </a:r>
          </a:p>
          <a:p>
            <a:pPr marL="229459" indent="-229459">
              <a:buAutoNum type="arabicParenR"/>
            </a:pPr>
            <a:r>
              <a:rPr lang="en-US" baseline="0" dirty="0"/>
              <a:t>More damage accumulates.</a:t>
            </a:r>
          </a:p>
          <a:p>
            <a:pPr marL="229459" indent="-229459">
              <a:buAutoNum type="arabicParenR"/>
            </a:pPr>
            <a:r>
              <a:rPr lang="en-US" baseline="0" dirty="0"/>
              <a:t>People walking by conclude that no one cares and that no one is in charge.</a:t>
            </a:r>
          </a:p>
          <a:p>
            <a:pPr marL="229459" indent="-229459">
              <a:buAutoNum type="arabicParenR"/>
            </a:pPr>
            <a:r>
              <a:rPr lang="en-US" baseline="0" dirty="0"/>
              <a:t>More windows broken.</a:t>
            </a:r>
          </a:p>
          <a:p>
            <a:pPr marL="229459" indent="-229459">
              <a:buAutoNum type="arabicParenR"/>
            </a:pPr>
            <a:r>
              <a:rPr lang="en-US" baseline="0" dirty="0"/>
              <a:t>Damage spreads to street.</a:t>
            </a:r>
          </a:p>
          <a:p>
            <a:pPr marL="229459" indent="-229459">
              <a:buAutoNum type="arabicParenR"/>
            </a:pPr>
            <a:r>
              <a:rPr lang="en-US" baseline="0" dirty="0"/>
              <a:t>Sends signal that anything goes.</a:t>
            </a:r>
          </a:p>
          <a:p>
            <a:pPr marL="229459" indent="-229459">
              <a:buAutoNum type="arabicParenR"/>
            </a:pPr>
            <a:r>
              <a:rPr lang="en-US" baseline="0" dirty="0"/>
              <a:t>Whole neighborhood decays.</a:t>
            </a:r>
          </a:p>
          <a:p>
            <a:pPr marL="229459" indent="-229459">
              <a:buAutoNum type="arabicParenR"/>
            </a:pPr>
            <a:r>
              <a:rPr lang="en-US" baseline="0" dirty="0"/>
              <a:t>People move out.</a:t>
            </a:r>
          </a:p>
          <a:p>
            <a:pPr marL="229459" indent="-229459">
              <a:buAutoNum type="arabicParenR"/>
            </a:pPr>
            <a:r>
              <a:rPr lang="en-US" baseline="0" dirty="0"/>
              <a:t>Crime moves in.</a:t>
            </a:r>
          </a:p>
          <a:p>
            <a:pPr marL="229459" indent="-229459">
              <a:buAutoNum type="arabicParenR"/>
            </a:pPr>
            <a:endParaRPr lang="en-US" baseline="0" dirty="0"/>
          </a:p>
          <a:p>
            <a:pPr defTabSz="917834">
              <a:defRPr/>
            </a:pPr>
            <a:r>
              <a:rPr lang="en-US" baseline="0" dirty="0"/>
              <a:t>A successful strategy for preventing vandalism - fix the problems when they are small. Repair the broken windows within a short time, say, a day or a week, and the tendency is that vandals are much less likely to break more windows or do further damage. Clean up the sidewalk every day, and the tendency is for litter not to accumulate (or for the rate of littering to be much less). Problems do not escalate and thus respectable residents do not flee a neighborhood.</a:t>
            </a:r>
          </a:p>
          <a:p>
            <a:pPr defTabSz="917834">
              <a:defRPr/>
            </a:pPr>
            <a:endParaRPr lang="en-US" baseline="0" dirty="0"/>
          </a:p>
          <a:p>
            <a:pPr defTabSz="917834">
              <a:defRPr/>
            </a:pPr>
            <a:r>
              <a:rPr lang="en-US" dirty="0"/>
              <a:t>Ripples in a pond</a:t>
            </a:r>
            <a:endParaRPr lang="en-US" baseline="0" dirty="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E67DF9-3F5F-4DA7-8011-E7916335433B}" type="slidenum">
              <a:rPr lang="en-US" smtClean="0">
                <a:latin typeface="Arial" pitchFamily="34" charset="0"/>
                <a:ea typeface="ＭＳ Ｐゴシック" pitchFamily="34" charset="-128"/>
              </a:rPr>
              <a:pPr/>
              <a:t>64</a:t>
            </a:fld>
            <a:endParaRPr 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917834">
              <a:defRPr/>
            </a:pPr>
            <a:r>
              <a:rPr lang="en-US" dirty="0"/>
              <a:t>When negative behaviors</a:t>
            </a:r>
            <a:r>
              <a:rPr lang="en-US" baseline="0" dirty="0"/>
              <a:t> fester, rise to the level of bullying – destructive form of interpersonal abuse</a:t>
            </a:r>
          </a:p>
          <a:p>
            <a:endParaRPr lang="en-US" dirty="0"/>
          </a:p>
          <a:p>
            <a:r>
              <a:rPr lang="en-US" dirty="0"/>
              <a:t>Draw the line at dignity, professionalism, and mutual respect</a:t>
            </a:r>
          </a:p>
          <a:p>
            <a:endParaRPr lang="en-US" dirty="0"/>
          </a:p>
          <a:p>
            <a:r>
              <a:rPr lang="en-US" dirty="0"/>
              <a:t>Resolving disagreements cooperatively and constructively</a:t>
            </a:r>
          </a:p>
          <a:p>
            <a:r>
              <a:rPr lang="en-US" dirty="0"/>
              <a:t>Set boundaries</a:t>
            </a:r>
          </a:p>
          <a:p>
            <a:endParaRPr lang="en-US" baseline="0" dirty="0"/>
          </a:p>
          <a:p>
            <a:pPr defTabSz="917834">
              <a:defRPr/>
            </a:pPr>
            <a:r>
              <a:rPr lang="en-US" dirty="0"/>
              <a:t>Focus on building a positive workplace instead. A culture of positivity and civility will push the bad behaviors out.</a:t>
            </a:r>
          </a:p>
          <a:p>
            <a:endParaRPr lang="en-US" dirty="0"/>
          </a:p>
        </p:txBody>
      </p:sp>
      <p:sp>
        <p:nvSpPr>
          <p:cNvPr id="4" name="Slide Number Placeholder 3"/>
          <p:cNvSpPr>
            <a:spLocks noGrp="1"/>
          </p:cNvSpPr>
          <p:nvPr>
            <p:ph type="sldNum" sz="quarter" idx="10"/>
          </p:nvPr>
        </p:nvSpPr>
        <p:spPr/>
        <p:txBody>
          <a:bodyPr/>
          <a:lstStyle/>
          <a:p>
            <a:pPr>
              <a:defRPr/>
            </a:pPr>
            <a:fld id="{93678A19-BFA3-48B0-A57D-B9D400C0E431}" type="slidenum">
              <a:rPr lang="en-US" smtClean="0"/>
              <a:pPr>
                <a:defRPr/>
              </a:pPr>
              <a:t>65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Lifted from the ADL.org</a:t>
            </a:r>
          </a:p>
          <a:p>
            <a:r>
              <a:rPr lang="en-US" sz="1100" dirty="0"/>
              <a:t>In U.S. schools, </a:t>
            </a:r>
            <a:r>
              <a:rPr lang="en-US" sz="1100" dirty="0">
                <a:hlinkClick r:id="rId3"/>
              </a:rPr>
              <a:t>fears of extremism, radicalization and mass violence</a:t>
            </a:r>
            <a:r>
              <a:rPr lang="en-US" sz="1100" dirty="0"/>
              <a:t> have become all too familiar.  It is important that schools, too, feel a sense of power that there is something they can do about those fears and realities. Among other things, they can understand and reflect on the precursors to violent activity, identify warning signs and refer young people to specific and appropriate support, create safe communities of learning that includes anti-bias programs and provide resources for students who are targets of bias and bullying.</a:t>
            </a:r>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66</a:t>
            </a:fld>
            <a:endParaRPr lang="en-US" altLang="en-US"/>
          </a:p>
        </p:txBody>
      </p:sp>
    </p:spTree>
    <p:extLst>
      <p:ext uri="{BB962C8B-B14F-4D97-AF65-F5344CB8AC3E}">
        <p14:creationId xmlns:p14="http://schemas.microsoft.com/office/powerpoint/2010/main" val="1855663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Draw the line at dignity, professionalism, and mutual respect</a:t>
            </a:r>
          </a:p>
          <a:p>
            <a:endParaRPr lang="en-US" dirty="0"/>
          </a:p>
          <a:p>
            <a:r>
              <a:rPr lang="en-US" dirty="0"/>
              <a:t>Goes above and beyond compliance – harassment, discrimination</a:t>
            </a:r>
          </a:p>
          <a:p>
            <a:endParaRPr lang="en-US" dirty="0"/>
          </a:p>
          <a:p>
            <a:r>
              <a:rPr lang="en-US" dirty="0"/>
              <a:t>Draw the line at resolving disagreements cooperatively and constructively</a:t>
            </a:r>
          </a:p>
          <a:p>
            <a:r>
              <a:rPr lang="en-US" dirty="0"/>
              <a:t>Set boundaries</a:t>
            </a:r>
          </a:p>
          <a:p>
            <a:endParaRPr lang="en-US" dirty="0"/>
          </a:p>
          <a:p>
            <a:r>
              <a:rPr lang="en-US" dirty="0"/>
              <a:t>Everyone contributes to the organization’s success</a:t>
            </a:r>
          </a:p>
          <a:p>
            <a:endParaRPr lang="en-US" dirty="0"/>
          </a:p>
          <a:p>
            <a:r>
              <a:rPr lang="en-US" dirty="0"/>
              <a:t>Instead of attempting to end violence, harassment and workplace bullying, focus on building a positive workplace instead. A culture of positivity and civility will push the bad behaviors out.</a:t>
            </a:r>
          </a:p>
          <a:p>
            <a:endParaRPr lang="en-US" dirty="0"/>
          </a:p>
          <a:p>
            <a:r>
              <a:rPr lang="en-US" dirty="0"/>
              <a:t>Let’s talk about bullying</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66A5D3-DEDC-4EB7-86E8-860D25EC2954}" type="slidenum">
              <a:rPr lang="en-US" smtClean="0">
                <a:latin typeface="Arial" pitchFamily="34" charset="0"/>
                <a:ea typeface="ＭＳ Ｐゴシック" pitchFamily="34" charset="-128"/>
              </a:rPr>
              <a:pPr/>
              <a:t>67</a:t>
            </a:fld>
            <a:endParaRPr 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article </a:t>
            </a:r>
          </a:p>
          <a:p>
            <a:r>
              <a:rPr lang="en-US" dirty="0"/>
              <a:t>https://www.lexology.com/library/detail.aspx?g=b0b8b200-64cd-4510-a305-7578fc8429a4</a:t>
            </a:r>
          </a:p>
          <a:p>
            <a:r>
              <a:rPr lang="en-US" dirty="0"/>
              <a:t>The current attention to sexual harassment should not cause employers to dispense with conducting a fair, thorough, and even-handed investigation of sexual harassment allegations – an investigation that is as fair to the alleged harasser (who, after all, may be innocent) as it is to the alleged victim. And even if harassment is substantiated, not every act of workplace harassment is a termination offense. The bawdy joke, or the clumsy “compliment” that makes reasonable women cringe, may be corrected with a counseling and guidance about how to behave in the future, coupled with a low-level disciplinary warning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68</a:t>
            </a:fld>
            <a:endParaRPr lang="en-US" altLang="en-US"/>
          </a:p>
        </p:txBody>
      </p:sp>
    </p:spTree>
    <p:extLst>
      <p:ext uri="{BB962C8B-B14F-4D97-AF65-F5344CB8AC3E}">
        <p14:creationId xmlns:p14="http://schemas.microsoft.com/office/powerpoint/2010/main" val="1328211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47500" lnSpcReduction="20000"/>
          </a:bodyPr>
          <a:lstStyle/>
          <a:p>
            <a:r>
              <a:rPr lang="en-US" dirty="0"/>
              <a:t>Bullying is rarely illegal</a:t>
            </a:r>
          </a:p>
          <a:p>
            <a:r>
              <a:rPr lang="en-US" dirty="0"/>
              <a:t> </a:t>
            </a:r>
          </a:p>
          <a:p>
            <a:r>
              <a:rPr lang="en-US" dirty="0"/>
              <a:t>Legal solutions</a:t>
            </a:r>
            <a:r>
              <a:rPr lang="en-US" baseline="0" dirty="0"/>
              <a:t> are rarely satisfying</a:t>
            </a:r>
          </a:p>
          <a:p>
            <a:endParaRPr lang="en-US" baseline="0" dirty="0"/>
          </a:p>
          <a:p>
            <a:r>
              <a:rPr lang="en-US" baseline="0" dirty="0"/>
              <a:t>Illegal discrimination occurs in 20% of bullying cases.</a:t>
            </a:r>
            <a:endParaRPr lang="en-US" dirty="0"/>
          </a:p>
          <a:p>
            <a:endParaRPr lang="en-US" dirty="0"/>
          </a:p>
          <a:p>
            <a:r>
              <a:rPr lang="en-US" dirty="0"/>
              <a:t>80% of workplace</a:t>
            </a:r>
            <a:r>
              <a:rPr lang="en-US" baseline="0" dirty="0"/>
              <a:t> bullying is legal , but still occurs</a:t>
            </a:r>
          </a:p>
          <a:p>
            <a:endParaRPr lang="en-US" baseline="0" dirty="0"/>
          </a:p>
          <a:p>
            <a:r>
              <a:rPr lang="en-US" baseline="0" dirty="0"/>
              <a:t>“Bullying is the sexual harassment of 20 years ago; everybody knows about it, but nobody wants to admit it.</a:t>
            </a:r>
          </a:p>
          <a:p>
            <a:r>
              <a:rPr lang="en-US" baseline="0" dirty="0"/>
              <a:t>Lewis L. </a:t>
            </a:r>
            <a:r>
              <a:rPr lang="en-US" baseline="0" dirty="0" err="1"/>
              <a:t>Matlby</a:t>
            </a:r>
            <a:endParaRPr lang="en-US" baseline="0" dirty="0"/>
          </a:p>
          <a:p>
            <a:r>
              <a:rPr lang="en-US" baseline="0" dirty="0"/>
              <a:t>President, National </a:t>
            </a:r>
            <a:r>
              <a:rPr lang="en-US" baseline="0" dirty="0" err="1"/>
              <a:t>Workrights</a:t>
            </a:r>
            <a:r>
              <a:rPr lang="en-US" baseline="0" dirty="0"/>
              <a:t> Institute</a:t>
            </a:r>
          </a:p>
          <a:p>
            <a:endParaRPr lang="en-US" baseline="0" dirty="0"/>
          </a:p>
          <a:p>
            <a:r>
              <a:rPr lang="en-US" dirty="0">
                <a:solidFill>
                  <a:srgbClr val="FFFF00"/>
                </a:solidFill>
              </a:rPr>
              <a:t>Case</a:t>
            </a:r>
            <a:r>
              <a:rPr lang="en-US" baseline="0" dirty="0">
                <a:solidFill>
                  <a:srgbClr val="FFFF00"/>
                </a:solidFill>
              </a:rPr>
              <a:t> example of legal bullying</a:t>
            </a:r>
          </a:p>
          <a:p>
            <a:r>
              <a:rPr lang="en-US" baseline="0" dirty="0">
                <a:solidFill>
                  <a:srgbClr val="FFFF00"/>
                </a:solidFill>
              </a:rPr>
              <a:t>Frye v St. Thomas</a:t>
            </a:r>
          </a:p>
          <a:p>
            <a:r>
              <a:rPr lang="en-US" baseline="0" dirty="0">
                <a:solidFill>
                  <a:srgbClr val="FFFF00"/>
                </a:solidFill>
              </a:rPr>
              <a:t>----------------------------------------------</a:t>
            </a:r>
          </a:p>
          <a:p>
            <a:r>
              <a:rPr lang="en-US" dirty="0"/>
              <a:t>Ms. Frye (Target)</a:t>
            </a:r>
            <a:r>
              <a:rPr lang="en-US" baseline="0" dirty="0"/>
              <a:t> was allegedly bullied by a manager at St. Thomas, who was forced to transfer </a:t>
            </a:r>
            <a:r>
              <a:rPr lang="en-US" dirty="0"/>
              <a:t>– “I should be at work. I should be doing my job.  I'm a good employee. I've always been a good employee.” And if it had not been for her harassing, demeaning, bullying, vicious, vile and vindictive behavior, I'd be at work, and I'd be contributing to Saint Thomas.</a:t>
            </a:r>
          </a:p>
          <a:p>
            <a:endParaRPr lang="en-US" dirty="0"/>
          </a:p>
          <a:p>
            <a:r>
              <a:rPr lang="en-US" dirty="0"/>
              <a:t>And I am just-I am devastated. I don't know if I'll ever work. I don't know if I'll ever go back again. I don't know when I'll return and it's because of her and the people that have ratified and supported her in her vendetta against me for all this time because she is a weak and shame-faced child who cannot deal with her own inadequacies, who is threatened by anybody who knows anything she doesn't know.</a:t>
            </a:r>
          </a:p>
          <a:p>
            <a:endParaRPr lang="en-US" dirty="0"/>
          </a:p>
          <a:p>
            <a:r>
              <a:rPr lang="en-US" dirty="0"/>
              <a:t>According to the deposition of Mr. </a:t>
            </a:r>
            <a:r>
              <a:rPr lang="en-US" dirty="0" err="1"/>
              <a:t>Venuto</a:t>
            </a:r>
            <a:r>
              <a:rPr lang="en-US" dirty="0"/>
              <a:t>, the bully dealt with all St. Thomas employees in her “intense” and “dominant” management style regardless of the age of the employee. </a:t>
            </a:r>
          </a:p>
          <a:p>
            <a:endParaRPr lang="en-US" dirty="0"/>
          </a:p>
          <a:p>
            <a:r>
              <a:rPr lang="en-US" dirty="0"/>
              <a:t>The hostile work environment in which Mrs. Frye found herself was not discriminatory and provides no basis for her alleged causes of action.   </a:t>
            </a:r>
          </a:p>
          <a:p>
            <a:endParaRPr lang="en-US" dirty="0"/>
          </a:p>
          <a:p>
            <a:r>
              <a:rPr lang="en-US" dirty="0"/>
              <a:t>In reviewing the record, we agree with the trial court that Plaintiffs failed to establish a prima facie case of age discrimination because there is no evidence that Mrs. Frye was subject to discrimination because of her age nor was she subjected to an adverse employment action.   </a:t>
            </a:r>
          </a:p>
          <a:p>
            <a:r>
              <a:rPr lang="en-US" baseline="0" dirty="0"/>
              <a:t>---------------------------------------</a:t>
            </a:r>
          </a:p>
          <a:p>
            <a:r>
              <a:rPr lang="en-US" baseline="0" dirty="0"/>
              <a:t>Sometimes mistreatment is based on discrimination due to race, gender, ethnicity, religion, disability, or age. Based on those categories, some people enjoy protected status by law. </a:t>
            </a:r>
          </a:p>
          <a:p>
            <a:endParaRPr lang="en-US" baseline="0" dirty="0"/>
          </a:p>
          <a:p>
            <a:r>
              <a:rPr lang="en-US" baseline="0" dirty="0"/>
              <a:t>Still resulted in pain and agony</a:t>
            </a:r>
          </a:p>
          <a:p>
            <a:r>
              <a:rPr lang="en-US" baseline="0" dirty="0"/>
              <a:t>Negative company exposure</a:t>
            </a:r>
          </a:p>
          <a:p>
            <a:r>
              <a:rPr lang="en-US" baseline="0" dirty="0"/>
              <a:t>Costs –time, money</a:t>
            </a:r>
            <a:endParaRPr lang="en-US" dirty="0"/>
          </a:p>
        </p:txBody>
      </p:sp>
      <p:sp>
        <p:nvSpPr>
          <p:cNvPr id="4" name="Slide Number Placeholder 3"/>
          <p:cNvSpPr>
            <a:spLocks noGrp="1"/>
          </p:cNvSpPr>
          <p:nvPr>
            <p:ph type="sldNum" sz="quarter" idx="10"/>
          </p:nvPr>
        </p:nvSpPr>
        <p:spPr/>
        <p:txBody>
          <a:bodyPr/>
          <a:lstStyle/>
          <a:p>
            <a:fld id="{70350664-D929-47C0-8553-BCFEAADF6A65}" type="slidenum">
              <a:rPr lang="en-US" smtClean="0"/>
              <a:pPr/>
              <a:t>69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b="1" i="1" dirty="0"/>
              <a:t>If</a:t>
            </a:r>
            <a:r>
              <a:rPr lang="en-US" b="1" i="1" baseline="0" dirty="0"/>
              <a:t> leaders are not present WHY?</a:t>
            </a:r>
            <a:endParaRPr lang="en-US" b="1" i="1" dirty="0"/>
          </a:p>
          <a:p>
            <a:pPr eaLnBrk="1" hangingPunct="1">
              <a:spcBef>
                <a:spcPct val="0"/>
              </a:spcBef>
            </a:pPr>
            <a:endParaRPr lang="en-US" dirty="0"/>
          </a:p>
          <a:p>
            <a:pPr eaLnBrk="1" hangingPunct="1">
              <a:spcBef>
                <a:spcPct val="0"/>
              </a:spcBef>
            </a:pPr>
            <a:r>
              <a:rPr lang="en-US" b="1" dirty="0"/>
              <a:t>Make business case to senior management</a:t>
            </a:r>
          </a:p>
          <a:p>
            <a:pPr eaLnBrk="1" hangingPunct="1">
              <a:spcBef>
                <a:spcPct val="0"/>
              </a:spcBef>
              <a:buFont typeface="Arial" pitchFamily="34" charset="0"/>
              <a:buChar char="•"/>
            </a:pPr>
            <a:r>
              <a:rPr lang="en-US" dirty="0"/>
              <a:t>Have a conversation about what leadership really means. </a:t>
            </a:r>
          </a:p>
          <a:p>
            <a:pPr eaLnBrk="1" hangingPunct="1">
              <a:spcBef>
                <a:spcPct val="0"/>
              </a:spcBef>
              <a:buFont typeface="Arial" pitchFamily="34" charset="0"/>
              <a:buChar char="•"/>
            </a:pPr>
            <a:r>
              <a:rPr lang="en-US" dirty="0"/>
              <a:t>How </a:t>
            </a:r>
            <a:r>
              <a:rPr lang="en-US" b="1" dirty="0"/>
              <a:t>incivility</a:t>
            </a:r>
            <a:r>
              <a:rPr lang="en-US" dirty="0"/>
              <a:t> not good for business.</a:t>
            </a:r>
          </a:p>
          <a:p>
            <a:pPr eaLnBrk="1" hangingPunct="1">
              <a:spcBef>
                <a:spcPct val="0"/>
              </a:spcBef>
              <a:buFont typeface="Arial" pitchFamily="34" charset="0"/>
              <a:buChar char="•"/>
            </a:pPr>
            <a:r>
              <a:rPr lang="en-US" dirty="0"/>
              <a:t>How </a:t>
            </a:r>
            <a:r>
              <a:rPr lang="en-US" b="1" dirty="0"/>
              <a:t>civility</a:t>
            </a:r>
            <a:r>
              <a:rPr lang="en-US" baseline="0" dirty="0"/>
              <a:t> </a:t>
            </a:r>
            <a:r>
              <a:rPr lang="en-US" dirty="0"/>
              <a:t>ties to core values</a:t>
            </a:r>
          </a:p>
          <a:p>
            <a:pPr eaLnBrk="1" hangingPunct="1">
              <a:spcBef>
                <a:spcPct val="0"/>
              </a:spcBef>
              <a:buFont typeface="Arial" pitchFamily="34" charset="0"/>
              <a:buChar char="•"/>
            </a:pPr>
            <a:r>
              <a:rPr lang="en-US" dirty="0"/>
              <a:t>How </a:t>
            </a:r>
            <a:r>
              <a:rPr lang="en-US" b="1" dirty="0"/>
              <a:t>incivility</a:t>
            </a:r>
            <a:r>
              <a:rPr lang="en-US" baseline="0" dirty="0"/>
              <a:t> creates legal risk.</a:t>
            </a:r>
            <a:endParaRPr lang="en-US" dirty="0"/>
          </a:p>
          <a:p>
            <a:pPr eaLnBrk="1" hangingPunct="1">
              <a:spcBef>
                <a:spcPct val="0"/>
              </a:spcBef>
              <a:buFont typeface="Arial" pitchFamily="34" charset="0"/>
              <a:buChar char="•"/>
            </a:pPr>
            <a:r>
              <a:rPr lang="en-US" dirty="0"/>
              <a:t>In order for a positive culture to exist, leadership at all levels needs to be on board. Start talking to leaders about what leadership means in your organization, and guide them into understanding that leadership means support, empathy, civil communication… in addition to achieving results. That in fact, you can’t have the latter without the former</a:t>
            </a:r>
          </a:p>
          <a:p>
            <a:pPr eaLnBrk="1" hangingPunct="1">
              <a:spcBef>
                <a:spcPct val="0"/>
              </a:spcBef>
            </a:pPr>
            <a:endParaRPr lang="en-US" dirty="0"/>
          </a:p>
          <a:p>
            <a:pPr eaLnBrk="1" hangingPunct="1">
              <a:spcBef>
                <a:spcPct val="0"/>
              </a:spcBef>
            </a:pPr>
            <a:r>
              <a:rPr lang="en-US" dirty="0"/>
              <a:t>Cultivate mid-level leadership</a:t>
            </a:r>
          </a:p>
          <a:p>
            <a:pPr eaLnBrk="1" hangingPunct="1">
              <a:spcBef>
                <a:spcPct val="0"/>
              </a:spcBef>
            </a:pPr>
            <a:endParaRPr lang="en-US" dirty="0"/>
          </a:p>
          <a:p>
            <a:pPr eaLnBrk="1" hangingPunct="1">
              <a:spcBef>
                <a:spcPct val="0"/>
              </a:spcBef>
            </a:pPr>
            <a:r>
              <a:rPr lang="en-US" b="1" dirty="0"/>
              <a:t>Solicit employee input</a:t>
            </a:r>
          </a:p>
          <a:p>
            <a:pPr eaLnBrk="1" hangingPunct="1">
              <a:spcBef>
                <a:spcPct val="0"/>
              </a:spcBef>
              <a:buFont typeface="Arial" pitchFamily="34" charset="0"/>
              <a:buChar char="•"/>
            </a:pPr>
            <a:r>
              <a:rPr lang="en-US" dirty="0"/>
              <a:t>Focus groups</a:t>
            </a:r>
          </a:p>
          <a:p>
            <a:pPr eaLnBrk="1" hangingPunct="1">
              <a:spcBef>
                <a:spcPct val="0"/>
              </a:spcBef>
              <a:buFont typeface="Arial" pitchFamily="34" charset="0"/>
              <a:buChar char="•"/>
            </a:pPr>
            <a:r>
              <a:rPr lang="en-US" dirty="0"/>
              <a:t>Put the “not nice” person in charge</a:t>
            </a:r>
          </a:p>
          <a:p>
            <a:pPr eaLnBrk="1" hangingPunct="1">
              <a:spcBef>
                <a:spcPct val="0"/>
              </a:spcBef>
            </a:pPr>
            <a:endParaRPr lang="en-US" dirty="0"/>
          </a:p>
          <a:p>
            <a:pPr eaLnBrk="1" hangingPunct="1">
              <a:spcBef>
                <a:spcPct val="0"/>
              </a:spcBef>
            </a:pPr>
            <a:r>
              <a:rPr lang="en-US" b="1" dirty="0"/>
              <a:t>Vision and values building exercise:</a:t>
            </a:r>
            <a:r>
              <a:rPr lang="en-US" dirty="0"/>
              <a:t> </a:t>
            </a:r>
          </a:p>
          <a:p>
            <a:pPr marL="229459" indent="-229459" eaLnBrk="1" hangingPunct="1">
              <a:spcBef>
                <a:spcPct val="0"/>
              </a:spcBef>
              <a:buAutoNum type="arabicParenR"/>
            </a:pPr>
            <a:r>
              <a:rPr lang="en-US" dirty="0"/>
              <a:t>Ask employees what the organizational culture is now, and what it should be. </a:t>
            </a:r>
          </a:p>
          <a:p>
            <a:pPr marL="229459" indent="-229459" eaLnBrk="1" hangingPunct="1">
              <a:spcBef>
                <a:spcPct val="0"/>
              </a:spcBef>
              <a:buAutoNum type="arabicParenR"/>
            </a:pPr>
            <a:r>
              <a:rPr lang="en-US" dirty="0"/>
              <a:t>Ask them to help define values statements – a list of specific behaviors (“thou </a:t>
            </a:r>
            <a:r>
              <a:rPr lang="en-US" dirty="0" err="1"/>
              <a:t>shalts</a:t>
            </a:r>
            <a:r>
              <a:rPr lang="en-US" dirty="0"/>
              <a:t>”) that will help you reach the vision. </a:t>
            </a:r>
          </a:p>
          <a:p>
            <a:pPr marL="229459" indent="-229459" eaLnBrk="1" hangingPunct="1">
              <a:spcBef>
                <a:spcPct val="0"/>
              </a:spcBef>
              <a:buAutoNum type="arabicParenR"/>
            </a:pPr>
            <a:endParaRPr lang="en-US" dirty="0"/>
          </a:p>
          <a:p>
            <a:pPr marL="229459" indent="-229459" eaLnBrk="1" hangingPunct="1">
              <a:spcBef>
                <a:spcPct val="0"/>
              </a:spcBef>
            </a:pPr>
            <a:r>
              <a:rPr lang="en-US" dirty="0"/>
              <a:t>At first this sounds cumbersome, but it’s not. </a:t>
            </a:r>
          </a:p>
          <a:p>
            <a:pPr marL="229459" indent="-229459" eaLnBrk="1" hangingPunct="1">
              <a:spcBef>
                <a:spcPct val="0"/>
              </a:spcBef>
            </a:pPr>
            <a:r>
              <a:rPr lang="en-US" dirty="0"/>
              <a:t>Everyone, no matter where they work, wants the same things, no matter what industry or size of organization they work for. </a:t>
            </a:r>
          </a:p>
          <a:p>
            <a:pPr marL="229459" indent="-229459" eaLnBrk="1" hangingPunct="1">
              <a:spcBef>
                <a:spcPct val="0"/>
              </a:spcBef>
            </a:pPr>
            <a:r>
              <a:rPr lang="en-US" dirty="0"/>
              <a:t>The values list will no doubt include trust, respect, accountability, friendliness, and other such civil behaviors, no matter what type of organization is completing this exercise. </a:t>
            </a:r>
          </a:p>
          <a:p>
            <a:pPr marL="229459" indent="-229459" eaLnBrk="1" hangingPunct="1">
              <a:spcBef>
                <a:spcPct val="0"/>
              </a:spcBef>
            </a:pPr>
            <a:r>
              <a:rPr lang="en-US" dirty="0"/>
              <a:t>This vision and values activity will </a:t>
            </a:r>
            <a:r>
              <a:rPr lang="en-US" b="1" dirty="0"/>
              <a:t>create buy-in to culture change</a:t>
            </a:r>
            <a:r>
              <a:rPr lang="en-US" dirty="0"/>
              <a:t>, so this is an </a:t>
            </a:r>
            <a:r>
              <a:rPr lang="en-US" b="1" dirty="0"/>
              <a:t>important step</a:t>
            </a:r>
            <a:r>
              <a:rPr lang="en-US" dirty="0"/>
              <a:t>.</a:t>
            </a:r>
          </a:p>
          <a:p>
            <a:pPr eaLnBrk="1" hangingPunct="1">
              <a:spcBef>
                <a:spcPct val="0"/>
              </a:spcBef>
            </a:pPr>
            <a:endParaRPr lang="en-US" dirty="0"/>
          </a:p>
          <a:p>
            <a:r>
              <a:rPr lang="en-US" dirty="0">
                <a:latin typeface="+mn-lt"/>
              </a:rPr>
              <a:t>Clearly, permitting bullying type of behavior, without regard to whether it is technically illegal, is not a good human resources practice. It should be the goal of every employer to make their own workplace bully-free.</a:t>
            </a:r>
          </a:p>
          <a:p>
            <a:r>
              <a:rPr lang="en-US" dirty="0">
                <a:latin typeface="+mn-lt"/>
              </a:rPr>
              <a:t>Three steps that employers can take include:</a:t>
            </a:r>
          </a:p>
          <a:p>
            <a:r>
              <a:rPr lang="en-US" dirty="0">
                <a:latin typeface="+mn-lt"/>
              </a:rPr>
              <a:t>Make sure your policies prohibit </a:t>
            </a:r>
            <a:r>
              <a:rPr lang="en-US" i="1" dirty="0">
                <a:latin typeface="+mn-lt"/>
              </a:rPr>
              <a:t>all </a:t>
            </a:r>
            <a:r>
              <a:rPr lang="en-US" dirty="0">
                <a:latin typeface="+mn-lt"/>
              </a:rPr>
              <a:t>harassing conduct;</a:t>
            </a:r>
            <a:br>
              <a:rPr lang="en-US" dirty="0">
                <a:latin typeface="+mn-lt"/>
              </a:rPr>
            </a:br>
            <a:br>
              <a:rPr lang="en-US" dirty="0">
                <a:latin typeface="+mn-lt"/>
              </a:rPr>
            </a:br>
            <a:r>
              <a:rPr lang="en-US" dirty="0">
                <a:latin typeface="+mn-lt"/>
              </a:rPr>
              <a:t>Respond to all complaints of improper behavior, even if it is not technically illegal, in the same way as you respond to a complaint of harassment based on a protected category; and </a:t>
            </a:r>
            <a:br>
              <a:rPr lang="en-US" dirty="0">
                <a:latin typeface="+mn-lt"/>
              </a:rPr>
            </a:br>
            <a:br>
              <a:rPr lang="en-US" dirty="0">
                <a:latin typeface="+mn-lt"/>
              </a:rPr>
            </a:br>
            <a:r>
              <a:rPr lang="en-US" dirty="0">
                <a:latin typeface="+mn-lt"/>
              </a:rPr>
              <a:t>Make sure that your actions are aligned with your words.</a:t>
            </a:r>
          </a:p>
          <a:p>
            <a:r>
              <a:rPr lang="en-US" dirty="0">
                <a:latin typeface="+mn-lt"/>
              </a:rPr>
              <a:t>Note: This article was published in the </a:t>
            </a:r>
            <a:r>
              <a:rPr lang="en-US" dirty="0">
                <a:latin typeface="+mn-lt"/>
                <a:hlinkClick r:id="rId4" tooltip="The Employment Law Authority"/>
              </a:rPr>
              <a:t>May/June 2008 issue</a:t>
            </a:r>
            <a:r>
              <a:rPr lang="en-US" dirty="0">
                <a:latin typeface="+mn-lt"/>
              </a:rPr>
              <a:t> of </a:t>
            </a:r>
            <a:r>
              <a:rPr lang="en-US" i="1" dirty="0">
                <a:latin typeface="+mn-lt"/>
              </a:rPr>
              <a:t>The Employment Law Authority</a:t>
            </a:r>
            <a:r>
              <a:rPr lang="en-US" dirty="0">
                <a:latin typeface="+mn-lt"/>
              </a:rPr>
              <a:t>.</a:t>
            </a:r>
          </a:p>
          <a:p>
            <a:pPr eaLnBrk="1" hangingPunct="1">
              <a:spcBef>
                <a:spcPct val="0"/>
              </a:spcBef>
            </a:pPr>
            <a:endParaRPr lang="en-US" dirty="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8D652A-AD58-4030-B02E-F74FC9716584}" type="slidenum">
              <a:rPr lang="en-US" smtClean="0">
                <a:latin typeface="Arial" pitchFamily="34" charset="0"/>
                <a:ea typeface="ＭＳ Ｐゴシック" pitchFamily="34" charset="-128"/>
              </a:rPr>
              <a:pPr/>
              <a:t>70</a:t>
            </a:fld>
            <a:endParaRPr lang="en-US">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dirty="0"/>
              <a:t>Add tools to their skills toolbox</a:t>
            </a:r>
          </a:p>
          <a:p>
            <a:pPr eaLnBrk="1" hangingPunct="1">
              <a:spcBef>
                <a:spcPct val="0"/>
              </a:spcBef>
            </a:pPr>
            <a:endParaRPr lang="en-US" dirty="0"/>
          </a:p>
          <a:p>
            <a:pPr eaLnBrk="1" hangingPunct="1">
              <a:spcBef>
                <a:spcPct val="0"/>
              </a:spcBef>
            </a:pPr>
            <a:r>
              <a:rPr lang="en-US" dirty="0"/>
              <a:t>Teach civility</a:t>
            </a:r>
          </a:p>
          <a:p>
            <a:pPr eaLnBrk="1" hangingPunct="1">
              <a:spcBef>
                <a:spcPct val="0"/>
              </a:spcBef>
            </a:pPr>
            <a:r>
              <a:rPr lang="en-US" dirty="0"/>
              <a:t>Train </a:t>
            </a:r>
            <a:r>
              <a:rPr lang="en-US" dirty="0" err="1"/>
              <a:t>ee’s</a:t>
            </a:r>
            <a:r>
              <a:rPr lang="en-US" dirty="0"/>
              <a:t> and managers to recognize and</a:t>
            </a:r>
            <a:r>
              <a:rPr lang="en-US" baseline="0" dirty="0"/>
              <a:t> respond to early signals</a:t>
            </a:r>
            <a:endParaRPr lang="en-US" dirty="0"/>
          </a:p>
          <a:p>
            <a:pPr eaLnBrk="1" hangingPunct="1">
              <a:spcBef>
                <a:spcPct val="0"/>
              </a:spcBef>
            </a:pPr>
            <a:endParaRPr lang="en-US" dirty="0"/>
          </a:p>
          <a:p>
            <a:pPr eaLnBrk="1" hangingPunct="1">
              <a:spcBef>
                <a:spcPct val="0"/>
              </a:spcBef>
              <a:buFont typeface="Arial" pitchFamily="34" charset="0"/>
              <a:buChar char="•"/>
            </a:pPr>
            <a:r>
              <a:rPr lang="en-US" dirty="0"/>
              <a:t>To create a positive workplace, it is necessary to tell employees what the </a:t>
            </a:r>
            <a:r>
              <a:rPr lang="en-US" b="1" dirty="0"/>
              <a:t>expected behavior</a:t>
            </a:r>
            <a:r>
              <a:rPr lang="en-US" b="1" baseline="0" dirty="0"/>
              <a:t> is</a:t>
            </a:r>
            <a:r>
              <a:rPr lang="en-US" dirty="0"/>
              <a:t>. </a:t>
            </a:r>
          </a:p>
          <a:p>
            <a:pPr eaLnBrk="1" hangingPunct="1">
              <a:spcBef>
                <a:spcPct val="0"/>
              </a:spcBef>
              <a:buFont typeface="Arial" pitchFamily="34" charset="0"/>
              <a:buChar char="•"/>
            </a:pPr>
            <a:r>
              <a:rPr lang="en-US" dirty="0"/>
              <a:t>Specifically, what behaviors do you want to see? </a:t>
            </a:r>
          </a:p>
          <a:p>
            <a:pPr eaLnBrk="1" hangingPunct="1">
              <a:spcBef>
                <a:spcPct val="0"/>
              </a:spcBef>
              <a:buFont typeface="Arial" pitchFamily="34" charset="0"/>
              <a:buChar char="•"/>
            </a:pPr>
            <a:r>
              <a:rPr lang="en-US" dirty="0"/>
              <a:t>Help them understand the behaviors that </a:t>
            </a:r>
            <a:r>
              <a:rPr lang="en-US" b="1" dirty="0"/>
              <a:t>contribute to a positive workplace culture</a:t>
            </a:r>
            <a:r>
              <a:rPr lang="en-US" dirty="0"/>
              <a:t>. </a:t>
            </a:r>
          </a:p>
          <a:p>
            <a:pPr eaLnBrk="1" hangingPunct="1">
              <a:spcBef>
                <a:spcPct val="0"/>
              </a:spcBef>
              <a:buFont typeface="Arial" pitchFamily="34" charset="0"/>
              <a:buChar char="•"/>
            </a:pPr>
            <a:r>
              <a:rPr lang="en-US" dirty="0"/>
              <a:t>At the very least, training should remind employees and managers that they have a </a:t>
            </a:r>
            <a:r>
              <a:rPr lang="en-US" b="1" dirty="0"/>
              <a:t>responsibility</a:t>
            </a:r>
            <a:r>
              <a:rPr lang="en-US" dirty="0"/>
              <a:t> to contribute to achieving a healthy and civil work environment that </a:t>
            </a:r>
            <a:r>
              <a:rPr lang="en-US" b="1" dirty="0"/>
              <a:t>does not tolerate negative behaviors</a:t>
            </a:r>
            <a:r>
              <a:rPr lang="en-US" dirty="0"/>
              <a:t>. </a:t>
            </a:r>
          </a:p>
          <a:p>
            <a:pPr eaLnBrk="1" hangingPunct="1">
              <a:spcBef>
                <a:spcPct val="0"/>
              </a:spcBef>
              <a:buFont typeface="Arial" pitchFamily="34" charset="0"/>
              <a:buChar char="•"/>
            </a:pPr>
            <a:r>
              <a:rPr lang="en-US" dirty="0"/>
              <a:t>Under the </a:t>
            </a:r>
            <a:r>
              <a:rPr lang="en-US" b="1" dirty="0"/>
              <a:t>umbrella of positivity</a:t>
            </a:r>
            <a:r>
              <a:rPr lang="en-US" dirty="0"/>
              <a:t> –optimism, resilience, emotional intelligence, controlling stress, team work, and altruism, for example – are </a:t>
            </a:r>
            <a:r>
              <a:rPr lang="en-US" b="1" dirty="0"/>
              <a:t>very powerful</a:t>
            </a:r>
            <a:r>
              <a:rPr lang="en-US" dirty="0"/>
              <a:t>. </a:t>
            </a:r>
          </a:p>
          <a:p>
            <a:pPr eaLnBrk="1" hangingPunct="1">
              <a:spcBef>
                <a:spcPct val="0"/>
              </a:spcBef>
            </a:pPr>
            <a:endParaRPr lang="en-US" dirty="0"/>
          </a:p>
          <a:p>
            <a:r>
              <a:rPr lang="en-US" b="1" dirty="0"/>
              <a:t>Conflict management</a:t>
            </a:r>
            <a:r>
              <a:rPr lang="en-US" dirty="0"/>
              <a:t> – Our research indicated that those with a collaborative style of conflict management are less likely to engage in uncivil behaviors. – SHRM Incivility Rising article</a:t>
            </a:r>
          </a:p>
          <a:p>
            <a:r>
              <a:rPr lang="en-US" dirty="0"/>
              <a:t>Conflict resolution - Compromise</a:t>
            </a:r>
          </a:p>
          <a:p>
            <a:pPr eaLnBrk="1" hangingPunct="1">
              <a:spcBef>
                <a:spcPct val="0"/>
              </a:spcBef>
            </a:pPr>
            <a:endParaRPr lang="en-US" dirty="0"/>
          </a:p>
          <a:p>
            <a:pPr eaLnBrk="1" hangingPunct="1">
              <a:spcBef>
                <a:spcPct val="0"/>
              </a:spcBef>
            </a:pPr>
            <a:r>
              <a:rPr lang="en-US" dirty="0"/>
              <a:t>Train – managers and employees</a:t>
            </a:r>
          </a:p>
          <a:p>
            <a:pPr eaLnBrk="1" hangingPunct="1">
              <a:spcBef>
                <a:spcPct val="0"/>
              </a:spcBef>
              <a:buFont typeface="Arial" pitchFamily="34" charset="0"/>
              <a:buChar char="•"/>
            </a:pPr>
            <a:r>
              <a:rPr lang="en-US" dirty="0"/>
              <a:t>Orientation</a:t>
            </a:r>
          </a:p>
          <a:p>
            <a:pPr eaLnBrk="1" hangingPunct="1">
              <a:spcBef>
                <a:spcPct val="0"/>
              </a:spcBef>
              <a:buFont typeface="Arial" pitchFamily="34" charset="0"/>
              <a:buChar char="•"/>
            </a:pPr>
            <a:r>
              <a:rPr lang="en-US" dirty="0"/>
              <a:t>Onboarding</a:t>
            </a:r>
          </a:p>
          <a:p>
            <a:pPr eaLnBrk="1" hangingPunct="1">
              <a:spcBef>
                <a:spcPct val="0"/>
              </a:spcBef>
            </a:pPr>
            <a:endParaRPr lang="en-US" dirty="0"/>
          </a:p>
          <a:p>
            <a:pPr eaLnBrk="1" hangingPunct="1">
              <a:spcBef>
                <a:spcPct val="0"/>
              </a:spcBef>
            </a:pPr>
            <a:r>
              <a:rPr lang="en-US" dirty="0"/>
              <a:t>These are </a:t>
            </a:r>
            <a:r>
              <a:rPr lang="en-US" b="1" dirty="0"/>
              <a:t>valuable skills that promote a healthy workplace</a:t>
            </a:r>
            <a:r>
              <a:rPr lang="en-US" dirty="0"/>
              <a:t>. </a:t>
            </a:r>
          </a:p>
          <a:p>
            <a:pPr eaLnBrk="1" hangingPunct="1">
              <a:spcBef>
                <a:spcPct val="0"/>
              </a:spcBef>
            </a:pPr>
            <a:endParaRPr lang="en-US" dirty="0"/>
          </a:p>
          <a:p>
            <a:pPr eaLnBrk="1" hangingPunct="1">
              <a:spcBef>
                <a:spcPct val="0"/>
              </a:spcBef>
            </a:pPr>
            <a:r>
              <a:rPr lang="en-US" b="1" dirty="0"/>
              <a:t>WHAT ELSE?</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C538D0-19F2-414D-8ADE-F7DB79ABCE98}" type="slidenum">
              <a:rPr lang="en-US" smtClean="0">
                <a:latin typeface="Arial" pitchFamily="34" charset="0"/>
                <a:ea typeface="ＭＳ Ｐゴシック" pitchFamily="34" charset="-128"/>
              </a:rPr>
              <a:pPr/>
              <a:t>71</a:t>
            </a:fld>
            <a:endParaRPr 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defTabSz="917834" eaLnBrk="1" hangingPunct="1">
              <a:spcBef>
                <a:spcPct val="0"/>
              </a:spcBef>
              <a:defRPr/>
            </a:pPr>
            <a:r>
              <a:rPr lang="en-US" dirty="0"/>
              <a:t>Look in the mirror to make sure modeling the right behavior</a:t>
            </a:r>
          </a:p>
          <a:p>
            <a:pPr defTabSz="917834" eaLnBrk="1" hangingPunct="1">
              <a:spcBef>
                <a:spcPct val="0"/>
              </a:spcBef>
              <a:defRPr/>
            </a:pPr>
            <a:r>
              <a:rPr lang="en-US" dirty="0"/>
              <a:t>Walk the walk – leaders must be </a:t>
            </a:r>
            <a:r>
              <a:rPr lang="en-US" b="1" dirty="0"/>
              <a:t>vigilant</a:t>
            </a:r>
            <a:r>
              <a:rPr lang="en-US" dirty="0"/>
              <a:t> in modeling and establishing desired standards</a:t>
            </a:r>
          </a:p>
          <a:p>
            <a:pPr defTabSz="917834" eaLnBrk="1" hangingPunct="1">
              <a:spcBef>
                <a:spcPct val="0"/>
              </a:spcBef>
              <a:buFont typeface="Arial" pitchFamily="34" charset="0"/>
              <a:buChar char="•"/>
              <a:defRPr/>
            </a:pPr>
            <a:r>
              <a:rPr lang="en-US" dirty="0"/>
              <a:t>Open to feedback</a:t>
            </a:r>
          </a:p>
          <a:p>
            <a:pPr defTabSz="917834" eaLnBrk="1" hangingPunct="1">
              <a:spcBef>
                <a:spcPct val="0"/>
              </a:spcBef>
              <a:buFont typeface="Arial" pitchFamily="34" charset="0"/>
              <a:buChar char="•"/>
              <a:defRPr/>
            </a:pPr>
            <a:r>
              <a:rPr lang="en-US" dirty="0"/>
              <a:t>Holds self accountable first</a:t>
            </a:r>
          </a:p>
          <a:p>
            <a:pPr defTabSz="917834" eaLnBrk="1" hangingPunct="1">
              <a:spcBef>
                <a:spcPct val="0"/>
              </a:spcBef>
              <a:buFont typeface="Arial" pitchFamily="34" charset="0"/>
              <a:buChar char="•"/>
              <a:defRPr/>
            </a:pPr>
            <a:r>
              <a:rPr lang="en-US" dirty="0"/>
              <a:t>Mentoring</a:t>
            </a:r>
          </a:p>
          <a:p>
            <a:pPr eaLnBrk="1" hangingPunct="1">
              <a:spcBef>
                <a:spcPct val="0"/>
              </a:spcBef>
              <a:buFont typeface="Arial" pitchFamily="34" charset="0"/>
              <a:buChar char="•"/>
            </a:pPr>
            <a:r>
              <a:rPr lang="en-US" dirty="0"/>
              <a:t>Forgiveness </a:t>
            </a:r>
          </a:p>
          <a:p>
            <a:pPr eaLnBrk="1" hangingPunct="1">
              <a:spcBef>
                <a:spcPct val="0"/>
              </a:spcBef>
              <a:buFont typeface="Arial" pitchFamily="34" charset="0"/>
              <a:buChar char="•"/>
            </a:pPr>
            <a:r>
              <a:rPr lang="en-US" dirty="0"/>
              <a:t>No</a:t>
            </a:r>
            <a:r>
              <a:rPr lang="en-US" baseline="0" dirty="0"/>
              <a:t> more c</a:t>
            </a:r>
            <a:r>
              <a:rPr lang="en-US" dirty="0"/>
              <a:t>ulture of blame and shame</a:t>
            </a:r>
          </a:p>
          <a:p>
            <a:pPr eaLnBrk="1" hangingPunct="1">
              <a:spcBef>
                <a:spcPct val="0"/>
              </a:spcBef>
              <a:buFont typeface="Arial" pitchFamily="34" charset="0"/>
              <a:buChar char="•"/>
            </a:pPr>
            <a:r>
              <a:rPr lang="en-US" dirty="0"/>
              <a:t>Don’t look the other way – top performers, top producers, relatives</a:t>
            </a:r>
          </a:p>
          <a:p>
            <a:pPr eaLnBrk="1" hangingPunct="1">
              <a:spcBef>
                <a:spcPct val="0"/>
              </a:spcBef>
              <a:buFont typeface="Arial" pitchFamily="34" charset="0"/>
              <a:buChar char="•"/>
            </a:pPr>
            <a:r>
              <a:rPr lang="en-US" dirty="0"/>
              <a:t>Same standards</a:t>
            </a:r>
          </a:p>
          <a:p>
            <a:pPr eaLnBrk="1" hangingPunct="1">
              <a:spcBef>
                <a:spcPct val="0"/>
              </a:spcBef>
            </a:pPr>
            <a:endParaRPr lang="en-US" dirty="0"/>
          </a:p>
          <a:p>
            <a:pPr eaLnBrk="1" hangingPunct="1">
              <a:spcBef>
                <a:spcPct val="0"/>
              </a:spcBef>
            </a:pPr>
            <a:r>
              <a:rPr lang="en-US" b="1" dirty="0"/>
              <a:t>Branding</a:t>
            </a:r>
          </a:p>
          <a:p>
            <a:pPr eaLnBrk="1" hangingPunct="1">
              <a:spcBef>
                <a:spcPct val="0"/>
              </a:spcBef>
              <a:buFont typeface="Arial" pitchFamily="34" charset="0"/>
              <a:buChar char="•"/>
            </a:pPr>
            <a:r>
              <a:rPr lang="en-US" dirty="0"/>
              <a:t>Employees are ambassadors</a:t>
            </a:r>
          </a:p>
          <a:p>
            <a:pPr defTabSz="917834" eaLnBrk="1" hangingPunct="1">
              <a:spcBef>
                <a:spcPct val="0"/>
              </a:spcBef>
              <a:buFont typeface="Arial" pitchFamily="34" charset="0"/>
              <a:buChar char="•"/>
              <a:defRPr/>
            </a:pPr>
            <a:r>
              <a:rPr lang="en-US" dirty="0"/>
              <a:t>Even those</a:t>
            </a:r>
            <a:r>
              <a:rPr lang="en-US" baseline="0" dirty="0"/>
              <a:t> who leave</a:t>
            </a:r>
          </a:p>
          <a:p>
            <a:pPr defTabSz="917834" eaLnBrk="1" hangingPunct="1">
              <a:spcBef>
                <a:spcPct val="0"/>
              </a:spcBef>
              <a:buFont typeface="Arial" pitchFamily="34" charset="0"/>
              <a:buChar char="•"/>
              <a:defRPr/>
            </a:pPr>
            <a:r>
              <a:rPr lang="en-US" dirty="0"/>
              <a:t>Applicants</a:t>
            </a:r>
          </a:p>
          <a:p>
            <a:pPr eaLnBrk="1" hangingPunct="1">
              <a:spcBef>
                <a:spcPct val="0"/>
              </a:spcBef>
              <a:buFont typeface="Arial" pitchFamily="34" charset="0"/>
              <a:buChar char="•"/>
            </a:pPr>
            <a:r>
              <a:rPr lang="en-US" dirty="0"/>
              <a:t>Customers – good experience</a:t>
            </a:r>
          </a:p>
          <a:p>
            <a:pPr eaLnBrk="1" hangingPunct="1">
              <a:spcBef>
                <a:spcPct val="0"/>
              </a:spcBef>
              <a:buFont typeface="Arial" pitchFamily="34" charset="0"/>
              <a:buChar char="•"/>
            </a:pPr>
            <a:r>
              <a:rPr lang="en-US" dirty="0"/>
              <a:t>Anyone who comes in contact with your company</a:t>
            </a:r>
          </a:p>
          <a:p>
            <a:pPr eaLnBrk="1" hangingPunct="1">
              <a:spcBef>
                <a:spcPct val="0"/>
              </a:spcBef>
            </a:pPr>
            <a:endParaRPr lang="en-US" dirty="0"/>
          </a:p>
          <a:p>
            <a:pPr eaLnBrk="1" hangingPunct="1">
              <a:spcBef>
                <a:spcPct val="0"/>
              </a:spcBef>
            </a:pPr>
            <a:r>
              <a:rPr lang="en-US" b="1" dirty="0"/>
              <a:t>Continual communication</a:t>
            </a:r>
          </a:p>
          <a:p>
            <a:pPr eaLnBrk="1" hangingPunct="1">
              <a:spcBef>
                <a:spcPct val="0"/>
              </a:spcBef>
              <a:buFont typeface="Arial" pitchFamily="34" charset="0"/>
              <a:buChar char="•"/>
            </a:pPr>
            <a:r>
              <a:rPr lang="en-US" dirty="0"/>
              <a:t>Newsletter</a:t>
            </a:r>
          </a:p>
          <a:p>
            <a:pPr eaLnBrk="1" hangingPunct="1">
              <a:spcBef>
                <a:spcPct val="0"/>
              </a:spcBef>
              <a:buFont typeface="Arial" pitchFamily="34" charset="0"/>
              <a:buChar char="•"/>
            </a:pPr>
            <a:r>
              <a:rPr lang="en-US" dirty="0"/>
              <a:t>Staff meetings</a:t>
            </a:r>
          </a:p>
          <a:p>
            <a:pPr eaLnBrk="1" hangingPunct="1">
              <a:spcBef>
                <a:spcPct val="0"/>
              </a:spcBef>
              <a:buFont typeface="Arial" pitchFamily="34" charset="0"/>
              <a:buChar char="•"/>
            </a:pPr>
            <a:r>
              <a:rPr lang="en-US" dirty="0"/>
              <a:t>Emails</a:t>
            </a:r>
          </a:p>
          <a:p>
            <a:pPr eaLnBrk="1" hangingPunct="1">
              <a:spcBef>
                <a:spcPct val="0"/>
              </a:spcBef>
              <a:buFont typeface="Arial" pitchFamily="34" charset="0"/>
              <a:buChar char="•"/>
            </a:pPr>
            <a:r>
              <a:rPr lang="en-US" dirty="0"/>
              <a:t>Goals</a:t>
            </a:r>
          </a:p>
          <a:p>
            <a:pPr eaLnBrk="1" hangingPunct="1">
              <a:spcBef>
                <a:spcPct val="0"/>
              </a:spcBef>
              <a:buFont typeface="Arial" pitchFamily="34" charset="0"/>
              <a:buChar char="•"/>
            </a:pPr>
            <a:r>
              <a:rPr lang="en-US" dirty="0"/>
              <a:t>Vernacular</a:t>
            </a:r>
          </a:p>
          <a:p>
            <a:pPr eaLnBrk="1" hangingPunct="1">
              <a:spcBef>
                <a:spcPct val="0"/>
              </a:spcBef>
              <a:buFont typeface="Arial" pitchFamily="34" charset="0"/>
              <a:buChar char="•"/>
            </a:pPr>
            <a:r>
              <a:rPr lang="en-US" dirty="0"/>
              <a:t>Replace negative terms – discipline, errors, investigations</a:t>
            </a:r>
          </a:p>
          <a:p>
            <a:pPr eaLnBrk="1" hangingPunct="1">
              <a:spcBef>
                <a:spcPct val="0"/>
              </a:spcBef>
              <a:buFont typeface="Arial" pitchFamily="34" charset="0"/>
              <a:buChar char="•"/>
            </a:pPr>
            <a:r>
              <a:rPr lang="en-US" dirty="0"/>
              <a:t>Positive terms – accidents, analysis</a:t>
            </a:r>
          </a:p>
          <a:p>
            <a:pPr eaLnBrk="1" hangingPunct="1">
              <a:spcBef>
                <a:spcPct val="0"/>
              </a:spcBef>
              <a:buFont typeface="Arial" pitchFamily="34" charset="0"/>
              <a:buChar char="•"/>
            </a:pPr>
            <a:r>
              <a:rPr lang="en-US" dirty="0"/>
              <a:t>Policy = Guideline</a:t>
            </a:r>
          </a:p>
          <a:p>
            <a:pPr eaLnBrk="1" hangingPunct="1">
              <a:spcBef>
                <a:spcPct val="0"/>
              </a:spcBef>
            </a:pPr>
            <a:endParaRPr lang="en-US" dirty="0"/>
          </a:p>
          <a:p>
            <a:pPr defTabSz="917834" eaLnBrk="1" hangingPunct="1">
              <a:spcBef>
                <a:spcPct val="0"/>
              </a:spcBef>
              <a:defRPr/>
            </a:pPr>
            <a:r>
              <a:rPr lang="en-US" b="1" dirty="0"/>
              <a:t>Documents</a:t>
            </a:r>
          </a:p>
          <a:p>
            <a:pPr eaLnBrk="1" hangingPunct="1">
              <a:spcBef>
                <a:spcPct val="0"/>
              </a:spcBef>
              <a:buFont typeface="Arial" pitchFamily="34" charset="0"/>
              <a:buChar char="•"/>
            </a:pPr>
            <a:r>
              <a:rPr lang="en-US" dirty="0"/>
              <a:t>Performance evaluations, </a:t>
            </a:r>
          </a:p>
          <a:p>
            <a:pPr eaLnBrk="1" hangingPunct="1">
              <a:spcBef>
                <a:spcPct val="0"/>
              </a:spcBef>
              <a:buFont typeface="Arial" pitchFamily="34" charset="0"/>
              <a:buChar char="•"/>
            </a:pPr>
            <a:r>
              <a:rPr lang="en-US" dirty="0"/>
              <a:t>Employee</a:t>
            </a:r>
            <a:r>
              <a:rPr lang="en-US" baseline="0" dirty="0"/>
              <a:t> </a:t>
            </a:r>
            <a:r>
              <a:rPr lang="en-US" dirty="0"/>
              <a:t>handbooks, </a:t>
            </a:r>
          </a:p>
          <a:p>
            <a:pPr eaLnBrk="1" hangingPunct="1">
              <a:spcBef>
                <a:spcPct val="0"/>
              </a:spcBef>
              <a:buFont typeface="Arial" pitchFamily="34" charset="0"/>
              <a:buChar char="•"/>
            </a:pPr>
            <a:r>
              <a:rPr lang="en-US" dirty="0"/>
              <a:t>job</a:t>
            </a:r>
            <a:r>
              <a:rPr lang="en-US" baseline="0" dirty="0"/>
              <a:t> plans, </a:t>
            </a:r>
          </a:p>
          <a:p>
            <a:pPr eaLnBrk="1" hangingPunct="1">
              <a:spcBef>
                <a:spcPct val="0"/>
              </a:spcBef>
              <a:buFont typeface="Arial" pitchFamily="34" charset="0"/>
              <a:buChar char="•"/>
            </a:pPr>
            <a:r>
              <a:rPr lang="en-US" baseline="0" dirty="0"/>
              <a:t>job descriptions</a:t>
            </a:r>
          </a:p>
          <a:p>
            <a:pPr defTabSz="917834" eaLnBrk="1" hangingPunct="1">
              <a:spcBef>
                <a:spcPct val="0"/>
              </a:spcBef>
              <a:buFont typeface="Arial" pitchFamily="34" charset="0"/>
              <a:buChar char="•"/>
              <a:defRPr/>
            </a:pPr>
            <a:r>
              <a:rPr lang="en-US" dirty="0"/>
              <a:t>360 reviews</a:t>
            </a:r>
          </a:p>
          <a:p>
            <a:pPr eaLnBrk="1" hangingPunct="1">
              <a:spcBef>
                <a:spcPct val="0"/>
              </a:spcBef>
            </a:pPr>
            <a:r>
              <a:rPr lang="en-US" b="1" dirty="0"/>
              <a:t>Certain behaviors are a part of the job.</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65BC55-C40E-4D33-A0C0-7C1DA57C5021}" type="slidenum">
              <a:rPr lang="en-US" smtClean="0">
                <a:latin typeface="Arial" pitchFamily="34" charset="0"/>
                <a:ea typeface="ＭＳ Ｐゴシック" pitchFamily="34" charset="-128"/>
              </a:rPr>
              <a:pPr/>
              <a:t>72</a:t>
            </a:fld>
            <a:endParaRPr lang="en-US">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defTabSz="917834" eaLnBrk="1" hangingPunct="1">
              <a:spcBef>
                <a:spcPct val="0"/>
              </a:spcBef>
              <a:defRPr/>
            </a:pPr>
            <a:r>
              <a:rPr lang="en-US" b="1" dirty="0"/>
              <a:t>Recruit </a:t>
            </a:r>
          </a:p>
          <a:p>
            <a:pPr defTabSz="917834" eaLnBrk="1" hangingPunct="1">
              <a:spcBef>
                <a:spcPct val="0"/>
              </a:spcBef>
              <a:buFont typeface="Arial" pitchFamily="34" charset="0"/>
              <a:buChar char="•"/>
              <a:defRPr/>
            </a:pPr>
            <a:r>
              <a:rPr lang="en-US" dirty="0"/>
              <a:t>Critical to screen potential </a:t>
            </a:r>
            <a:r>
              <a:rPr lang="en-US" dirty="0" err="1"/>
              <a:t>ee’s</a:t>
            </a:r>
            <a:r>
              <a:rPr lang="en-US" dirty="0"/>
              <a:t> for cultural</a:t>
            </a:r>
            <a:r>
              <a:rPr lang="en-US" baseline="0" dirty="0"/>
              <a:t> fit.</a:t>
            </a:r>
          </a:p>
          <a:p>
            <a:pPr eaLnBrk="1" hangingPunct="1">
              <a:spcBef>
                <a:spcPct val="0"/>
              </a:spcBef>
              <a:buFont typeface="Arial" pitchFamily="34" charset="0"/>
              <a:buChar char="•"/>
            </a:pPr>
            <a:r>
              <a:rPr lang="en-US" dirty="0"/>
              <a:t>Ask relationship-based questions</a:t>
            </a:r>
          </a:p>
          <a:p>
            <a:pPr eaLnBrk="1" hangingPunct="1">
              <a:spcBef>
                <a:spcPct val="0"/>
              </a:spcBef>
              <a:buFont typeface="Arial" pitchFamily="34" charset="0"/>
              <a:buChar char="•"/>
            </a:pPr>
            <a:r>
              <a:rPr lang="en-US" dirty="0"/>
              <a:t>Check References – former supervisors</a:t>
            </a:r>
          </a:p>
          <a:p>
            <a:pPr eaLnBrk="1" hangingPunct="1">
              <a:spcBef>
                <a:spcPct val="0"/>
              </a:spcBef>
              <a:buFont typeface="Arial" pitchFamily="34" charset="0"/>
              <a:buChar char="•"/>
            </a:pPr>
            <a:r>
              <a:rPr lang="en-US" dirty="0"/>
              <a:t>Weed</a:t>
            </a:r>
            <a:r>
              <a:rPr lang="en-US" baseline="0" dirty="0"/>
              <a:t> out trouble </a:t>
            </a:r>
            <a:r>
              <a:rPr lang="en-US" b="1" baseline="0" dirty="0"/>
              <a:t>before</a:t>
            </a:r>
            <a:r>
              <a:rPr lang="en-US" baseline="0" dirty="0"/>
              <a:t> it enters the organization</a:t>
            </a:r>
          </a:p>
          <a:p>
            <a:pPr eaLnBrk="1" hangingPunct="1">
              <a:spcBef>
                <a:spcPct val="0"/>
              </a:spcBef>
            </a:pPr>
            <a:endParaRPr lang="en-US" dirty="0"/>
          </a:p>
          <a:p>
            <a:pPr eaLnBrk="1" hangingPunct="1">
              <a:spcBef>
                <a:spcPct val="0"/>
              </a:spcBef>
            </a:pPr>
            <a:r>
              <a:rPr lang="en-US" b="1" dirty="0"/>
              <a:t>Reward</a:t>
            </a:r>
          </a:p>
          <a:p>
            <a:pPr eaLnBrk="1" hangingPunct="1">
              <a:spcBef>
                <a:spcPct val="0"/>
              </a:spcBef>
              <a:buFont typeface="Arial" pitchFamily="34" charset="0"/>
              <a:buChar char="•"/>
            </a:pPr>
            <a:r>
              <a:rPr lang="en-US" dirty="0"/>
              <a:t>Create reward program</a:t>
            </a:r>
          </a:p>
          <a:p>
            <a:pPr eaLnBrk="1" hangingPunct="1">
              <a:spcBef>
                <a:spcPct val="0"/>
              </a:spcBef>
              <a:buFont typeface="Arial" pitchFamily="34" charset="0"/>
              <a:buChar char="•"/>
            </a:pPr>
            <a:r>
              <a:rPr lang="en-US" dirty="0"/>
              <a:t>Promotions</a:t>
            </a:r>
          </a:p>
          <a:p>
            <a:pPr eaLnBrk="1" hangingPunct="1">
              <a:spcBef>
                <a:spcPct val="0"/>
              </a:spcBef>
              <a:buFont typeface="Arial" pitchFamily="34" charset="0"/>
              <a:buChar char="•"/>
            </a:pPr>
            <a:r>
              <a:rPr lang="en-US" dirty="0"/>
              <a:t>Salary increases</a:t>
            </a:r>
          </a:p>
          <a:p>
            <a:pPr eaLnBrk="1" hangingPunct="1">
              <a:spcBef>
                <a:spcPct val="0"/>
              </a:spcBef>
              <a:buFont typeface="Arial" pitchFamily="34" charset="0"/>
              <a:buChar char="•"/>
            </a:pPr>
            <a:r>
              <a:rPr lang="en-US" dirty="0"/>
              <a:t>Perks</a:t>
            </a:r>
          </a:p>
          <a:p>
            <a:pPr eaLnBrk="1" hangingPunct="1">
              <a:spcBef>
                <a:spcPct val="0"/>
              </a:spcBef>
            </a:pPr>
            <a:endParaRPr lang="en-US" dirty="0"/>
          </a:p>
          <a:p>
            <a:pPr eaLnBrk="1" hangingPunct="1">
              <a:spcBef>
                <a:spcPct val="0"/>
              </a:spcBef>
            </a:pPr>
            <a:r>
              <a:rPr lang="en-US" b="1" dirty="0"/>
              <a:t>Performance</a:t>
            </a:r>
            <a:r>
              <a:rPr lang="en-US" b="1" baseline="0" dirty="0"/>
              <a:t> Management</a:t>
            </a:r>
            <a:endParaRPr lang="en-US" b="1" dirty="0"/>
          </a:p>
          <a:p>
            <a:pPr defTabSz="917834" eaLnBrk="1" hangingPunct="1">
              <a:spcBef>
                <a:spcPct val="0"/>
              </a:spcBef>
              <a:buFont typeface="Arial" pitchFamily="34" charset="0"/>
              <a:buChar char="•"/>
              <a:defRPr/>
            </a:pPr>
            <a:r>
              <a:rPr lang="en-US" dirty="0"/>
              <a:t>Accountability – have to be willing to hold </a:t>
            </a:r>
            <a:r>
              <a:rPr lang="en-US" u="sng" dirty="0"/>
              <a:t>everyone</a:t>
            </a:r>
            <a:r>
              <a:rPr lang="en-US" dirty="0"/>
              <a:t> accountable</a:t>
            </a:r>
          </a:p>
          <a:p>
            <a:pPr eaLnBrk="1" hangingPunct="1">
              <a:spcBef>
                <a:spcPct val="0"/>
              </a:spcBef>
              <a:buFont typeface="Arial" pitchFamily="34" charset="0"/>
              <a:buChar char="•"/>
            </a:pPr>
            <a:r>
              <a:rPr lang="en-US" dirty="0"/>
              <a:t>Expectations regarding these behaviors tied to performance and career advancement and show up in employee goals and awards </a:t>
            </a:r>
          </a:p>
          <a:p>
            <a:pPr eaLnBrk="1" hangingPunct="1">
              <a:spcBef>
                <a:spcPct val="0"/>
              </a:spcBef>
              <a:buFont typeface="Arial" pitchFamily="34" charset="0"/>
              <a:buChar char="•"/>
            </a:pPr>
            <a:r>
              <a:rPr lang="en-US" dirty="0"/>
              <a:t>programs.</a:t>
            </a:r>
          </a:p>
          <a:p>
            <a:pPr defTabSz="917834" eaLnBrk="1" hangingPunct="1">
              <a:spcBef>
                <a:spcPct val="0"/>
              </a:spcBef>
              <a:buFont typeface="Arial" pitchFamily="34" charset="0"/>
              <a:buChar char="•"/>
              <a:defRPr/>
            </a:pPr>
            <a:r>
              <a:rPr lang="en-US" dirty="0"/>
              <a:t>Tie corrective action to core values</a:t>
            </a:r>
          </a:p>
          <a:p>
            <a:pPr defTabSz="917834" eaLnBrk="1" hangingPunct="1">
              <a:spcBef>
                <a:spcPct val="0"/>
              </a:spcBef>
              <a:buFont typeface="Arial" pitchFamily="34" charset="0"/>
              <a:buChar char="•"/>
              <a:defRPr/>
            </a:pPr>
            <a:r>
              <a:rPr lang="en-US" dirty="0"/>
              <a:t>Weave</a:t>
            </a:r>
            <a:r>
              <a:rPr lang="en-US" baseline="0" dirty="0"/>
              <a:t> values into daily performance expectations.</a:t>
            </a:r>
            <a:endParaRPr lang="en-US" dirty="0"/>
          </a:p>
          <a:p>
            <a:pPr eaLnBrk="1" hangingPunct="1">
              <a:spcBef>
                <a:spcPct val="0"/>
              </a:spcBef>
            </a:pPr>
            <a:endParaRPr lang="en-US" dirty="0"/>
          </a:p>
          <a:p>
            <a:pPr eaLnBrk="1" hangingPunct="1">
              <a:spcBef>
                <a:spcPct val="0"/>
              </a:spcBef>
            </a:pPr>
            <a:r>
              <a:rPr lang="en-US" b="1" baseline="0" dirty="0"/>
              <a:t>Reduce Stress</a:t>
            </a:r>
          </a:p>
          <a:p>
            <a:pPr eaLnBrk="1" hangingPunct="1">
              <a:spcBef>
                <a:spcPct val="0"/>
              </a:spcBef>
              <a:buFont typeface="Arial" pitchFamily="34" charset="0"/>
              <a:buChar char="•"/>
            </a:pPr>
            <a:r>
              <a:rPr lang="en-US" baseline="0" dirty="0" err="1"/>
              <a:t>Evalute</a:t>
            </a:r>
            <a:r>
              <a:rPr lang="en-US" baseline="0" dirty="0"/>
              <a:t> workloads – overwork one of the biggest causes; try not to pile too much on any one person</a:t>
            </a:r>
          </a:p>
          <a:p>
            <a:pPr eaLnBrk="1" hangingPunct="1">
              <a:spcBef>
                <a:spcPct val="0"/>
              </a:spcBef>
              <a:buFont typeface="Arial" pitchFamily="34" charset="0"/>
              <a:buChar char="•"/>
            </a:pPr>
            <a:r>
              <a:rPr lang="en-US" dirty="0"/>
              <a:t>Flexibility</a:t>
            </a:r>
            <a:endParaRPr lang="en-US" baseline="0" dirty="0"/>
          </a:p>
          <a:p>
            <a:pPr eaLnBrk="1" hangingPunct="1">
              <a:spcBef>
                <a:spcPct val="0"/>
              </a:spcBef>
              <a:buFont typeface="Arial" pitchFamily="34" charset="0"/>
              <a:buChar char="•"/>
            </a:pPr>
            <a:r>
              <a:rPr lang="en-US" baseline="0" dirty="0"/>
              <a:t>Work-life balance</a:t>
            </a:r>
          </a:p>
          <a:p>
            <a:pPr eaLnBrk="1" hangingPunct="1">
              <a:spcBef>
                <a:spcPct val="0"/>
              </a:spcBef>
              <a:buFont typeface="Arial" pitchFamily="34" charset="0"/>
              <a:buChar char="•"/>
            </a:pPr>
            <a:r>
              <a:rPr lang="en-US" baseline="0" dirty="0"/>
              <a:t>Encourage </a:t>
            </a:r>
            <a:r>
              <a:rPr lang="en-US" baseline="0" dirty="0" err="1"/>
              <a:t>ees</a:t>
            </a:r>
            <a:r>
              <a:rPr lang="en-US" baseline="0" dirty="0"/>
              <a:t> to take vacation – not like a badge of honor</a:t>
            </a:r>
          </a:p>
          <a:p>
            <a:pPr eaLnBrk="1" hangingPunct="1">
              <a:spcBef>
                <a:spcPct val="0"/>
              </a:spcBef>
              <a:buFont typeface="Arial" pitchFamily="34" charset="0"/>
              <a:buChar char="•"/>
            </a:pPr>
            <a:r>
              <a:rPr lang="en-US" baseline="0" dirty="0"/>
              <a:t>Working remotely</a:t>
            </a:r>
          </a:p>
          <a:p>
            <a:pPr eaLnBrk="1" hangingPunct="1">
              <a:spcBef>
                <a:spcPct val="0"/>
              </a:spcBef>
              <a:buFont typeface="Arial" pitchFamily="34" charset="0"/>
              <a:buChar char="•"/>
            </a:pPr>
            <a:endParaRPr lang="en-US" baseline="0" dirty="0"/>
          </a:p>
          <a:p>
            <a:pPr eaLnBrk="1" hangingPunct="1">
              <a:spcBef>
                <a:spcPct val="0"/>
              </a:spcBef>
              <a:buFont typeface="Arial" pitchFamily="34" charset="0"/>
              <a:buChar char="•"/>
            </a:pPr>
            <a:r>
              <a:rPr lang="en-US" baseline="0" dirty="0"/>
              <a:t>Exit interviews</a:t>
            </a:r>
          </a:p>
          <a:p>
            <a:pPr eaLnBrk="1" hangingPunct="1">
              <a:spcBef>
                <a:spcPct val="0"/>
              </a:spcBef>
            </a:pPr>
            <a:endParaRPr lang="en-US" baseline="0" dirty="0"/>
          </a:p>
          <a:p>
            <a:pPr>
              <a:buFont typeface="Arial" pitchFamily="34" charset="0"/>
              <a:buNone/>
              <a:defRPr/>
            </a:pPr>
            <a:r>
              <a:rPr lang="en-US" b="1" dirty="0"/>
              <a:t>Break the “why” down</a:t>
            </a:r>
          </a:p>
          <a:p>
            <a:pPr marL="172094" indent="-172094">
              <a:buFont typeface="Arial" pitchFamily="34" charset="0"/>
              <a:buChar char="•"/>
              <a:defRPr/>
            </a:pPr>
            <a:r>
              <a:rPr lang="en-US" dirty="0"/>
              <a:t>what’s causing the stress</a:t>
            </a:r>
          </a:p>
          <a:p>
            <a:pPr marL="172094" indent="-172094">
              <a:buFont typeface="Arial" pitchFamily="34" charset="0"/>
              <a:buChar char="•"/>
              <a:defRPr/>
            </a:pPr>
            <a:r>
              <a:rPr lang="en-US" dirty="0"/>
              <a:t>Ask</a:t>
            </a:r>
          </a:p>
          <a:p>
            <a:pPr marL="172094" indent="-172094">
              <a:buFont typeface="Arial" pitchFamily="34" charset="0"/>
              <a:buChar char="•"/>
              <a:defRPr/>
            </a:pPr>
            <a:r>
              <a:rPr lang="en-US" dirty="0"/>
              <a:t>Wellness surveys</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7C27F-E200-4589-B8FB-CDC7FBB590EC}" type="slidenum">
              <a:rPr lang="en-US" smtClean="0">
                <a:latin typeface="Arial" pitchFamily="34" charset="0"/>
                <a:ea typeface="ＭＳ Ｐゴシック" pitchFamily="34" charset="-128"/>
              </a:rPr>
              <a:pPr/>
              <a:t>73</a:t>
            </a:fld>
            <a:endParaRPr 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effectLst/>
              </a:rPr>
              <a:t>The EEOC concluded </a:t>
            </a:r>
            <a:r>
              <a:rPr lang="en-US" dirty="0">
                <a:effectLst/>
                <a:hlinkClick r:id="rId4"/>
              </a:rPr>
              <a:t>in a 2016 report</a:t>
            </a:r>
            <a:r>
              <a:rPr lang="en-US" dirty="0">
                <a:effectLst/>
              </a:rPr>
              <a:t> that trainings have failed as a prevention tool because they are “too focused on simply avoiding legal liability.” </a:t>
            </a:r>
          </a:p>
          <a:p>
            <a:r>
              <a:rPr lang="en-US" dirty="0">
                <a:effectLst/>
              </a:rPr>
              <a:t>Last year, the EEOC’s task force on workplace harassment found only three studies that have evaluated the effectiveness of training programs over time at companies. And the most recent study on the subject was 15 years old. </a:t>
            </a:r>
          </a:p>
          <a:p>
            <a:r>
              <a:rPr lang="en-US" dirty="0">
                <a:effectLst/>
              </a:rPr>
              <a:t>“It was a jaw-dropping moment for some of us,” Victoria </a:t>
            </a:r>
            <a:r>
              <a:rPr lang="en-US" dirty="0" err="1">
                <a:effectLst/>
              </a:rPr>
              <a:t>Lipnic</a:t>
            </a:r>
            <a:r>
              <a:rPr lang="en-US" dirty="0">
                <a:effectLst/>
              </a:rPr>
              <a:t>, the agency’s acting chair, said.</a:t>
            </a:r>
          </a:p>
          <a:p>
            <a:r>
              <a:rPr lang="en-US" dirty="0">
                <a:effectLst/>
              </a:rPr>
              <a:t>An important question now: Will companies respond to the #</a:t>
            </a:r>
            <a:r>
              <a:rPr lang="en-US" dirty="0" err="1">
                <a:effectLst/>
              </a:rPr>
              <a:t>MeToo</a:t>
            </a:r>
            <a:r>
              <a:rPr lang="en-US" dirty="0">
                <a:effectLst/>
              </a:rPr>
              <a:t> movement by pouring more money into trainings or will they focus on developing other solutions? </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7</a:t>
            </a:fld>
            <a:endParaRPr lang="en-US" altLang="en-US"/>
          </a:p>
        </p:txBody>
      </p:sp>
    </p:spTree>
    <p:extLst>
      <p:ext uri="{BB962C8B-B14F-4D97-AF65-F5344CB8AC3E}">
        <p14:creationId xmlns:p14="http://schemas.microsoft.com/office/powerpoint/2010/main" val="34900746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If behavior is occurring that is disruptive to morale, productivity, harmony or teamwork, supervisors and managers need to be able to step in and address it. Recurrent incivility, rudeness or just plain insensitivity can cause unnecessary disruption and lead to even bigger concerns. We are going to run through a model for coaching that will help you to nip these problems in the bud. </a:t>
            </a:r>
          </a:p>
          <a:p>
            <a:endParaRPr lang="en-US" dirty="0"/>
          </a:p>
        </p:txBody>
      </p:sp>
      <p:sp>
        <p:nvSpPr>
          <p:cNvPr id="4" name="Slide Number Placeholder 3"/>
          <p:cNvSpPr>
            <a:spLocks noGrp="1"/>
          </p:cNvSpPr>
          <p:nvPr>
            <p:ph type="sldNum" sz="quarter" idx="10"/>
          </p:nvPr>
        </p:nvSpPr>
        <p:spPr/>
        <p:txBody>
          <a:bodyPr/>
          <a:lstStyle/>
          <a:p>
            <a:fld id="{5F8FD4E1-27FC-4C5C-9569-9CBE20A17FEB}" type="slidenum">
              <a:rPr lang="en-US" smtClean="0"/>
              <a:t>74</a:t>
            </a:fld>
            <a:endParaRPr lang="en-US"/>
          </a:p>
        </p:txBody>
      </p:sp>
    </p:spTree>
    <p:extLst>
      <p:ext uri="{BB962C8B-B14F-4D97-AF65-F5344CB8AC3E}">
        <p14:creationId xmlns:p14="http://schemas.microsoft.com/office/powerpoint/2010/main" val="41833691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Fake it till you make it</a:t>
            </a:r>
          </a:p>
          <a:p>
            <a:r>
              <a:rPr lang="en-US" dirty="0"/>
              <a:t>Say you’ve just been promoted to a position with job requirements that are outside of your skill set. New research shows that the best thing you can do is mimic someone else around you who displays the required skill sets, even if your first inclination is to worry about appearing like a fraud. Of her research, professor of organizational behavior </a:t>
            </a:r>
            <a:r>
              <a:rPr lang="en-US" dirty="0" err="1"/>
              <a:t>Herminia</a:t>
            </a:r>
            <a:r>
              <a:rPr lang="en-US" dirty="0"/>
              <a:t> Ibarra writes in the Harvard Business Review, “By viewing ourselves as works in progress, we multiply our capacity to learn, avoid being pigeonholed, and ultimately become better leaders. We’re never too experienced to fake it till we learn it</a:t>
            </a:r>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75</a:t>
            </a:fld>
            <a:endParaRPr lang="en-US" altLang="en-US"/>
          </a:p>
        </p:txBody>
      </p:sp>
    </p:spTree>
    <p:extLst>
      <p:ext uri="{BB962C8B-B14F-4D97-AF65-F5344CB8AC3E}">
        <p14:creationId xmlns:p14="http://schemas.microsoft.com/office/powerpoint/2010/main" val="16068204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78"/>
            <a:r>
              <a:rPr lang="en-US" i="1" dirty="0"/>
              <a:t>Develop an awareness of the respect that you display in all areas of your communications, including what you say, how you say it, your voice tone, and the body language that you demonstrate.</a:t>
            </a:r>
          </a:p>
          <a:p>
            <a:r>
              <a:rPr lang="en-US" i="1" dirty="0"/>
              <a:t>everything comes down to how we communicate.</a:t>
            </a:r>
            <a:r>
              <a:rPr lang="en-US" dirty="0"/>
              <a:t>  All the things that we want and need start with a thought process that is communicated to others.  Most of us do it on auto-pilot. Often that limits or derails the results we want to get.  It can also leave hard feelings and unclear signals about who we are, what we want and how we really feel.</a:t>
            </a:r>
          </a:p>
          <a:p>
            <a:r>
              <a:rPr lang="en-US" dirty="0"/>
              <a:t>There’s a great quote by author Stephen Covey that captures the feeling content of most communication, “</a:t>
            </a:r>
            <a:r>
              <a:rPr lang="en-US" i="1" dirty="0"/>
              <a:t>We judge others by their actions and ourselves by our intentions.”  </a:t>
            </a:r>
            <a:r>
              <a:rPr lang="en-US" dirty="0"/>
              <a:t>That’s often true but it usually happens at the </a:t>
            </a:r>
            <a:r>
              <a:rPr lang="en-US" i="1" dirty="0"/>
              <a:t>back-end </a:t>
            </a:r>
            <a:r>
              <a:rPr lang="en-US" dirty="0"/>
              <a:t>of communication. What’s more common is that we find ourselves in the midst of a communication and have no awareness of what our intentions are. </a:t>
            </a:r>
          </a:p>
          <a:p>
            <a:r>
              <a:rPr lang="en-US" dirty="0"/>
              <a:t>Distractions, lack of focus, acting from limited emotional awareness (of self and others) and emotional self-protection, the quest for clean, clear, honest communication eludes even those most dedicated to it.  People seek out our services, often looking for shortcuts to easier and more “fool-proof” communication formulas.  The hard truth is the developing more intentionality in how we communicate with others is a 24/7 commitment. </a:t>
            </a:r>
          </a:p>
          <a:p>
            <a:r>
              <a:rPr lang="en-US" dirty="0"/>
              <a:t>The driving force that shapes </a:t>
            </a:r>
            <a:r>
              <a:rPr lang="en-US" i="1" dirty="0"/>
              <a:t>intentional communication</a:t>
            </a:r>
            <a:r>
              <a:rPr lang="en-US" i="1" dirty="0">
                <a:hlinkClick r:id="rId3"/>
              </a:rPr>
              <a:t> </a:t>
            </a:r>
            <a:r>
              <a:rPr lang="en-US" dirty="0"/>
              <a:t>is the way the people in it </a:t>
            </a:r>
            <a:r>
              <a:rPr lang="en-US" b="1" dirty="0"/>
              <a:t>communicate</a:t>
            </a:r>
            <a:endParaRPr lang="en-US" dirty="0"/>
          </a:p>
          <a:p>
            <a:pPr defTabSz="874878"/>
            <a:endParaRPr lang="en-US" i="1" dirty="0"/>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76</a:t>
            </a:fld>
            <a:endParaRPr lang="en-US" altLang="en-US"/>
          </a:p>
        </p:txBody>
      </p:sp>
    </p:spTree>
    <p:extLst>
      <p:ext uri="{BB962C8B-B14F-4D97-AF65-F5344CB8AC3E}">
        <p14:creationId xmlns:p14="http://schemas.microsoft.com/office/powerpoint/2010/main" val="304242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78"/>
            <a:r>
              <a:rPr lang="en-US" i="1" dirty="0"/>
              <a:t>. Be aware of the downsides caused by labeling and stereotyping others. Replace these behaviors with respect for individual differences.</a:t>
            </a:r>
          </a:p>
          <a:p>
            <a:r>
              <a:rPr lang="en-US" dirty="0">
                <a:effectLst/>
              </a:rPr>
              <a:t>How is diversity reflected in your workplace? For most, it reflects inclusiveness of cultures, orientations and more. Making a conscious effort to embrace inclusiveness and create a workplace in which people of all backgrounds feel safe and welcomed is not only good for business, but it’s also the law.</a:t>
            </a:r>
          </a:p>
          <a:p>
            <a:r>
              <a:rPr lang="en-US" dirty="0">
                <a:effectLst/>
              </a:rPr>
              <a:t>In celebration of LGBT Pride Month, here are four tips to help you create an inclusive work environment.</a:t>
            </a:r>
          </a:p>
          <a:p>
            <a:r>
              <a:rPr lang="en-US" b="1" dirty="0">
                <a:effectLst/>
              </a:rPr>
              <a:t>1. Reflect your passion for an inclusive work environment in your core/company values.</a:t>
            </a:r>
            <a:endParaRPr lang="en-US" dirty="0">
              <a:effectLst/>
            </a:endParaRPr>
          </a:p>
          <a:p>
            <a:r>
              <a:rPr lang="en-US" dirty="0">
                <a:effectLst/>
              </a:rPr>
              <a:t>Most companies have a minimum of three-four core values. Why not dedicate one of them to inclusiveness?  This will not only impress potential employees, but it will also serve as a great, engaging exercise for your current employees. Take it a step further by creating a contest for employees who want to submit new ideas for the new/revised core value. Ensure that the prize is something special.</a:t>
            </a:r>
          </a:p>
          <a:p>
            <a:r>
              <a:rPr lang="en-US" b="1" dirty="0">
                <a:effectLst/>
              </a:rPr>
              <a:t>2. Create an internal diversity &amp; inclusion team</a:t>
            </a:r>
            <a:endParaRPr lang="en-US" dirty="0">
              <a:effectLst/>
            </a:endParaRPr>
          </a:p>
          <a:p>
            <a:r>
              <a:rPr lang="en-US" dirty="0">
                <a:effectLst/>
              </a:rPr>
              <a:t>Before you assemble the team, be sure that you are clear on what the goal of the team is. If you need additional help, the Department of Labor (DOL) has helpful resources available.  View the resources </a:t>
            </a:r>
            <a:r>
              <a:rPr lang="en-US" dirty="0">
                <a:effectLst/>
                <a:hlinkClick r:id="rId3"/>
              </a:rPr>
              <a:t>here</a:t>
            </a:r>
            <a:r>
              <a:rPr lang="en-US" dirty="0">
                <a:effectLst/>
              </a:rPr>
              <a:t>.</a:t>
            </a:r>
          </a:p>
          <a:p>
            <a:r>
              <a:rPr lang="en-US" b="1" dirty="0">
                <a:effectLst/>
              </a:rPr>
              <a:t>3. Hire an HR professional/consultant that has experience in diversity &amp; inclusion</a:t>
            </a:r>
            <a:endParaRPr lang="en-US" dirty="0">
              <a:effectLst/>
            </a:endParaRPr>
          </a:p>
          <a:p>
            <a:r>
              <a:rPr lang="en-US" dirty="0">
                <a:effectLst/>
              </a:rPr>
              <a:t>If you desire to create inclusion initiatives but don’t have the time to implement, consider hiring a HR professional or consultant. Ideally, this professional will have past experience in diversity and inclusion from strategy to execution.</a:t>
            </a:r>
          </a:p>
          <a:p>
            <a:r>
              <a:rPr lang="en-US" b="1" dirty="0">
                <a:effectLst/>
              </a:rPr>
              <a:t>4. Host a diversity/inclusion workshop for your employees</a:t>
            </a:r>
            <a:endParaRPr lang="en-US" dirty="0">
              <a:effectLst/>
            </a:endParaRPr>
          </a:p>
          <a:p>
            <a:r>
              <a:rPr lang="en-US" dirty="0">
                <a:effectLst/>
              </a:rPr>
              <a:t>Don’t have the budget to hire a full-time HR professional or consultant? Consider hiring one for a project-based initiative for your team. This can vary by topic and format, but the goal should be leave your employees with more awareness of inclusion.</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77</a:t>
            </a:fld>
            <a:endParaRPr lang="en-US" altLang="en-US"/>
          </a:p>
        </p:txBody>
      </p:sp>
    </p:spTree>
    <p:extLst>
      <p:ext uri="{BB962C8B-B14F-4D97-AF65-F5344CB8AC3E}">
        <p14:creationId xmlns:p14="http://schemas.microsoft.com/office/powerpoint/2010/main" val="4194481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78"/>
            <a:r>
              <a:rPr lang="en-US" dirty="0"/>
              <a:t>In situations where disagreement results, learn to “agree to disagree” respectfully.</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78</a:t>
            </a:fld>
            <a:endParaRPr lang="en-US" altLang="en-US"/>
          </a:p>
        </p:txBody>
      </p:sp>
    </p:spTree>
    <p:extLst>
      <p:ext uri="{BB962C8B-B14F-4D97-AF65-F5344CB8AC3E}">
        <p14:creationId xmlns:p14="http://schemas.microsoft.com/office/powerpoint/2010/main" val="3482480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what makes you angry and frustrated will enable you to manage your reactions and respond in a more appropriate manner. Practice self-restraint and focus on your overall objectives in responding to potential conflicts. A positive and solution-driven approach will facilitate your ability to reach resolution</a:t>
            </a:r>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79</a:t>
            </a:fld>
            <a:endParaRPr lang="en-US" altLang="en-US"/>
          </a:p>
        </p:txBody>
      </p:sp>
    </p:spTree>
    <p:extLst>
      <p:ext uri="{BB962C8B-B14F-4D97-AF65-F5344CB8AC3E}">
        <p14:creationId xmlns:p14="http://schemas.microsoft.com/office/powerpoint/2010/main" val="6062293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publically</a:t>
            </a:r>
          </a:p>
          <a:p>
            <a:endParaRPr lang="en-US" dirty="0"/>
          </a:p>
          <a:p>
            <a:r>
              <a:rPr lang="en-US" dirty="0"/>
              <a:t>Correct privately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80</a:t>
            </a:fld>
            <a:endParaRPr lang="en-US" altLang="en-US"/>
          </a:p>
        </p:txBody>
      </p:sp>
    </p:spTree>
    <p:extLst>
      <p:ext uri="{BB962C8B-B14F-4D97-AF65-F5344CB8AC3E}">
        <p14:creationId xmlns:p14="http://schemas.microsoft.com/office/powerpoint/2010/main" val="3408500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For a society to function, people must be willing to accept those strictures. Though still in the distance, the loss of civility is a step toward anarchy, where anything goes; you can say or do anything, regardless of the consequences</a:t>
            </a:r>
          </a:p>
          <a:p>
            <a:r>
              <a:rPr lang="en-US" dirty="0"/>
              <a:t>Is Civility Dead?</a:t>
            </a:r>
            <a:r>
              <a:rPr lang="en-US" baseline="0" dirty="0"/>
              <a:t> </a:t>
            </a:r>
            <a:r>
              <a:rPr lang="en-US" dirty="0"/>
              <a:t>By Dr. Jim Taylor</a:t>
            </a:r>
          </a:p>
          <a:p>
            <a:endParaRPr lang="en-US" dirty="0"/>
          </a:p>
          <a:p>
            <a:r>
              <a:rPr lang="en-US" dirty="0"/>
              <a:t>Is civility dead? It sure seems so. In recent years, the quality of discourse in America has declined dramatically. Rarely in discussions of any import these days, whether politics, religion, the economy, education, the wars in Iraq and Afghanistan, the list goes on, is there a respectful exchange of ideas. Instead, such interactions are either one-sided or full of ad hominem attacks or self-serving misinformation. </a:t>
            </a:r>
          </a:p>
          <a:p>
            <a:endParaRPr lang="en-US" dirty="0"/>
          </a:p>
          <a:p>
            <a:r>
              <a:rPr lang="en-US" dirty="0"/>
              <a:t>Examples of those who lead the “incivility movement” are easy to come by. On the right, there’s Congressman Joe “You lie” Wilson, Congresswoman Michele Bachmann, and, of course, the Three Horsemen of the Conservative Apocalypse, Rush Limbaugh, Glenn Beck, and Bill O’Reilly. </a:t>
            </a:r>
          </a:p>
          <a:p>
            <a:endParaRPr lang="en-US" dirty="0"/>
          </a:p>
          <a:p>
            <a:r>
              <a:rPr lang="en-US" dirty="0"/>
              <a:t>And just so you don’t think that those on the left are holier than thou, you have Congressman Alan Grayson, the Rev. Al Sharpton, MSNBC’s Keith </a:t>
            </a:r>
            <a:r>
              <a:rPr lang="en-US" dirty="0" err="1"/>
              <a:t>Olbermann</a:t>
            </a:r>
            <a:r>
              <a:rPr lang="en-US" dirty="0"/>
              <a:t> and even, occasionally, Vice President Joe Biden. All are media darlings because they all make great copy. And they are quietly encouraged by the establishment. Their indiscreet comments and coronary-inducing rants go viral through new media such as YouTube and Twitter. They energize the base. And, especially for liberals, the latter provocateurs show that they are tough and aren’t going to be kicked around by those conservative bullies.</a:t>
            </a:r>
          </a:p>
          <a:p>
            <a:endParaRPr lang="en-US" dirty="0"/>
          </a:p>
          <a:p>
            <a:r>
              <a:rPr lang="en-US" dirty="0"/>
              <a:t>You might ask, so what? Why is civility so important? So what if they’re a little rude? It sure makes good theater (and ratings), doesn’t it?</a:t>
            </a:r>
          </a:p>
          <a:p>
            <a:endParaRPr lang="en-US" dirty="0"/>
          </a:p>
          <a:p>
            <a:r>
              <a:rPr lang="en-US" dirty="0"/>
              <a:t>But civility is about something far more important than how people comport themselves with others. Rather, civility is an expression of a fundamental understanding and respect for the laws, rules, and norms (written and implicit) that guide its citizens in understanding what is acceptable and unacceptable behavior. For a society to function, people must be willing to accept those strictures. Though still in the distance, the loss of civility is a step toward anarchy, where anything goes; you can say or do anything, regardless of their consequences.</a:t>
            </a:r>
          </a:p>
          <a:p>
            <a:endParaRPr lang="en-US" dirty="0"/>
          </a:p>
          <a:p>
            <a:r>
              <a:rPr lang="en-US" dirty="0"/>
              <a:t>What has caused such vitriol in what is now our uncivil discourse? Are passions any more intense than they were in past generations? I don’t think so. Is there more political polarization than in the past? It sure looks that way, yet research indicates that there has been little movement in political views in recent decades. </a:t>
            </a:r>
          </a:p>
          <a:p>
            <a:endParaRPr lang="en-US" dirty="0"/>
          </a:p>
          <a:p>
            <a:r>
              <a:rPr lang="en-US" dirty="0"/>
              <a:t>Perhaps there has always been uncivil discourse, but, because of the limits in the size of the audience that it could reach, we rarely heard it. How times have changed. Due to the emergence of cable television, talk radio, and Internet, “squeaky wheels” now have a means of making their voices heard by millions. The cable news channels and talk radio have given a soapbox to self-righteous egomaniacs who incite the lunatic fringe with impunity, have little regard for the facts, and no real concern for an actual discussion of the issues. The Internet has provided a very large megaphone to anyone who wishes to express their opinion. </a:t>
            </a:r>
          </a:p>
          <a:p>
            <a:endParaRPr lang="en-US" dirty="0"/>
          </a:p>
          <a:p>
            <a:r>
              <a:rPr lang="en-US" dirty="0"/>
              <a:t>Maybe uncivil discourse is the price we pay for freedom of speech. Better uncivil discourse than no discourse at all.</a:t>
            </a:r>
          </a:p>
          <a:p>
            <a:endParaRPr lang="en-US" dirty="0"/>
          </a:p>
          <a:p>
            <a:r>
              <a:rPr lang="en-US" dirty="0"/>
              <a:t>So is there any hope of a return to civil discourse? I’m not very optimistic. We can only hope that those who reside somewhere within the less noisy confines of the political middle continue to speak their minds - civilly, of course - and don’t let the cacophony from the fringes drown out reasoned and respectful dialogue.</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CA5183-298C-4390-B0FA-3E8BBDAF08AA}" type="slidenum">
              <a:rPr lang="en-US" smtClean="0">
                <a:latin typeface="Arial" pitchFamily="34" charset="0"/>
                <a:ea typeface="ＭＳ Ｐゴシック" pitchFamily="34" charset="-128"/>
              </a:rPr>
              <a:pPr/>
              <a:t>85</a:t>
            </a:fld>
            <a:endParaRPr 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spect="1" noChangeArrowheads="1" noTextEdit="1"/>
          </p:cNvSpPr>
          <p:nvPr>
            <p:ph type="sldImg"/>
          </p:nvPr>
        </p:nvSpPr>
        <p:spPr bwMode="auto">
          <a:xfrm>
            <a:off x="1165225" y="692150"/>
            <a:ext cx="4619625" cy="3463925"/>
          </a:xfrm>
          <a:prstGeom prst="rect">
            <a:avLst/>
          </a:prstGeom>
          <a:noFill/>
          <a:ln>
            <a:solidFill>
              <a:srgbClr val="000000"/>
            </a:solidFill>
            <a:miter lim="800000"/>
            <a:headEnd/>
            <a:tailEnd/>
          </a:ln>
        </p:spPr>
      </p:sp>
      <p:sp>
        <p:nvSpPr>
          <p:cNvPr id="485379" name="Rectangle 3"/>
          <p:cNvSpPr>
            <a:spLocks noGrp="1" noChangeArrowheads="1"/>
          </p:cNvSpPr>
          <p:nvPr>
            <p:ph type="body" idx="1"/>
          </p:nvPr>
        </p:nvSpPr>
        <p:spPr bwMode="auto">
          <a:xfrm>
            <a:off x="695008" y="4387136"/>
            <a:ext cx="5560060" cy="4156234"/>
          </a:xfrm>
          <a:prstGeom prst="rect">
            <a:avLst/>
          </a:prstGeom>
          <a:noFill/>
          <a:ln>
            <a:miter lim="800000"/>
            <a:headEnd/>
            <a:tailEnd/>
          </a:ln>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xfrm>
            <a:off x="1166813" y="692150"/>
            <a:ext cx="4618037"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1" dirty="0"/>
              <a:t>Workplace Harassment Remains a Persistent Problem. </a:t>
            </a:r>
            <a:r>
              <a:rPr lang="en-US" sz="1100" dirty="0"/>
              <a:t>Almost fully one third of the approximately 90,000 charges received by EEOC in fiscal year 2015 included an allegation of workplace harassment. This includes, among other things, charges of unlawful harassment on the basis of sex (including sexual orientation, gender identity, and pregnancy), race, disability, age, ethnicity/national origin, color, and religion. While there is robust data and academic literature on sex-based harassment, there is very limited data regarding harassment on other protected bases. More research is needed. </a:t>
            </a:r>
          </a:p>
          <a:p>
            <a:r>
              <a:rPr lang="en-US" sz="1100" b="1" i="1" dirty="0"/>
              <a:t>Workplace Harassment Too Often Goes Unreported. </a:t>
            </a:r>
            <a:r>
              <a:rPr lang="en-US" sz="1100" dirty="0"/>
              <a:t>Common workplace-based responses by those who experience sex-based harassment are to avoid the harasser, deny or downplay the gravity of the situation, or attempt to ignore, forget, or endure the behavior. The least common response to harassment is to take some formal action – either to report the harassment internally or file a formal legal complaint. Roughly </a:t>
            </a:r>
            <a:r>
              <a:rPr lang="en-US" sz="1100" i="1" dirty="0"/>
              <a:t>three out of four </a:t>
            </a:r>
            <a:r>
              <a:rPr lang="en-US" sz="1100" dirty="0"/>
              <a:t>individuals who experienced harassment never even talked to a supervisor, manager, or union representative about the harassing conduct. Employees who experience harassment fail to report the harassing behavior or to file a complaint because they fear disbelief of their claim, inaction on their claim, blame, or social or professional retaliation. </a:t>
            </a:r>
          </a:p>
          <a:p>
            <a:r>
              <a:rPr lang="en-US" sz="1100" b="1" i="1" dirty="0"/>
              <a:t>There Is a Compelling Business Case for Stopping and Preventing Harassment. </a:t>
            </a:r>
            <a:r>
              <a:rPr lang="en-US" sz="1100" dirty="0"/>
              <a:t>When employers consider the costs of workplace harassment, they often focus on legal costs, and with good reason. Last year, EEOC alone recovered $164.5 million for workers alleging harassment –and these direct costs are just the tip of the iceberg. Workplace harassment first and </a:t>
            </a:r>
            <a:r>
              <a:rPr lang="en-US" sz="1100" dirty="0" err="1"/>
              <a:t>foremostcomes</a:t>
            </a:r>
            <a:r>
              <a:rPr lang="en-US" sz="1100" dirty="0"/>
              <a:t> at a steep cost to those who suffer it, as they experience mental, physical, and economic harm. Beyond that, workplace harassment affects </a:t>
            </a:r>
            <a:r>
              <a:rPr lang="en-US" sz="1100" i="1" dirty="0"/>
              <a:t>all </a:t>
            </a:r>
            <a:r>
              <a:rPr lang="en-US" sz="1100" dirty="0"/>
              <a:t>workers, and its true cost includes decreased productivity, increased turnover, and reputational harm. All of this is a drag on performance – and the bottom-line. </a:t>
            </a:r>
          </a:p>
          <a:p>
            <a:r>
              <a:rPr lang="en-US" sz="1100" b="1" i="1" dirty="0"/>
              <a:t>It Starts at the Top – Leadership and Accountability Are Critical. </a:t>
            </a:r>
            <a:r>
              <a:rPr lang="en-US" sz="1100" dirty="0"/>
              <a:t>Workplace culture has the greatest impact on allowing harassment to flourish, or conversely, in preventing harassment. The importance of leadership cannot be overstated – effective harassment prevention efforts, and workplace culture in which harassment is not tolerated, must start with and involve the highest level of management of the company. But a commitment (even from the top) to a diverse, inclusive, and respectful workplace is not enough. Rather, at all levels, across all positions, an organization must have systems in place that hold employees accountable for this expectation. Accountability systems must ensure that those who engage in harassment are held responsible in a meaningful, appropriate, and proportional manner, and that those whose job it is to prevent or respond to harassment should be rewarded for doing that job well (or penalized for failing to do so). Finally, leadership means ensuring that anti-harassment efforts are given the necessary time and resources to be effective. </a:t>
            </a:r>
          </a:p>
          <a:p>
            <a:r>
              <a:rPr lang="en-US" sz="1100" b="1" i="1" dirty="0"/>
              <a:t>Training Must Change. </a:t>
            </a:r>
            <a:r>
              <a:rPr lang="en-US" sz="1100" dirty="0"/>
              <a:t>Much of the training done over the last 30 years has not worked as a prevention tool – it’s been too focused on simply avoiding legal liability. We believe effective training can reduce workplace harassment, and recognize that ineffective training can be unhelpful or even counterproductive. However, even effective training cannot occur in a vacuum – it must be part of a holistic culture of non-harassment that starts at the top. Similarly, one size does </a:t>
            </a:r>
            <a:r>
              <a:rPr lang="en-US" sz="1100" i="1" dirty="0"/>
              <a:t>not </a:t>
            </a:r>
            <a:r>
              <a:rPr lang="en-US" sz="1100" dirty="0"/>
              <a:t>fit all: Training is most effective when tailored to the specific workforce and workplace, and to different cohorts of employees. Finally, when trained correctly, middle-managers and first-line supervisors in particular can be an employer’s most valuable resource in preventing and stopping harassment. </a:t>
            </a:r>
            <a:endParaRPr lang="en-US" dirty="0"/>
          </a:p>
        </p:txBody>
      </p:sp>
      <p:sp>
        <p:nvSpPr>
          <p:cNvPr id="2" name="TextBox 1"/>
          <p:cNvSpPr txBox="1"/>
          <p:nvPr>
            <p:custDataLst>
              <p:tags r:id="rId1"/>
            </p:custDataLst>
          </p:nvPr>
        </p:nvSpPr>
        <p:spPr>
          <a:xfrm>
            <a:off x="1" y="1"/>
            <a:ext cx="3619831" cy="368005"/>
          </a:xfrm>
          <a:prstGeom prst="rect">
            <a:avLst/>
          </a:prstGeom>
          <a:noFill/>
        </p:spPr>
        <p:txBody>
          <a:bodyPr vert="horz" lIns="87479" tIns="43739" rIns="87479" bIns="43739" rtlCol="0">
            <a:spAutoFit/>
          </a:bodyPr>
          <a:lstStyle/>
          <a:p>
            <a:pPr eaLnBrk="1" fontAlgn="auto" hangingPunct="1">
              <a:spcBef>
                <a:spcPts val="0"/>
              </a:spcBef>
              <a:spcAft>
                <a:spcPts val="0"/>
              </a:spcAft>
            </a:pPr>
            <a:endParaRPr lang="en-US" sz="1800">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From ADL.org</a:t>
            </a:r>
          </a:p>
          <a:p>
            <a:r>
              <a:rPr lang="en-US" dirty="0"/>
              <a:t>Weinstein is not the first famous person accused in recent years of sexual harassment. That list includes Bill Cosby, comedian, actor, and author; Roger </a:t>
            </a:r>
            <a:r>
              <a:rPr lang="en-US" dirty="0" err="1"/>
              <a:t>Ailes</a:t>
            </a:r>
            <a:r>
              <a:rPr lang="en-US" dirty="0"/>
              <a:t>, previous FOX News Chairman and others. They were accused by numerous women of sexual misconduct and have had resulting professional, financial and reputational setbacks. Further, the founder and CEO of </a:t>
            </a:r>
            <a:r>
              <a:rPr lang="en-US" dirty="0" err="1"/>
              <a:t>Uber</a:t>
            </a:r>
            <a:r>
              <a:rPr lang="en-US" dirty="0"/>
              <a:t>, was forced out amid allegations that he tolerated a company culture of sexual harassment.</a:t>
            </a:r>
          </a:p>
          <a:p>
            <a:r>
              <a:rPr lang="en-US" dirty="0"/>
              <a:t>A few days after the Weinstein allegations came to light, actress Alyssa Milano tweeted: "If you've been sexually harassed or assaulted, write 'me too' as a reply to this tweet.” The </a:t>
            </a:r>
            <a:r>
              <a:rPr lang="en-US" dirty="0" err="1"/>
              <a:t>hashtag</a:t>
            </a:r>
            <a:r>
              <a:rPr lang="en-US" dirty="0"/>
              <a:t> actually originated ten years ago by </a:t>
            </a:r>
            <a:r>
              <a:rPr lang="en-US" dirty="0" err="1">
                <a:hlinkClick r:id="rId4"/>
              </a:rPr>
              <a:t>Tarana</a:t>
            </a:r>
            <a:r>
              <a:rPr lang="en-US" dirty="0">
                <a:hlinkClick r:id="rId4"/>
              </a:rPr>
              <a:t> Burke</a:t>
            </a:r>
            <a:r>
              <a:rPr lang="en-US" dirty="0"/>
              <a:t>, a survivor of sexual assault. After Milano tweeted the message, women in droves—some famous and many not—used #</a:t>
            </a:r>
            <a:r>
              <a:rPr lang="en-US" dirty="0" err="1"/>
              <a:t>MeToo</a:t>
            </a:r>
            <a:r>
              <a:rPr lang="en-US" dirty="0"/>
              <a:t> to share their experiences of sexual harassment and sexual assault that occurred over their lifetimes. These posts flooded Facebook, </a:t>
            </a:r>
            <a:r>
              <a:rPr lang="en-US" dirty="0" err="1"/>
              <a:t>Instagram</a:t>
            </a:r>
            <a:r>
              <a:rPr lang="en-US" dirty="0"/>
              <a:t> and Twitter; in less than 24 hours, there were over 12 million posts, comments and reactions in response to #</a:t>
            </a:r>
            <a:r>
              <a:rPr lang="en-US" dirty="0" err="1"/>
              <a:t>MeToo</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solidFill>
                  <a:prstClr val="black"/>
                </a:solidFill>
              </a:rPr>
              <a:pPr>
                <a:defRPr/>
              </a:pPr>
              <a:t>8</a:t>
            </a:fld>
            <a:endParaRPr lang="en-US" altLang="en-US">
              <a:solidFill>
                <a:prstClr val="black"/>
              </a:solidFill>
            </a:endParaRPr>
          </a:p>
        </p:txBody>
      </p:sp>
    </p:spTree>
    <p:extLst>
      <p:ext uri="{BB962C8B-B14F-4D97-AF65-F5344CB8AC3E}">
        <p14:creationId xmlns:p14="http://schemas.microsoft.com/office/powerpoint/2010/main" val="14025424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xfrm>
            <a:off x="1166813" y="692150"/>
            <a:ext cx="4618037"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TextBox 1"/>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xfrm>
            <a:off x="1166813" y="692150"/>
            <a:ext cx="4618037"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 name="TextBox 1"/>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xfrm>
            <a:off x="1166813" y="692150"/>
            <a:ext cx="4618037"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 name="TextBox 1"/>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extLst>
      <p:ext uri="{BB962C8B-B14F-4D97-AF65-F5344CB8AC3E}">
        <p14:creationId xmlns:p14="http://schemas.microsoft.com/office/powerpoint/2010/main" val="4174535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extLst>
      <p:ext uri="{BB962C8B-B14F-4D97-AF65-F5344CB8AC3E}">
        <p14:creationId xmlns:p14="http://schemas.microsoft.com/office/powerpoint/2010/main" val="3552002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8037" cy="3463925"/>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extLst>
      <p:ext uri="{BB962C8B-B14F-4D97-AF65-F5344CB8AC3E}">
        <p14:creationId xmlns:p14="http://schemas.microsoft.com/office/powerpoint/2010/main" val="22613497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8037" cy="3463925"/>
          </a:xfrm>
        </p:spPr>
      </p:sp>
      <p:sp>
        <p:nvSpPr>
          <p:cNvPr id="3" name="Notes Placeholder 2"/>
          <p:cNvSpPr>
            <a:spLocks noGrp="1"/>
          </p:cNvSpPr>
          <p:nvPr>
            <p:ph type="body" idx="1"/>
          </p:nvPr>
        </p:nvSpPr>
        <p:spPr/>
        <p:txBody>
          <a:bodyPr/>
          <a:lstStyle/>
          <a:p>
            <a:endParaRPr lang="en-US"/>
          </a:p>
        </p:txBody>
      </p:sp>
      <p:sp>
        <p:nvSpPr>
          <p:cNvPr id="4" name="TextBox 3"/>
          <p:cNvSpPr txBox="1"/>
          <p:nvPr>
            <p:custDataLst>
              <p:tags r:id="rId1"/>
            </p:custDataLst>
          </p:nvPr>
        </p:nvSpPr>
        <p:spPr>
          <a:xfrm>
            <a:off x="1" y="0"/>
            <a:ext cx="3861153" cy="373047"/>
          </a:xfrm>
          <a:prstGeom prst="rect">
            <a:avLst/>
          </a:prstGeom>
          <a:noFill/>
        </p:spPr>
        <p:txBody>
          <a:bodyPr vert="horz" lIns="92487" tIns="46244" rIns="92487" bIns="46244" rtlCol="0">
            <a:spAutoFit/>
          </a:bodyPr>
          <a:lstStyle/>
          <a:p>
            <a:pPr eaLnBrk="1" fontAlgn="auto" hangingPunct="1">
              <a:spcBef>
                <a:spcPts val="0"/>
              </a:spcBef>
              <a:spcAft>
                <a:spcPts val="0"/>
              </a:spcAft>
            </a:pPr>
            <a:endParaRPr lang="en-US" sz="1800">
              <a:solidFill>
                <a:prstClr val="black"/>
              </a:solidFill>
              <a:latin typeface="Calibri"/>
            </a:endParaRPr>
          </a:p>
        </p:txBody>
      </p:sp>
    </p:spTree>
    <p:extLst>
      <p:ext uri="{BB962C8B-B14F-4D97-AF65-F5344CB8AC3E}">
        <p14:creationId xmlns:p14="http://schemas.microsoft.com/office/powerpoint/2010/main" val="25781889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205F65-189A-43C8-BA9F-560436F3AFF3}" type="slidenum">
              <a:rPr lang="en-US" smtClean="0">
                <a:latin typeface="Arial" pitchFamily="34" charset="0"/>
                <a:ea typeface="ＭＳ Ｐゴシック" pitchFamily="34" charset="-128"/>
              </a:rPr>
              <a:pPr/>
              <a:t>97</a:t>
            </a:fld>
            <a:endParaRPr lang="en-US">
              <a:latin typeface="Arial" pitchFamily="34" charset="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1BEB2D5-915F-4D29-AA33-A201F4120AB5}"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79955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If the monkeys can see it why cant we?</a:t>
            </a:r>
          </a:p>
        </p:txBody>
      </p:sp>
      <p:sp>
        <p:nvSpPr>
          <p:cNvPr id="4" name="Slide Number Placeholder 3"/>
          <p:cNvSpPr>
            <a:spLocks noGrp="1"/>
          </p:cNvSpPr>
          <p:nvPr>
            <p:ph type="sldNum" sz="quarter" idx="10"/>
          </p:nvPr>
        </p:nvSpPr>
        <p:spPr/>
        <p:txBody>
          <a:bodyPr/>
          <a:lstStyle/>
          <a:p>
            <a:pPr>
              <a:defRPr/>
            </a:pPr>
            <a:fld id="{711BBBCD-0666-40DC-9827-9E25F26EA395}" type="slidenum">
              <a:rPr lang="en-US" altLang="en-US" smtClean="0"/>
              <a:pPr>
                <a:defRPr/>
              </a:pPr>
              <a:t>9</a:t>
            </a:fld>
            <a:endParaRPr lang="en-US" altLang="en-US"/>
          </a:p>
        </p:txBody>
      </p:sp>
    </p:spTree>
    <p:extLst>
      <p:ext uri="{BB962C8B-B14F-4D97-AF65-F5344CB8AC3E}">
        <p14:creationId xmlns:p14="http://schemas.microsoft.com/office/powerpoint/2010/main" val="3945012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7E785E-A078-44A3-8D69-51863B674328}" type="slidenum">
              <a:rPr lang="en-US" altLang="en-US"/>
              <a:pPr>
                <a:defRPr/>
              </a:pPr>
              <a:t>‹#›</a:t>
            </a:fld>
            <a:endParaRPr lang="en-US" altLang="en-US"/>
          </a:p>
        </p:txBody>
      </p:sp>
    </p:spTree>
    <p:extLst>
      <p:ext uri="{BB962C8B-B14F-4D97-AF65-F5344CB8AC3E}">
        <p14:creationId xmlns:p14="http://schemas.microsoft.com/office/powerpoint/2010/main" val="1669455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108AD8-31A4-49E2-A54D-79A57E9FEE0E}" type="slidenum">
              <a:rPr lang="en-US" altLang="en-US"/>
              <a:pPr>
                <a:defRPr/>
              </a:pPr>
              <a:t>‹#›</a:t>
            </a:fld>
            <a:endParaRPr lang="en-US" altLang="en-US"/>
          </a:p>
        </p:txBody>
      </p:sp>
    </p:spTree>
    <p:extLst>
      <p:ext uri="{BB962C8B-B14F-4D97-AF65-F5344CB8AC3E}">
        <p14:creationId xmlns:p14="http://schemas.microsoft.com/office/powerpoint/2010/main" val="11669742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A3B7C8-33D5-44D7-982A-3330A4141026}"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6450046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BABE24-9A4C-4C3A-B796-52F5FC9E88AE}"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3182478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90500"/>
            <a:ext cx="17526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190500"/>
            <a:ext cx="51054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DC4061-F6DA-4CA1-87BC-CF212AA0E920}"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150564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sz="1800">
              <a:solidFill>
                <a:prstClr val="black"/>
              </a:solidFill>
            </a:endParaRPr>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sz="1800">
              <a:solidFill>
                <a:prstClr val="black"/>
              </a:solidFill>
            </a:endParaRPr>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endParaRPr lang="en-US">
              <a:solidFill>
                <a:srgbClr val="DEDEE0">
                  <a:shade val="50000"/>
                  <a:satMod val="200000"/>
                </a:srgbClr>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US">
              <a:solidFill>
                <a:srgbClr val="DEDEE0">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extLst/>
          </a:lstStyle>
          <a:p>
            <a:pPr>
              <a:defRPr/>
            </a:pPr>
            <a:fld id="{3EFEE9B2-4E7B-4FE0-8FB0-FECFDE284032}"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4489046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DEDEE0">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DEDEE0">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CCCEDBC5-CD4D-447D-820E-68512D5EB767}"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367591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sz="1800">
              <a:solidFill>
                <a:prstClr val="black"/>
              </a:solidFill>
            </a:endParaRPr>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sz="1800">
              <a:solidFill>
                <a:prstClr val="black"/>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en-US">
              <a:solidFill>
                <a:srgbClr val="DEDEE0">
                  <a:shade val="50000"/>
                  <a:satMod val="200000"/>
                </a:srgbClr>
              </a:solidFill>
            </a:endParaRPr>
          </a:p>
        </p:txBody>
      </p:sp>
      <p:sp>
        <p:nvSpPr>
          <p:cNvPr id="9" name="Footer Placeholder 4"/>
          <p:cNvSpPr>
            <a:spLocks noGrp="1"/>
          </p:cNvSpPr>
          <p:nvPr>
            <p:ph type="ftr" sz="quarter" idx="11"/>
          </p:nvPr>
        </p:nvSpPr>
        <p:spPr/>
        <p:txBody>
          <a:bodyPr/>
          <a:lstStyle>
            <a:lvl1pPr>
              <a:defRPr/>
            </a:lvl1pPr>
            <a:extLst/>
          </a:lstStyle>
          <a:p>
            <a:pPr>
              <a:defRPr/>
            </a:pPr>
            <a:endParaRPr lang="en-US">
              <a:solidFill>
                <a:srgbClr val="DEDEE0">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extLst/>
          </a:lstStyle>
          <a:p>
            <a:pPr>
              <a:defRPr/>
            </a:pPr>
            <a:fld id="{F5F767FE-813D-461E-AFD3-F73F9DA29689}"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25048406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DEDEE0">
                  <a:shade val="50000"/>
                  <a:satMod val="200000"/>
                </a:srgbClr>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DEDEE0">
                  <a:shade val="50000"/>
                  <a:satMod val="200000"/>
                </a:srgbClr>
              </a:solidFill>
            </a:endParaRPr>
          </a:p>
        </p:txBody>
      </p:sp>
      <p:sp>
        <p:nvSpPr>
          <p:cNvPr id="7" name="Slide Number Placeholder 21"/>
          <p:cNvSpPr>
            <a:spLocks noGrp="1"/>
          </p:cNvSpPr>
          <p:nvPr>
            <p:ph type="sldNum" sz="quarter" idx="12"/>
          </p:nvPr>
        </p:nvSpPr>
        <p:spPr/>
        <p:txBody>
          <a:bodyPr/>
          <a:lstStyle>
            <a:lvl1pPr>
              <a:defRPr/>
            </a:lvl1pPr>
          </a:lstStyle>
          <a:p>
            <a:pPr>
              <a:defRPr/>
            </a:pPr>
            <a:fld id="{B73218AA-4CD7-4E63-83D8-54369C896ECC}"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332822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solidFill>
                <a:srgbClr val="DEDEE0">
                  <a:shade val="50000"/>
                  <a:satMod val="20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DEDEE0">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CB50D93F-BDF6-42C5-BE90-09CF068FDF25}"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1755627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DEDEE0">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DEDEE0">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a:defRPr/>
            </a:pPr>
            <a:fld id="{60F81E94-3B21-4904-8BA5-97F4C2F4E542}"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715418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 name="Date Placeholder 1"/>
          <p:cNvSpPr>
            <a:spLocks noGrp="1"/>
          </p:cNvSpPr>
          <p:nvPr>
            <p:ph type="dt" sz="half" idx="10"/>
          </p:nvPr>
        </p:nvSpPr>
        <p:spPr/>
        <p:txBody>
          <a:bodyPr/>
          <a:lstStyle>
            <a:lvl1pPr>
              <a:defRPr/>
            </a:lvl1pPr>
            <a:extLst/>
          </a:lstStyle>
          <a:p>
            <a:pPr>
              <a:defRPr/>
            </a:pPr>
            <a:endParaRPr lang="en-US">
              <a:solidFill>
                <a:srgbClr val="DEDEE0">
                  <a:shade val="50000"/>
                  <a:satMod val="200000"/>
                </a:srgbClr>
              </a:solidFill>
            </a:endParaRPr>
          </a:p>
        </p:txBody>
      </p:sp>
      <p:sp>
        <p:nvSpPr>
          <p:cNvPr id="5" name="Footer Placeholder 2"/>
          <p:cNvSpPr>
            <a:spLocks noGrp="1"/>
          </p:cNvSpPr>
          <p:nvPr>
            <p:ph type="ftr" sz="quarter" idx="11"/>
          </p:nvPr>
        </p:nvSpPr>
        <p:spPr/>
        <p:txBody>
          <a:bodyPr/>
          <a:lstStyle>
            <a:lvl1pPr>
              <a:defRPr/>
            </a:lvl1pPr>
            <a:extLst/>
          </a:lstStyle>
          <a:p>
            <a:pPr>
              <a:defRPr/>
            </a:pPr>
            <a:endParaRPr lang="en-US">
              <a:solidFill>
                <a:srgbClr val="DEDEE0">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extLst/>
          </a:lstStyle>
          <a:p>
            <a:pPr>
              <a:defRPr/>
            </a:pPr>
            <a:fld id="{77519D55-D51D-402E-91ED-EFD4A4B8C30E}"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287270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6991A8-28AD-4EE7-A1B5-BCCD9BEA6B14}" type="slidenum">
              <a:rPr lang="en-US" altLang="en-US"/>
              <a:pPr>
                <a:defRPr/>
              </a:pPr>
              <a:t>‹#›</a:t>
            </a:fld>
            <a:endParaRPr lang="en-US" altLang="en-US"/>
          </a:p>
        </p:txBody>
      </p:sp>
    </p:spTree>
    <p:extLst>
      <p:ext uri="{BB962C8B-B14F-4D97-AF65-F5344CB8AC3E}">
        <p14:creationId xmlns:p14="http://schemas.microsoft.com/office/powerpoint/2010/main" val="20392776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solidFill>
                <a:srgbClr val="DEDEE0">
                  <a:shade val="50000"/>
                  <a:satMod val="20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EDEE0">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C58661D4-27D1-4747-B053-6968A504268E}"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2750626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hangingPunct="1">
              <a:lnSpc>
                <a:spcPts val="3000"/>
              </a:lnSpc>
              <a:spcBef>
                <a:spcPts val="600"/>
              </a:spcBef>
              <a:buClr>
                <a:srgbClr val="AD0101"/>
              </a:buClr>
              <a:buSzPct val="80000"/>
              <a:buFont typeface="Wingdings 2"/>
              <a:buNone/>
              <a:defRPr/>
            </a:pPr>
            <a:endParaRPr lang="en-US" sz="3200">
              <a:solidFill>
                <a:prstClr val="black"/>
              </a:solidFill>
              <a:latin typeface="Gill Sans M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solidFill>
                <a:prstClr val="white"/>
              </a:solidFill>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en-US">
              <a:solidFill>
                <a:srgbClr val="DEDEE0">
                  <a:shade val="50000"/>
                  <a:satMod val="200000"/>
                </a:srgbClr>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srgbClr val="DEDEE0">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extLst/>
          </a:lstStyle>
          <a:p>
            <a:pPr>
              <a:defRPr/>
            </a:pPr>
            <a:fld id="{5BD6572B-CCD3-4D6A-899D-EAA780564DCD}"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12855584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DEDEE0">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DEDEE0">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176D064E-0BCA-44E2-A9AF-D9F4E0C65705}"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1751837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DEDEE0">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DEDEE0">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A502F40D-19B9-4870-8482-3FA622561069}" type="slidenum">
              <a:rPr lang="en-US">
                <a:solidFill>
                  <a:srgbClr val="DEDEE0">
                    <a:shade val="50000"/>
                    <a:satMod val="200000"/>
                  </a:srgbClr>
                </a:solidFill>
              </a:rPr>
              <a:pPr>
                <a:defRPr/>
              </a:pPr>
              <a:t>‹#›</a:t>
            </a:fld>
            <a:endParaRPr lang="en-US">
              <a:solidFill>
                <a:srgbClr val="DEDEE0">
                  <a:shade val="50000"/>
                  <a:satMod val="200000"/>
                </a:srgbClr>
              </a:solidFill>
            </a:endParaRPr>
          </a:p>
        </p:txBody>
      </p:sp>
    </p:spTree>
    <p:extLst>
      <p:ext uri="{BB962C8B-B14F-4D97-AF65-F5344CB8AC3E}">
        <p14:creationId xmlns:p14="http://schemas.microsoft.com/office/powerpoint/2010/main" val="29767981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228600" y="274638"/>
            <a:ext cx="8686800" cy="1143000"/>
          </a:xfrm>
          <a:prstGeom prst="rect">
            <a:avLst/>
          </a:prstGeom>
        </p:spPr>
        <p:txBody>
          <a:bodyPr vert="horz" lIns="91440" tIns="45720" rIns="91440" bIns="45720" rtlCol="0" anchor="ctr">
            <a:normAutofit/>
          </a:bodyPr>
          <a:lstStyle>
            <a:lvl1pPr algn="ctr">
              <a:defRPr/>
            </a:lvl1pPr>
          </a:lstStyle>
          <a:p>
            <a:r>
              <a:rPr lang="en-US" dirty="0"/>
              <a:t>SLIDE TITLE</a:t>
            </a:r>
          </a:p>
        </p:txBody>
      </p:sp>
    </p:spTree>
    <p:extLst>
      <p:ext uri="{BB962C8B-B14F-4D97-AF65-F5344CB8AC3E}">
        <p14:creationId xmlns:p14="http://schemas.microsoft.com/office/powerpoint/2010/main" val="11396539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7"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solidFill>
                <a:srgbClr val="336666"/>
              </a:solidFill>
            </a:endParaRPr>
          </a:p>
        </p:txBody>
      </p:sp>
      <p:sp>
        <p:nvSpPr>
          <p:cNvPr id="5" name="Footer Placeholder 4"/>
          <p:cNvSpPr>
            <a:spLocks noGrp="1"/>
          </p:cNvSpPr>
          <p:nvPr>
            <p:ph type="ftr" sz="quarter" idx="11"/>
          </p:nvPr>
        </p:nvSpPr>
        <p:spPr/>
        <p:txBody>
          <a:bodyPr/>
          <a:lstStyle/>
          <a:p>
            <a:endParaRPr lang="en-US" dirty="0">
              <a:solidFill>
                <a:srgbClr val="336666"/>
              </a:solidFill>
            </a:endParaRPr>
          </a:p>
        </p:txBody>
      </p:sp>
      <p:sp>
        <p:nvSpPr>
          <p:cNvPr id="6" name="Slide Number Placeholder 5"/>
          <p:cNvSpPr>
            <a:spLocks noGrp="1"/>
          </p:cNvSpPr>
          <p:nvPr>
            <p:ph type="sldNum" sz="quarter" idx="12"/>
          </p:nvPr>
        </p:nvSpPr>
        <p:spPr/>
        <p:txBody>
          <a:bodyPr/>
          <a:lstStyle/>
          <a:p>
            <a:fld id="{3DAC5141-FF68-4DE8-A64F-55B56E98EBE1}" type="slidenum">
              <a:rPr lang="en-US" smtClean="0">
                <a:solidFill>
                  <a:srgbClr val="336666"/>
                </a:solidFill>
              </a:rPr>
              <a:pPr/>
              <a:t>‹#›</a:t>
            </a:fld>
            <a:endParaRPr lang="en-US">
              <a:solidFill>
                <a:srgbClr val="336666"/>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Tree>
    <p:extLst>
      <p:ext uri="{BB962C8B-B14F-4D97-AF65-F5344CB8AC3E}">
        <p14:creationId xmlns:p14="http://schemas.microsoft.com/office/powerpoint/2010/main" val="3099015155"/>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lvl1pPr>
              <a:defRPr sz="4800" baseline="0">
                <a:solidFill>
                  <a:schemeClr val="accent4"/>
                </a:solidFill>
              </a:defRPr>
            </a:lvl1pPr>
            <a:extLst/>
          </a:lstStyle>
          <a:p>
            <a:r>
              <a:rPr kumimoji="0" lang="en-US" dirty="0"/>
              <a:t>Click to edit Master title style</a:t>
            </a:r>
          </a:p>
        </p:txBody>
      </p:sp>
      <p:sp>
        <p:nvSpPr>
          <p:cNvPr id="3" name="Content Placeholder 2"/>
          <p:cNvSpPr>
            <a:spLocks noGrp="1"/>
          </p:cNvSpPr>
          <p:nvPr>
            <p:ph idx="1"/>
          </p:nvPr>
        </p:nvSpPr>
        <p:spPr/>
        <p:txBody>
          <a:bodyPr/>
          <a:lstStyle>
            <a:lvl1pPr>
              <a:spcBef>
                <a:spcPts val="1800"/>
              </a:spcBef>
              <a:buClr>
                <a:schemeClr val="accent3"/>
              </a:buClr>
              <a:defRPr sz="3600" baseline="0"/>
            </a:lvl1pPr>
            <a:lvl2pPr>
              <a:buClr>
                <a:schemeClr val="tx2">
                  <a:lumMod val="60000"/>
                  <a:lumOff val="40000"/>
                </a:schemeClr>
              </a:buClr>
              <a:defRPr baseline="0"/>
            </a:lvl2pPr>
            <a:lvl3pPr>
              <a:buClr>
                <a:schemeClr val="bg2">
                  <a:lumMod val="50000"/>
                </a:schemeClr>
              </a:buClr>
              <a:defRPr/>
            </a:lvl3pPr>
            <a:lvl4pPr>
              <a:buClr>
                <a:schemeClr val="bg2">
                  <a:lumMod val="75000"/>
                </a:schemeClr>
              </a:buClr>
              <a:defRPr/>
            </a:lvl4pPr>
            <a:lvl5pPr>
              <a:buClrTx/>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endParaRPr lang="en-US" dirty="0">
              <a:solidFill>
                <a:srgbClr val="336666"/>
              </a:solidFill>
            </a:endParaRPr>
          </a:p>
        </p:txBody>
      </p:sp>
      <p:sp>
        <p:nvSpPr>
          <p:cNvPr id="6" name="Slide Number Placeholder 5"/>
          <p:cNvSpPr>
            <a:spLocks noGrp="1"/>
          </p:cNvSpPr>
          <p:nvPr>
            <p:ph type="sldNum" sz="quarter" idx="12"/>
          </p:nvPr>
        </p:nvSpPr>
        <p:spPr/>
        <p:txBody>
          <a:bodyPr/>
          <a:lstStyle/>
          <a:p>
            <a:fld id="{9E961F9A-B897-4D36-A63F-FE6325F73507}"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22353186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solidFill>
                <a:srgbClr val="336666"/>
              </a:solidFill>
            </a:endParaRPr>
          </a:p>
        </p:txBody>
      </p:sp>
      <p:sp>
        <p:nvSpPr>
          <p:cNvPr id="5" name="Footer Placeholder 4"/>
          <p:cNvSpPr>
            <a:spLocks noGrp="1"/>
          </p:cNvSpPr>
          <p:nvPr>
            <p:ph type="ftr" sz="quarter" idx="11"/>
          </p:nvPr>
        </p:nvSpPr>
        <p:spPr/>
        <p:txBody>
          <a:bodyPr/>
          <a:lstStyle/>
          <a:p>
            <a:endParaRPr lang="en-US">
              <a:solidFill>
                <a:srgbClr val="336666"/>
              </a:solidFill>
            </a:endParaRPr>
          </a:p>
        </p:txBody>
      </p:sp>
      <p:sp>
        <p:nvSpPr>
          <p:cNvPr id="6" name="Slide Number Placeholder 5"/>
          <p:cNvSpPr>
            <a:spLocks noGrp="1"/>
          </p:cNvSpPr>
          <p:nvPr>
            <p:ph type="sldNum" sz="quarter" idx="12"/>
          </p:nvPr>
        </p:nvSpPr>
        <p:spPr/>
        <p:txBody>
          <a:bodyPr/>
          <a:lstStyle/>
          <a:p>
            <a:fld id="{B073F10E-A29F-4EBA-BEEA-314E9BD292AA}"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2493151269"/>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spcBef>
                <a:spcPts val="1200"/>
              </a:spcBef>
              <a:buClr>
                <a:schemeClr val="accent4"/>
              </a:buClr>
              <a:buFont typeface="Wingdings" pitchFamily="2" charset="2"/>
              <a:buChar cha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773936"/>
            <a:ext cx="4038600" cy="4623816"/>
          </a:xfrm>
        </p:spPr>
        <p:txBody>
          <a:bodyPr/>
          <a:lstStyle>
            <a:lvl1pPr>
              <a:spcBef>
                <a:spcPts val="1200"/>
              </a:spcBef>
              <a:buClr>
                <a:schemeClr val="accent4"/>
              </a:buClr>
              <a:buFont typeface="Wingdings"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endParaRPr lang="en-US">
              <a:solidFill>
                <a:srgbClr val="336666"/>
              </a:solidFill>
            </a:endParaRPr>
          </a:p>
        </p:txBody>
      </p:sp>
      <p:sp>
        <p:nvSpPr>
          <p:cNvPr id="6" name="Footer Placeholder 5"/>
          <p:cNvSpPr>
            <a:spLocks noGrp="1"/>
          </p:cNvSpPr>
          <p:nvPr>
            <p:ph type="ftr" sz="quarter" idx="11"/>
          </p:nvPr>
        </p:nvSpPr>
        <p:spPr/>
        <p:txBody>
          <a:bodyPr/>
          <a:lstStyle/>
          <a:p>
            <a:endParaRPr lang="en-US">
              <a:solidFill>
                <a:srgbClr val="336666"/>
              </a:solidFill>
            </a:endParaRPr>
          </a:p>
        </p:txBody>
      </p:sp>
      <p:sp>
        <p:nvSpPr>
          <p:cNvPr id="7" name="Slide Number Placeholder 6"/>
          <p:cNvSpPr>
            <a:spLocks noGrp="1"/>
          </p:cNvSpPr>
          <p:nvPr>
            <p:ph type="sldNum" sz="quarter" idx="12"/>
          </p:nvPr>
        </p:nvSpPr>
        <p:spPr/>
        <p:txBody>
          <a:bodyPr/>
          <a:lstStyle/>
          <a:p>
            <a:fld id="{41CD3003-67F9-4DF7-8EA2-A8066B466AB2}"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2449324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9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32" y="169899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32"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solidFill>
                <a:srgbClr val="336666"/>
              </a:solidFill>
            </a:endParaRPr>
          </a:p>
        </p:txBody>
      </p:sp>
      <p:sp>
        <p:nvSpPr>
          <p:cNvPr id="8" name="Footer Placeholder 7"/>
          <p:cNvSpPr>
            <a:spLocks noGrp="1"/>
          </p:cNvSpPr>
          <p:nvPr>
            <p:ph type="ftr" sz="quarter" idx="11"/>
          </p:nvPr>
        </p:nvSpPr>
        <p:spPr/>
        <p:txBody>
          <a:bodyPr/>
          <a:lstStyle/>
          <a:p>
            <a:endParaRPr lang="en-US">
              <a:solidFill>
                <a:srgbClr val="336666"/>
              </a:solidFill>
            </a:endParaRPr>
          </a:p>
        </p:txBody>
      </p:sp>
      <p:sp>
        <p:nvSpPr>
          <p:cNvPr id="9" name="Slide Number Placeholder 8"/>
          <p:cNvSpPr>
            <a:spLocks noGrp="1"/>
          </p:cNvSpPr>
          <p:nvPr>
            <p:ph type="sldNum" sz="quarter" idx="12"/>
          </p:nvPr>
        </p:nvSpPr>
        <p:spPr/>
        <p:txBody>
          <a:bodyPr/>
          <a:lstStyle/>
          <a:p>
            <a:fld id="{B2E5CAA2-222B-4F1E-A746-05F63D99DAEA}"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171080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762000" y="15240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524000"/>
            <a:ext cx="381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810000"/>
            <a:ext cx="381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2667000" y="6324600"/>
            <a:ext cx="1295400" cy="304800"/>
          </a:xfrm>
        </p:spPr>
        <p:txBody>
          <a:bodyPr/>
          <a:lstStyle>
            <a:lvl1pPr>
              <a:defRPr/>
            </a:lvl1pPr>
          </a:lstStyle>
          <a:p>
            <a:endParaRPr lang="en-US"/>
          </a:p>
        </p:txBody>
      </p:sp>
      <p:sp>
        <p:nvSpPr>
          <p:cNvPr id="7" name="Footer Placeholder 6"/>
          <p:cNvSpPr>
            <a:spLocks noGrp="1"/>
          </p:cNvSpPr>
          <p:nvPr>
            <p:ph type="ftr" sz="quarter" idx="11"/>
          </p:nvPr>
        </p:nvSpPr>
        <p:spPr>
          <a:xfrm>
            <a:off x="4114800" y="6324600"/>
            <a:ext cx="2895600" cy="304800"/>
          </a:xfrm>
        </p:spPr>
        <p:txBody>
          <a:bodyPr/>
          <a:lstStyle>
            <a:lvl1pPr>
              <a:defRPr/>
            </a:lvl1pPr>
          </a:lstStyle>
          <a:p>
            <a:endParaRPr lang="en-US"/>
          </a:p>
        </p:txBody>
      </p:sp>
      <p:sp>
        <p:nvSpPr>
          <p:cNvPr id="8" name="Slide Number Placeholder 7"/>
          <p:cNvSpPr>
            <a:spLocks noGrp="1"/>
          </p:cNvSpPr>
          <p:nvPr>
            <p:ph type="sldNum" sz="quarter" idx="12"/>
          </p:nvPr>
        </p:nvSpPr>
        <p:spPr>
          <a:xfrm>
            <a:off x="7162800" y="6324600"/>
            <a:ext cx="1295400" cy="304800"/>
          </a:xfrm>
        </p:spPr>
        <p:txBody>
          <a:bodyPr/>
          <a:lstStyle>
            <a:lvl1pPr>
              <a:defRPr/>
            </a:lvl1pPr>
          </a:lstStyle>
          <a:p>
            <a:fld id="{BCDAEE03-166C-4ACD-8339-DD7CB2E0D8EB}" type="slidenum">
              <a:rPr lang="en-US"/>
              <a:pPr/>
              <a:t>‹#›</a:t>
            </a:fld>
            <a:endParaRPr lang="en-US"/>
          </a:p>
        </p:txBody>
      </p:sp>
    </p:spTree>
    <p:extLst>
      <p:ext uri="{BB962C8B-B14F-4D97-AF65-F5344CB8AC3E}">
        <p14:creationId xmlns:p14="http://schemas.microsoft.com/office/powerpoint/2010/main" val="2570995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Date Placeholder 2"/>
          <p:cNvSpPr>
            <a:spLocks noGrp="1"/>
          </p:cNvSpPr>
          <p:nvPr>
            <p:ph type="dt" sz="half" idx="10"/>
          </p:nvPr>
        </p:nvSpPr>
        <p:spPr/>
        <p:txBody>
          <a:bodyPr/>
          <a:lstStyle/>
          <a:p>
            <a:endParaRPr lang="en-US">
              <a:solidFill>
                <a:srgbClr val="336666"/>
              </a:solidFill>
            </a:endParaRPr>
          </a:p>
        </p:txBody>
      </p:sp>
      <p:sp>
        <p:nvSpPr>
          <p:cNvPr id="4" name="Footer Placeholder 3"/>
          <p:cNvSpPr>
            <a:spLocks noGrp="1"/>
          </p:cNvSpPr>
          <p:nvPr>
            <p:ph type="ftr" sz="quarter" idx="11"/>
          </p:nvPr>
        </p:nvSpPr>
        <p:spPr/>
        <p:txBody>
          <a:bodyPr/>
          <a:lstStyle/>
          <a:p>
            <a:endParaRPr lang="en-US">
              <a:solidFill>
                <a:srgbClr val="336666"/>
              </a:solidFill>
            </a:endParaRPr>
          </a:p>
        </p:txBody>
      </p:sp>
      <p:sp>
        <p:nvSpPr>
          <p:cNvPr id="5" name="Slide Number Placeholder 4"/>
          <p:cNvSpPr>
            <a:spLocks noGrp="1"/>
          </p:cNvSpPr>
          <p:nvPr>
            <p:ph type="sldNum" sz="quarter" idx="12"/>
          </p:nvPr>
        </p:nvSpPr>
        <p:spPr/>
        <p:txBody>
          <a:bodyPr/>
          <a:lstStyle/>
          <a:p>
            <a:fld id="{9DD7E11E-FE57-4BDF-A1BB-214439D5CABE}"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6331689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336666"/>
              </a:solidFill>
            </a:endParaRPr>
          </a:p>
        </p:txBody>
      </p:sp>
      <p:sp>
        <p:nvSpPr>
          <p:cNvPr id="3" name="Footer Placeholder 2"/>
          <p:cNvSpPr>
            <a:spLocks noGrp="1"/>
          </p:cNvSpPr>
          <p:nvPr>
            <p:ph type="ftr" sz="quarter" idx="11"/>
          </p:nvPr>
        </p:nvSpPr>
        <p:spPr/>
        <p:txBody>
          <a:bodyPr/>
          <a:lstStyle/>
          <a:p>
            <a:endParaRPr lang="en-US">
              <a:solidFill>
                <a:srgbClr val="336666"/>
              </a:solidFill>
            </a:endParaRPr>
          </a:p>
        </p:txBody>
      </p:sp>
      <p:sp>
        <p:nvSpPr>
          <p:cNvPr id="4" name="Slide Number Placeholder 3"/>
          <p:cNvSpPr>
            <a:spLocks noGrp="1"/>
          </p:cNvSpPr>
          <p:nvPr>
            <p:ph type="sldNum" sz="quarter" idx="12"/>
          </p:nvPr>
        </p:nvSpPr>
        <p:spPr/>
        <p:txBody>
          <a:bodyPr/>
          <a:lstStyle/>
          <a:p>
            <a:fld id="{BFECFFFF-595D-4052-A774-CE4E8D2E6849}"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1247280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9"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solidFill>
                <a:srgbClr val="336666"/>
              </a:solidFill>
            </a:endParaRPr>
          </a:p>
        </p:txBody>
      </p:sp>
      <p:sp>
        <p:nvSpPr>
          <p:cNvPr id="6" name="Footer Placeholder 5"/>
          <p:cNvSpPr>
            <a:spLocks noGrp="1"/>
          </p:cNvSpPr>
          <p:nvPr>
            <p:ph type="ftr" sz="quarter" idx="11"/>
          </p:nvPr>
        </p:nvSpPr>
        <p:spPr/>
        <p:txBody>
          <a:bodyPr/>
          <a:lstStyle/>
          <a:p>
            <a:endParaRPr lang="en-US">
              <a:solidFill>
                <a:srgbClr val="336666"/>
              </a:solidFill>
            </a:endParaRPr>
          </a:p>
        </p:txBody>
      </p:sp>
      <p:sp>
        <p:nvSpPr>
          <p:cNvPr id="7" name="Slide Number Placeholder 6"/>
          <p:cNvSpPr>
            <a:spLocks noGrp="1"/>
          </p:cNvSpPr>
          <p:nvPr>
            <p:ph type="sldNum" sz="quarter" idx="12"/>
          </p:nvPr>
        </p:nvSpPr>
        <p:spPr/>
        <p:txBody>
          <a:bodyPr/>
          <a:lstStyle/>
          <a:p>
            <a:fld id="{3BE2F237-05AD-4AA4-B053-BF08F4DE279C}" type="slidenum">
              <a:rPr lang="en-US" smtClean="0">
                <a:solidFill>
                  <a:srgbClr val="336666"/>
                </a:solidFill>
              </a:rPr>
              <a:pPr/>
              <a:t>‹#›</a:t>
            </a:fld>
            <a:endParaRPr lang="en-US">
              <a:solidFill>
                <a:srgbClr val="336666"/>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Tree>
    <p:extLst>
      <p:ext uri="{BB962C8B-B14F-4D97-AF65-F5344CB8AC3E}">
        <p14:creationId xmlns:p14="http://schemas.microsoft.com/office/powerpoint/2010/main" val="238849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12"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solidFill>
                <a:srgbClr val="336666"/>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srgbClr val="336666"/>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EAB3FAAC-A6A3-48C9-B24A-8F2BD706D12D}"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1968926111"/>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336666"/>
              </a:solidFill>
            </a:endParaRPr>
          </a:p>
        </p:txBody>
      </p:sp>
      <p:sp>
        <p:nvSpPr>
          <p:cNvPr id="5" name="Footer Placeholder 4"/>
          <p:cNvSpPr>
            <a:spLocks noGrp="1"/>
          </p:cNvSpPr>
          <p:nvPr>
            <p:ph type="ftr" sz="quarter" idx="11"/>
          </p:nvPr>
        </p:nvSpPr>
        <p:spPr/>
        <p:txBody>
          <a:bodyPr/>
          <a:lstStyle/>
          <a:p>
            <a:endParaRPr lang="en-US">
              <a:solidFill>
                <a:srgbClr val="336666"/>
              </a:solidFill>
            </a:endParaRPr>
          </a:p>
        </p:txBody>
      </p:sp>
      <p:sp>
        <p:nvSpPr>
          <p:cNvPr id="6" name="Slide Number Placeholder 5"/>
          <p:cNvSpPr>
            <a:spLocks noGrp="1"/>
          </p:cNvSpPr>
          <p:nvPr>
            <p:ph type="sldNum" sz="quarter" idx="12"/>
          </p:nvPr>
        </p:nvSpPr>
        <p:spPr/>
        <p:txBody>
          <a:bodyPr/>
          <a:lstStyle/>
          <a:p>
            <a:fld id="{EB1D6EAB-73FB-4845-AC66-346F0E29885B}"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5436872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8" name="Rectangle 7"/>
          <p:cNvSpPr/>
          <p:nvPr/>
        </p:nvSpPr>
        <p:spPr bwMode="ltGray">
          <a:xfrm>
            <a:off x="6647694"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2" name="Vertical Title 1"/>
          <p:cNvSpPr>
            <a:spLocks noGrp="1"/>
          </p:cNvSpPr>
          <p:nvPr>
            <p:ph type="title" orient="vert"/>
          </p:nvPr>
        </p:nvSpPr>
        <p:spPr>
          <a:xfrm>
            <a:off x="6781800" y="274654"/>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14"/>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336666"/>
              </a:solidFill>
            </a:endParaRPr>
          </a:p>
        </p:txBody>
      </p:sp>
      <p:sp>
        <p:nvSpPr>
          <p:cNvPr id="5" name="Footer Placeholder 4"/>
          <p:cNvSpPr>
            <a:spLocks noGrp="1"/>
          </p:cNvSpPr>
          <p:nvPr>
            <p:ph type="ftr" sz="quarter" idx="11"/>
          </p:nvPr>
        </p:nvSpPr>
        <p:spPr>
          <a:xfrm>
            <a:off x="2640597" y="6377473"/>
            <a:ext cx="3836404" cy="365125"/>
          </a:xfrm>
        </p:spPr>
        <p:txBody>
          <a:bodyPr/>
          <a:lstStyle/>
          <a:p>
            <a:endParaRPr lang="en-US">
              <a:solidFill>
                <a:srgbClr val="336666"/>
              </a:solidFill>
            </a:endParaRPr>
          </a:p>
        </p:txBody>
      </p:sp>
      <p:sp>
        <p:nvSpPr>
          <p:cNvPr id="6" name="Slide Number Placeholder 5"/>
          <p:cNvSpPr>
            <a:spLocks noGrp="1"/>
          </p:cNvSpPr>
          <p:nvPr>
            <p:ph type="sldNum" sz="quarter" idx="12"/>
          </p:nvPr>
        </p:nvSpPr>
        <p:spPr/>
        <p:txBody>
          <a:bodyPr/>
          <a:lstStyle/>
          <a:p>
            <a:fld id="{6AFDB285-BA54-45C2-A42F-93036BFE5FF1}" type="slidenum">
              <a:rPr lang="en-US" smtClean="0">
                <a:solidFill>
                  <a:srgbClr val="336666"/>
                </a:solidFill>
              </a:rPr>
              <a:pPr/>
              <a:t>‹#›</a:t>
            </a:fld>
            <a:endParaRPr lang="en-US">
              <a:solidFill>
                <a:srgbClr val="336666"/>
              </a:solidFill>
            </a:endParaRPr>
          </a:p>
        </p:txBody>
      </p:sp>
    </p:spTree>
    <p:extLst>
      <p:ext uri="{BB962C8B-B14F-4D97-AF65-F5344CB8AC3E}">
        <p14:creationId xmlns:p14="http://schemas.microsoft.com/office/powerpoint/2010/main" val="4048114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pPr>
              <a:defRPr/>
            </a:pPr>
            <a:fld id="{288CA86F-3214-4A1E-89FF-9E2602D503A5}" type="slidenum">
              <a:rPr lang="en-US">
                <a:solidFill>
                  <a:prstClr val="black">
                    <a:tint val="75000"/>
                  </a:prstClr>
                </a:solidFill>
              </a:rPr>
              <a:pPr>
                <a:defRPr/>
              </a:pPr>
              <a:t>‹#›</a:t>
            </a:fld>
            <a:endParaRPr lang="en-US">
              <a:solidFill>
                <a:prstClr val="black">
                  <a:tint val="75000"/>
                </a:prstClr>
              </a:solidFill>
            </a:endParaRPr>
          </a:p>
        </p:txBody>
      </p:sp>
      <p:sp>
        <p:nvSpPr>
          <p:cNvPr id="7" name="Date Placeholder 6"/>
          <p:cNvSpPr>
            <a:spLocks noGrp="1"/>
          </p:cNvSpPr>
          <p:nvPr>
            <p:ph type="dt" sz="half" idx="12"/>
          </p:nvPr>
        </p:nvSpPr>
        <p:spPr/>
        <p:txBody>
          <a:bodyPr/>
          <a:lstStyle>
            <a:lvl1pPr fontAlgn="auto">
              <a:spcBef>
                <a:spcPts val="0"/>
              </a:spcBef>
              <a:spcAft>
                <a:spcPts val="0"/>
              </a:spcAft>
              <a:defRPr>
                <a:solidFill>
                  <a:prstClr val="black">
                    <a:tint val="75000"/>
                  </a:prstClr>
                </a:solidFill>
                <a:latin typeface="+mn-lt"/>
                <a:ea typeface="+mn-ea"/>
              </a:defRPr>
            </a:lvl1pPr>
          </a:lstStyle>
          <a:p>
            <a:pPr>
              <a:defRPr/>
            </a:pPr>
            <a:endParaRPr lang="en-US"/>
          </a:p>
        </p:txBody>
      </p:sp>
    </p:spTree>
    <p:extLst>
      <p:ext uri="{BB962C8B-B14F-4D97-AF65-F5344CB8AC3E}">
        <p14:creationId xmlns:p14="http://schemas.microsoft.com/office/powerpoint/2010/main" val="32819118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10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228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sp>
        <p:nvSpPr>
          <p:cNvPr id="2" name="Shape 5"/>
          <p:cNvSpPr>
            <a:spLocks noGrp="1"/>
          </p:cNvSpPr>
          <p:nvPr>
            <p:ph type="sldNum" sz="quarter" idx="10"/>
          </p:nvPr>
        </p:nvSpPr>
        <p:spPr>
          <a:ln w="12700">
            <a:miter lim="400000"/>
          </a:ln>
        </p:spPr>
        <p:txBody>
          <a:bodyPr>
            <a:normAutofit/>
          </a:bodyPr>
          <a:lstStyle>
            <a:lvl1pPr algn="l" defTabSz="914400">
              <a:defRPr/>
            </a:lvl1pPr>
          </a:lstStyle>
          <a:p>
            <a:pPr>
              <a:defRPr/>
            </a:pPr>
            <a:fld id="{BC87F82A-1AC0-49E6-8C0C-78110C44B901}" type="slidenum">
              <a:rPr/>
              <a:pPr>
                <a:defRPr/>
              </a:pPr>
              <a:t>‹#›</a:t>
            </a:fld>
            <a:endParaRPr/>
          </a:p>
        </p:txBody>
      </p:sp>
    </p:spTree>
    <p:extLst>
      <p:ext uri="{BB962C8B-B14F-4D97-AF65-F5344CB8AC3E}">
        <p14:creationId xmlns:p14="http://schemas.microsoft.com/office/powerpoint/2010/main" val="8384863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15425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ivisors">
    <p:bg>
      <p:bgPr>
        <a:solidFill>
          <a:srgbClr val="2D363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65285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191B1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014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252D1E9-642C-4D12-AC65-8AA9DCF1B9F6}" type="datetimeFigureOut">
              <a:rPr lang="en-US" smtClean="0"/>
              <a:pPr/>
              <a:t>5/3/2018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85872554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D42BF4-4E8B-45E4-976A-3FF9E956C0DF}" type="slidenum">
              <a:rPr lang="en-US" altLang="en-US"/>
              <a:pPr>
                <a:defRPr/>
              </a:pPr>
              <a:t>‹#›</a:t>
            </a:fld>
            <a:endParaRPr lang="en-US" altLang="en-US"/>
          </a:p>
        </p:txBody>
      </p:sp>
    </p:spTree>
    <p:extLst>
      <p:ext uri="{BB962C8B-B14F-4D97-AF65-F5344CB8AC3E}">
        <p14:creationId xmlns:p14="http://schemas.microsoft.com/office/powerpoint/2010/main" val="3610020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252D1E9-642C-4D12-AC65-8AA9DCF1B9F6}" type="datetimeFigureOut">
              <a:rPr lang="en-US" smtClean="0"/>
              <a:pPr/>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4056746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252D1E9-642C-4D12-AC65-8AA9DCF1B9F6}" type="datetimeFigureOut">
              <a:rPr lang="en-US" smtClean="0"/>
              <a:pPr/>
              <a:t>5/3/2018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9239682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252D1E9-642C-4D12-AC65-8AA9DCF1B9F6}" type="datetimeFigureOut">
              <a:rPr lang="en-US" smtClean="0"/>
              <a:pPr/>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6195063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252D1E9-642C-4D12-AC65-8AA9DCF1B9F6}" type="datetimeFigureOut">
              <a:rPr lang="en-US" smtClean="0"/>
              <a:pPr/>
              <a:t>5/3/2018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1855664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252D1E9-642C-4D12-AC65-8AA9DCF1B9F6}" type="datetimeFigureOut">
              <a:rPr lang="en-US" smtClean="0"/>
              <a:pPr/>
              <a:t>5/3/2018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2970890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2" name="Date Placeholder 1"/>
          <p:cNvSpPr>
            <a:spLocks noGrp="1"/>
          </p:cNvSpPr>
          <p:nvPr>
            <p:ph type="dt" sz="half" idx="10"/>
          </p:nvPr>
        </p:nvSpPr>
        <p:spPr/>
        <p:txBody>
          <a:bodyPr/>
          <a:lstStyle/>
          <a:p>
            <a:fld id="{C252D1E9-642C-4D12-AC65-8AA9DCF1B9F6}" type="datetimeFigureOut">
              <a:rPr lang="en-US" smtClean="0"/>
              <a:pPr/>
              <a:t>5/3/2018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7363A7C-1F06-4274-8215-28935AF2B8FC}" type="slidenum">
              <a:rPr lang="en-US" smtClean="0"/>
              <a:pPr/>
              <a:t>‹#›</a:t>
            </a:fld>
            <a:endParaRPr lang="en-US"/>
          </a:p>
        </p:txBody>
      </p:sp>
    </p:spTree>
    <p:extLst>
      <p:ext uri="{BB962C8B-B14F-4D97-AF65-F5344CB8AC3E}">
        <p14:creationId xmlns:p14="http://schemas.microsoft.com/office/powerpoint/2010/main" val="4157570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5" name="Date Placeholder 4"/>
          <p:cNvSpPr>
            <a:spLocks noGrp="1"/>
          </p:cNvSpPr>
          <p:nvPr>
            <p:ph type="dt" sz="half" idx="10"/>
          </p:nvPr>
        </p:nvSpPr>
        <p:spPr/>
        <p:txBody>
          <a:bodyPr/>
          <a:lstStyle/>
          <a:p>
            <a:fld id="{C252D1E9-642C-4D12-AC65-8AA9DCF1B9F6}" type="datetimeFigureOut">
              <a:rPr lang="en-US" smtClean="0"/>
              <a:pPr/>
              <a:t>5/3/2018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228749820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5" name="Date Placeholder 4"/>
          <p:cNvSpPr>
            <a:spLocks noGrp="1"/>
          </p:cNvSpPr>
          <p:nvPr>
            <p:ph type="dt" sz="half" idx="10"/>
          </p:nvPr>
        </p:nvSpPr>
        <p:spPr>
          <a:xfrm>
            <a:off x="5788152" y="6404984"/>
            <a:ext cx="3044952" cy="365760"/>
          </a:xfrm>
        </p:spPr>
        <p:txBody>
          <a:bodyPr/>
          <a:lstStyle/>
          <a:p>
            <a:fld id="{C252D1E9-642C-4D12-AC65-8AA9DCF1B9F6}" type="datetimeFigureOut">
              <a:rPr lang="en-US" smtClean="0"/>
              <a:pPr/>
              <a:t>5/3/2018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820754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252D1E9-642C-4D12-AC65-8AA9DCF1B9F6}" type="datetimeFigureOut">
              <a:rPr lang="en-US" smtClean="0"/>
              <a:pPr/>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139304951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D7363A7C-1F06-4274-8215-28935AF2B8FC}"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252D1E9-642C-4D12-AC65-8AA9DCF1B9F6}" type="datetimeFigureOut">
              <a:rPr lang="en-US" smtClean="0"/>
              <a:pPr/>
              <a:t>5/3/2018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13790849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168CA9-5F75-4881-8169-585D0D95DBA2}" type="slidenum">
              <a:rPr lang="en-US" altLang="en-US"/>
              <a:pPr>
                <a:defRPr/>
              </a:pPr>
              <a:t>‹#›</a:t>
            </a:fld>
            <a:endParaRPr lang="en-US" altLang="en-US"/>
          </a:p>
        </p:txBody>
      </p:sp>
    </p:spTree>
    <p:extLst>
      <p:ext uri="{BB962C8B-B14F-4D97-AF65-F5344CB8AC3E}">
        <p14:creationId xmlns:p14="http://schemas.microsoft.com/office/powerpoint/2010/main" val="394208536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898904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98085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895666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5750" y="18288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57675" y="18288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92101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871348"/>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7426158"/>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28421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092222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27630"/>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11484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9170F7-D3E2-4F7E-BDFA-FE41CF9BB4FC}" type="slidenum">
              <a:rPr lang="en-US" altLang="en-US"/>
              <a:pPr>
                <a:defRPr/>
              </a:pPr>
              <a:t>‹#›</a:t>
            </a:fld>
            <a:endParaRPr lang="en-US" altLang="en-US"/>
          </a:p>
        </p:txBody>
      </p:sp>
    </p:spTree>
    <p:extLst>
      <p:ext uri="{BB962C8B-B14F-4D97-AF65-F5344CB8AC3E}">
        <p14:creationId xmlns:p14="http://schemas.microsoft.com/office/powerpoint/2010/main" val="2296769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24575" y="457200"/>
            <a:ext cx="19526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6700" y="457200"/>
            <a:ext cx="5705475"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23712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defRPr/>
              </a:pPr>
              <a:endParaRPr lang="en-US" sz="2400">
                <a:solidFill>
                  <a:srgbClr val="000000"/>
                </a:solidFill>
                <a:latin typeface="Times New Roman" pitchFamily="18" charset="0"/>
                <a:ea typeface="ＭＳ Ｐゴシック" pitchFamily="34" charset="-128"/>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grpSp>
          <p:nvGrpSpPr>
            <p:cNvPr id="3"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grpSp>
      </p:grpSp>
      <p:sp>
        <p:nvSpPr>
          <p:cNvPr id="28673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2867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smtClean="0"/>
            </a:lvl1pPr>
          </a:lstStyle>
          <a:p>
            <a:pPr>
              <a:defRPr/>
            </a:pPr>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20" name="Rectangle 18"/>
          <p:cNvSpPr>
            <a:spLocks noGrp="1" noChangeArrowheads="1"/>
          </p:cNvSpPr>
          <p:nvPr>
            <p:ph type="sldNum" sz="quarter" idx="12"/>
          </p:nvPr>
        </p:nvSpPr>
        <p:spPr/>
        <p:txBody>
          <a:bodyPr/>
          <a:lstStyle>
            <a:lvl1pPr>
              <a:defRPr smtClean="0"/>
            </a:lvl1pPr>
          </a:lstStyle>
          <a:p>
            <a:pPr>
              <a:defRPr/>
            </a:pPr>
            <a:fld id="{3ABE04E9-1234-40FF-9856-BBFBEC675C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71616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6FE7E0B-C86A-40CD-81E7-7384C3FA7953}"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5330528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DC029E3-2B00-420D-BFFE-A9AE7926195E}"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091402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7C41494-852E-4909-BDFD-AEAF528FEE48}"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9078823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A0861D4-04C2-401A-8BF4-637EDF94F108}" type="slidenum">
              <a:rPr lang="en-US">
                <a:solidFill>
                  <a:srgbClr val="000000"/>
                </a:solidFill>
              </a:rPr>
              <a:pPr>
                <a:def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2156035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08EABEB-22D1-4523-B94B-99C47C80F7AD}" type="slidenum">
              <a:rPr lang="en-US">
                <a:solidFill>
                  <a:srgbClr val="000000"/>
                </a:solidFill>
              </a:rPr>
              <a:pPr>
                <a:def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96280449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D6FE082-8B00-4CC6-9C7F-B04ED1121F9C}" type="slidenum">
              <a:rPr lang="en-US">
                <a:solidFill>
                  <a:srgbClr val="000000"/>
                </a:solidFill>
              </a:rPr>
              <a:pPr>
                <a:def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9311758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8ACF947-275B-40E7-8447-7886B3789EA6}"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7239290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D4ED127-ECC0-44A8-AB56-0606B870D31E}"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9747337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DFA23C0F-2E30-454D-A19B-A2DBD97AF88D}" type="slidenum">
              <a:rPr lang="en-US" altLang="en-US"/>
              <a:pPr>
                <a:defRPr/>
              </a:pPr>
              <a:t>‹#›</a:t>
            </a:fld>
            <a:endParaRPr lang="en-US" altLang="en-US"/>
          </a:p>
        </p:txBody>
      </p:sp>
    </p:spTree>
    <p:extLst>
      <p:ext uri="{BB962C8B-B14F-4D97-AF65-F5344CB8AC3E}">
        <p14:creationId xmlns:p14="http://schemas.microsoft.com/office/powerpoint/2010/main" val="2595001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D415D79-C528-4325-A495-407D4C007000}"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178214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640096B-EAD8-4E92-9159-A9EE4368C94E}"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565813032"/>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08364" y="403412"/>
            <a:ext cx="6990773" cy="1130394"/>
          </a:xfrm>
        </p:spPr>
        <p:txBody>
          <a:bodyPr lIns="82058" tIns="41029" rIns="82058" bIns="41029"/>
          <a:lstStyle/>
          <a:p>
            <a:r>
              <a:rPr lang="en-US"/>
              <a:t>Click to edit Master title style</a:t>
            </a:r>
          </a:p>
        </p:txBody>
      </p:sp>
      <p:sp>
        <p:nvSpPr>
          <p:cNvPr id="3" name="Table Placeholder 2"/>
          <p:cNvSpPr>
            <a:spLocks noGrp="1"/>
          </p:cNvSpPr>
          <p:nvPr>
            <p:ph type="tbl" idx="1"/>
          </p:nvPr>
        </p:nvSpPr>
        <p:spPr>
          <a:xfrm>
            <a:off x="1039091" y="1748118"/>
            <a:ext cx="6990773" cy="3602691"/>
          </a:xfrm>
        </p:spPr>
        <p:txBody>
          <a:bodyPr lIns="82058" tIns="41029" rIns="82058" bIns="41029"/>
          <a:lstStyle/>
          <a:p>
            <a:endParaRPr lang="en-US"/>
          </a:p>
        </p:txBody>
      </p:sp>
      <p:sp>
        <p:nvSpPr>
          <p:cNvPr id="4" name="Slide Number Placeholder 3"/>
          <p:cNvSpPr>
            <a:spLocks noGrp="1"/>
          </p:cNvSpPr>
          <p:nvPr>
            <p:ph type="sldNum" sz="quarter" idx="10"/>
          </p:nvPr>
        </p:nvSpPr>
        <p:spPr>
          <a:xfrm>
            <a:off x="6580909" y="6252882"/>
            <a:ext cx="1870364" cy="470647"/>
          </a:xfrm>
        </p:spPr>
        <p:txBody>
          <a:bodyPr lIns="82058" tIns="41029" rIns="82058" bIns="41029"/>
          <a:lstStyle>
            <a:lvl1pPr>
              <a:defRPr/>
            </a:lvl1pPr>
          </a:lstStyle>
          <a:p>
            <a:fld id="{B31842A3-5302-4B05-8DEA-486BB8930C4D}" type="slidenum">
              <a:rPr lang="en-US">
                <a:solidFill>
                  <a:srgbClr val="E7DEC9">
                    <a:shade val="50000"/>
                    <a:satMod val="200000"/>
                  </a:srgbClr>
                </a:solidFill>
              </a:rPr>
              <a:pPr/>
              <a:t>‹#›</a:t>
            </a:fld>
            <a:r>
              <a:rPr lang="en-US" sz="1300" dirty="0">
                <a:solidFill>
                  <a:srgbClr val="E7DEC9">
                    <a:shade val="50000"/>
                    <a:satMod val="200000"/>
                  </a:srgbClr>
                </a:solidFill>
                <a:latin typeface="Times New Roman" pitchFamily="18" charset="0"/>
              </a:rPr>
              <a:t> </a:t>
            </a:r>
          </a:p>
        </p:txBody>
      </p:sp>
    </p:spTree>
    <p:extLst>
      <p:ext uri="{BB962C8B-B14F-4D97-AF65-F5344CB8AC3E}">
        <p14:creationId xmlns:p14="http://schemas.microsoft.com/office/powerpoint/2010/main" val="2847126634"/>
      </p:ext>
    </p:extLst>
  </p:cSld>
  <p:clrMapOvr>
    <a:masterClrMapping/>
  </p:clrMapOvr>
  <p:transition>
    <p:pull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0" indent="0" algn="ctr">
              <a:buNone/>
              <a:defRPr>
                <a:solidFill>
                  <a:schemeClr val="tx1">
                    <a:tint val="75000"/>
                  </a:schemeClr>
                </a:solidFill>
              </a:defRPr>
            </a:lvl2pPr>
            <a:lvl3pPr marL="914360" indent="0" algn="ctr">
              <a:buNone/>
              <a:defRPr>
                <a:solidFill>
                  <a:schemeClr val="tx1">
                    <a:tint val="75000"/>
                  </a:schemeClr>
                </a:solidFill>
              </a:defRPr>
            </a:lvl3pPr>
            <a:lvl4pPr marL="1371540" indent="0" algn="ctr">
              <a:buNone/>
              <a:defRPr>
                <a:solidFill>
                  <a:schemeClr val="tx1">
                    <a:tint val="75000"/>
                  </a:schemeClr>
                </a:solidFill>
              </a:defRPr>
            </a:lvl4pPr>
            <a:lvl5pPr marL="1828720" indent="0" algn="ctr">
              <a:buNone/>
              <a:defRPr>
                <a:solidFill>
                  <a:schemeClr val="tx1">
                    <a:tint val="75000"/>
                  </a:schemeClr>
                </a:solidFill>
              </a:defRPr>
            </a:lvl5pPr>
            <a:lvl6pPr marL="2285900" indent="0" algn="ctr">
              <a:buNone/>
              <a:defRPr>
                <a:solidFill>
                  <a:schemeClr val="tx1">
                    <a:tint val="75000"/>
                  </a:schemeClr>
                </a:solidFill>
              </a:defRPr>
            </a:lvl6pPr>
            <a:lvl7pPr marL="2743080" indent="0" algn="ctr">
              <a:buNone/>
              <a:defRPr>
                <a:solidFill>
                  <a:schemeClr val="tx1">
                    <a:tint val="75000"/>
                  </a:schemeClr>
                </a:solidFill>
              </a:defRPr>
            </a:lvl7pPr>
            <a:lvl8pPr marL="3200258" indent="0" algn="ctr">
              <a:buNone/>
              <a:defRPr>
                <a:solidFill>
                  <a:schemeClr val="tx1">
                    <a:tint val="75000"/>
                  </a:schemeClr>
                </a:solidFill>
              </a:defRPr>
            </a:lvl8pPr>
            <a:lvl9pPr marL="36574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5" name="Footer Placeholder 4"/>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313A70EC-2C16-4F26-9B1D-5EF6F7DAECDA}" type="slidenum">
              <a:rPr lang="en-US"/>
              <a:pPr>
                <a:defRPr/>
              </a:pPr>
              <a:t>‹#›</a:t>
            </a:fld>
            <a:endParaRPr lang="en-US"/>
          </a:p>
        </p:txBody>
      </p:sp>
    </p:spTree>
    <p:extLst>
      <p:ext uri="{BB962C8B-B14F-4D97-AF65-F5344CB8AC3E}">
        <p14:creationId xmlns:p14="http://schemas.microsoft.com/office/powerpoint/2010/main" val="71776377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DE1B52A4-8CBA-45C5-8988-4430647A9116}" type="slidenum">
              <a:rPr lang="en-US"/>
              <a:pPr>
                <a:defRPr/>
              </a:pPr>
              <a:t>‹#›</a:t>
            </a:fld>
            <a:endParaRPr lang="en-US"/>
          </a:p>
        </p:txBody>
      </p:sp>
    </p:spTree>
    <p:extLst>
      <p:ext uri="{BB962C8B-B14F-4D97-AF65-F5344CB8AC3E}">
        <p14:creationId xmlns:p14="http://schemas.microsoft.com/office/powerpoint/2010/main" val="246066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0" indent="0">
              <a:buNone/>
              <a:defRPr sz="1800">
                <a:solidFill>
                  <a:schemeClr val="tx1">
                    <a:tint val="75000"/>
                  </a:schemeClr>
                </a:solidFill>
              </a:defRPr>
            </a:lvl2pPr>
            <a:lvl3pPr marL="914360" indent="0">
              <a:buNone/>
              <a:defRPr sz="1600">
                <a:solidFill>
                  <a:schemeClr val="tx1">
                    <a:tint val="75000"/>
                  </a:schemeClr>
                </a:solidFill>
              </a:defRPr>
            </a:lvl3pPr>
            <a:lvl4pPr marL="1371540" indent="0">
              <a:buNone/>
              <a:defRPr sz="1400">
                <a:solidFill>
                  <a:schemeClr val="tx1">
                    <a:tint val="75000"/>
                  </a:schemeClr>
                </a:solidFill>
              </a:defRPr>
            </a:lvl4pPr>
            <a:lvl5pPr marL="1828720" indent="0">
              <a:buNone/>
              <a:defRPr sz="1400">
                <a:solidFill>
                  <a:schemeClr val="tx1">
                    <a:tint val="75000"/>
                  </a:schemeClr>
                </a:solidFill>
              </a:defRPr>
            </a:lvl5pPr>
            <a:lvl6pPr marL="2285900" indent="0">
              <a:buNone/>
              <a:defRPr sz="1400">
                <a:solidFill>
                  <a:schemeClr val="tx1">
                    <a:tint val="75000"/>
                  </a:schemeClr>
                </a:solidFill>
              </a:defRPr>
            </a:lvl6pPr>
            <a:lvl7pPr marL="2743080" indent="0">
              <a:buNone/>
              <a:defRPr sz="1400">
                <a:solidFill>
                  <a:schemeClr val="tx1">
                    <a:tint val="75000"/>
                  </a:schemeClr>
                </a:solidFill>
              </a:defRPr>
            </a:lvl7pPr>
            <a:lvl8pPr marL="3200258" indent="0">
              <a:buNone/>
              <a:defRPr sz="1400">
                <a:solidFill>
                  <a:schemeClr val="tx1">
                    <a:tint val="75000"/>
                  </a:schemeClr>
                </a:solidFill>
              </a:defRPr>
            </a:lvl8pPr>
            <a:lvl9pPr marL="365743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5" name="Footer Placeholder 4"/>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0FCB7FE9-947B-476D-B6C0-ABDD9231E002}" type="slidenum">
              <a:rPr lang="en-US"/>
              <a:pPr>
                <a:defRPr/>
              </a:pPr>
              <a:t>‹#›</a:t>
            </a:fld>
            <a:endParaRPr lang="en-US"/>
          </a:p>
        </p:txBody>
      </p:sp>
    </p:spTree>
    <p:extLst>
      <p:ext uri="{BB962C8B-B14F-4D97-AF65-F5344CB8AC3E}">
        <p14:creationId xmlns:p14="http://schemas.microsoft.com/office/powerpoint/2010/main" val="335308376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2"/>
            <a:ext cx="10896600"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2"/>
            <a:ext cx="10896600"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6" name="Footer Placeholder 5"/>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0CE6B780-7C4E-4C51-AF86-3BD144DAA820}" type="slidenum">
              <a:rPr lang="en-US"/>
              <a:pPr>
                <a:defRPr/>
              </a:pPr>
              <a:t>‹#›</a:t>
            </a:fld>
            <a:endParaRPr lang="en-US"/>
          </a:p>
        </p:txBody>
      </p:sp>
    </p:spTree>
    <p:extLst>
      <p:ext uri="{BB962C8B-B14F-4D97-AF65-F5344CB8AC3E}">
        <p14:creationId xmlns:p14="http://schemas.microsoft.com/office/powerpoint/2010/main" val="2178415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0" indent="0">
              <a:buNone/>
              <a:defRPr sz="2000" b="1"/>
            </a:lvl2pPr>
            <a:lvl3pPr marL="914360" indent="0">
              <a:buNone/>
              <a:defRPr sz="1800" b="1"/>
            </a:lvl3pPr>
            <a:lvl4pPr marL="1371540" indent="0">
              <a:buNone/>
              <a:defRPr sz="1600" b="1"/>
            </a:lvl4pPr>
            <a:lvl5pPr marL="1828720" indent="0">
              <a:buNone/>
              <a:defRPr sz="1600" b="1"/>
            </a:lvl5pPr>
            <a:lvl6pPr marL="2285900" indent="0">
              <a:buNone/>
              <a:defRPr sz="1600" b="1"/>
            </a:lvl6pPr>
            <a:lvl7pPr marL="2743080" indent="0">
              <a:buNone/>
              <a:defRPr sz="1600" b="1"/>
            </a:lvl7pPr>
            <a:lvl8pPr marL="3200258" indent="0">
              <a:buNone/>
              <a:defRPr sz="1600" b="1"/>
            </a:lvl8pPr>
            <a:lvl9pPr marL="36574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0" indent="0">
              <a:buNone/>
              <a:defRPr sz="2000" b="1"/>
            </a:lvl2pPr>
            <a:lvl3pPr marL="914360" indent="0">
              <a:buNone/>
              <a:defRPr sz="1800" b="1"/>
            </a:lvl3pPr>
            <a:lvl4pPr marL="1371540" indent="0">
              <a:buNone/>
              <a:defRPr sz="1600" b="1"/>
            </a:lvl4pPr>
            <a:lvl5pPr marL="1828720" indent="0">
              <a:buNone/>
              <a:defRPr sz="1600" b="1"/>
            </a:lvl5pPr>
            <a:lvl6pPr marL="2285900" indent="0">
              <a:buNone/>
              <a:defRPr sz="1600" b="1"/>
            </a:lvl6pPr>
            <a:lvl7pPr marL="2743080" indent="0">
              <a:buNone/>
              <a:defRPr sz="1600" b="1"/>
            </a:lvl7pPr>
            <a:lvl8pPr marL="3200258" indent="0">
              <a:buNone/>
              <a:defRPr sz="1600" b="1"/>
            </a:lvl8pPr>
            <a:lvl9pPr marL="36574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8" name="Footer Placeholder 7"/>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5252D385-0385-46CB-8063-E3F6D5119834}" type="slidenum">
              <a:rPr lang="en-US"/>
              <a:pPr>
                <a:defRPr/>
              </a:pPr>
              <a:t>‹#›</a:t>
            </a:fld>
            <a:endParaRPr lang="en-US"/>
          </a:p>
        </p:txBody>
      </p:sp>
    </p:spTree>
    <p:extLst>
      <p:ext uri="{BB962C8B-B14F-4D97-AF65-F5344CB8AC3E}">
        <p14:creationId xmlns:p14="http://schemas.microsoft.com/office/powerpoint/2010/main" val="140196603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4" name="Footer Placeholder 3"/>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CD061317-52AC-40E1-8588-5D67872019A3}" type="slidenum">
              <a:rPr lang="en-US"/>
              <a:pPr>
                <a:defRPr/>
              </a:pPr>
              <a:t>‹#›</a:t>
            </a:fld>
            <a:endParaRPr lang="en-US"/>
          </a:p>
        </p:txBody>
      </p:sp>
    </p:spTree>
    <p:extLst>
      <p:ext uri="{BB962C8B-B14F-4D97-AF65-F5344CB8AC3E}">
        <p14:creationId xmlns:p14="http://schemas.microsoft.com/office/powerpoint/2010/main" val="1808927749"/>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3" name="Footer Placeholder 2"/>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8726479E-1531-4D86-8883-C03079C25AC0}" type="slidenum">
              <a:rPr lang="en-US"/>
              <a:pPr>
                <a:defRPr/>
              </a:pPr>
              <a:t>‹#›</a:t>
            </a:fld>
            <a:endParaRPr lang="en-US"/>
          </a:p>
        </p:txBody>
      </p:sp>
    </p:spTree>
    <p:extLst>
      <p:ext uri="{BB962C8B-B14F-4D97-AF65-F5344CB8AC3E}">
        <p14:creationId xmlns:p14="http://schemas.microsoft.com/office/powerpoint/2010/main" val="14986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77D05B-3A12-425B-A6D8-F92E9D088959}" type="slidenum">
              <a:rPr lang="en-US" altLang="en-US"/>
              <a:pPr>
                <a:defRPr/>
              </a:pPr>
              <a:t>‹#›</a:t>
            </a:fld>
            <a:endParaRPr lang="en-US" altLang="en-US"/>
          </a:p>
        </p:txBody>
      </p:sp>
    </p:spTree>
    <p:extLst>
      <p:ext uri="{BB962C8B-B14F-4D97-AF65-F5344CB8AC3E}">
        <p14:creationId xmlns:p14="http://schemas.microsoft.com/office/powerpoint/2010/main" val="2728227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180" indent="0">
              <a:buNone/>
              <a:defRPr sz="1200"/>
            </a:lvl2pPr>
            <a:lvl3pPr marL="914360" indent="0">
              <a:buNone/>
              <a:defRPr sz="1000"/>
            </a:lvl3pPr>
            <a:lvl4pPr marL="1371540" indent="0">
              <a:buNone/>
              <a:defRPr sz="900"/>
            </a:lvl4pPr>
            <a:lvl5pPr marL="1828720" indent="0">
              <a:buNone/>
              <a:defRPr sz="900"/>
            </a:lvl5pPr>
            <a:lvl6pPr marL="2285900" indent="0">
              <a:buNone/>
              <a:defRPr sz="900"/>
            </a:lvl6pPr>
            <a:lvl7pPr marL="2743080" indent="0">
              <a:buNone/>
              <a:defRPr sz="900"/>
            </a:lvl7pPr>
            <a:lvl8pPr marL="3200258" indent="0">
              <a:buNone/>
              <a:defRPr sz="900"/>
            </a:lvl8pPr>
            <a:lvl9pPr marL="365743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6" name="Footer Placeholder 5"/>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F4B1944B-2136-436E-8351-6416FBE5D4D4}" type="slidenum">
              <a:rPr lang="en-US"/>
              <a:pPr>
                <a:defRPr/>
              </a:pPr>
              <a:t>‹#›</a:t>
            </a:fld>
            <a:endParaRPr lang="en-US"/>
          </a:p>
        </p:txBody>
      </p:sp>
    </p:spTree>
    <p:extLst>
      <p:ext uri="{BB962C8B-B14F-4D97-AF65-F5344CB8AC3E}">
        <p14:creationId xmlns:p14="http://schemas.microsoft.com/office/powerpoint/2010/main" val="20631401"/>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0" indent="0">
              <a:buNone/>
              <a:defRPr sz="2800"/>
            </a:lvl2pPr>
            <a:lvl3pPr marL="914360" indent="0">
              <a:buNone/>
              <a:defRPr sz="2400"/>
            </a:lvl3pPr>
            <a:lvl4pPr marL="1371540" indent="0">
              <a:buNone/>
              <a:defRPr sz="2000"/>
            </a:lvl4pPr>
            <a:lvl5pPr marL="1828720" indent="0">
              <a:buNone/>
              <a:defRPr sz="2000"/>
            </a:lvl5pPr>
            <a:lvl6pPr marL="2285900" indent="0">
              <a:buNone/>
              <a:defRPr sz="2000"/>
            </a:lvl6pPr>
            <a:lvl7pPr marL="2743080" indent="0">
              <a:buNone/>
              <a:defRPr sz="2000"/>
            </a:lvl7pPr>
            <a:lvl8pPr marL="3200258" indent="0">
              <a:buNone/>
              <a:defRPr sz="2000"/>
            </a:lvl8pPr>
            <a:lvl9pPr marL="36574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0" indent="0">
              <a:buNone/>
              <a:defRPr sz="1200"/>
            </a:lvl2pPr>
            <a:lvl3pPr marL="914360" indent="0">
              <a:buNone/>
              <a:defRPr sz="1000"/>
            </a:lvl3pPr>
            <a:lvl4pPr marL="1371540" indent="0">
              <a:buNone/>
              <a:defRPr sz="900"/>
            </a:lvl4pPr>
            <a:lvl5pPr marL="1828720" indent="0">
              <a:buNone/>
              <a:defRPr sz="900"/>
            </a:lvl5pPr>
            <a:lvl6pPr marL="2285900" indent="0">
              <a:buNone/>
              <a:defRPr sz="900"/>
            </a:lvl6pPr>
            <a:lvl7pPr marL="2743080" indent="0">
              <a:buNone/>
              <a:defRPr sz="900"/>
            </a:lvl7pPr>
            <a:lvl8pPr marL="3200258" indent="0">
              <a:buNone/>
              <a:defRPr sz="900"/>
            </a:lvl8pPr>
            <a:lvl9pPr marL="365743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6" name="Footer Placeholder 5"/>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9EBB68FC-F460-4BFB-80C0-38C1811A6BCA}" type="slidenum">
              <a:rPr lang="en-US"/>
              <a:pPr>
                <a:defRPr/>
              </a:pPr>
              <a:t>‹#›</a:t>
            </a:fld>
            <a:endParaRPr lang="en-US"/>
          </a:p>
        </p:txBody>
      </p:sp>
    </p:spTree>
    <p:extLst>
      <p:ext uri="{BB962C8B-B14F-4D97-AF65-F5344CB8AC3E}">
        <p14:creationId xmlns:p14="http://schemas.microsoft.com/office/powerpoint/2010/main" val="790732360"/>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5" name="Footer Placeholder 4"/>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B0AFA27D-F422-42E9-8FA1-4B2A346D5C8F}" type="slidenum">
              <a:rPr lang="en-US"/>
              <a:pPr>
                <a:defRPr/>
              </a:pPr>
              <a:t>‹#›</a:t>
            </a:fld>
            <a:endParaRPr lang="en-US"/>
          </a:p>
        </p:txBody>
      </p:sp>
    </p:spTree>
    <p:extLst>
      <p:ext uri="{BB962C8B-B14F-4D97-AF65-F5344CB8AC3E}">
        <p14:creationId xmlns:p14="http://schemas.microsoft.com/office/powerpoint/2010/main" val="2932885450"/>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914400">
              <a:defRPr>
                <a:solidFill>
                  <a:prstClr val="black">
                    <a:tint val="75000"/>
                  </a:prstClr>
                </a:solidFill>
                <a:latin typeface="Arial" pitchFamily="34" charset="0"/>
              </a:defRPr>
            </a:lvl1pPr>
          </a:lstStyle>
          <a:p>
            <a:pPr>
              <a:defRPr/>
            </a:pPr>
            <a:fld id="{E75C883B-9D48-4027-BF7B-3825C739515B}" type="datetimeFigureOut">
              <a:rPr lang="en-US"/>
              <a:pPr>
                <a:defRPr/>
              </a:pPr>
              <a:t>5/3/2018</a:t>
            </a:fld>
            <a:endParaRPr lang="en-US"/>
          </a:p>
        </p:txBody>
      </p:sp>
      <p:sp>
        <p:nvSpPr>
          <p:cNvPr id="5" name="Footer Placeholder 4"/>
          <p:cNvSpPr>
            <a:spLocks noGrp="1"/>
          </p:cNvSpPr>
          <p:nvPr>
            <p:ph type="ftr" sz="quarter" idx="11"/>
          </p:nvPr>
        </p:nvSpPr>
        <p:spPr/>
        <p:txBody>
          <a:bodyPr rtlCol="0"/>
          <a:lstStyle>
            <a:lvl1pPr defTabSz="91440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914400">
              <a:defRPr>
                <a:solidFill>
                  <a:prstClr val="black">
                    <a:tint val="75000"/>
                  </a:prstClr>
                </a:solidFill>
                <a:latin typeface="Arial" pitchFamily="34" charset="0"/>
              </a:defRPr>
            </a:lvl1pPr>
          </a:lstStyle>
          <a:p>
            <a:pPr>
              <a:defRPr/>
            </a:pPr>
            <a:fld id="{4457AB43-3AC6-461D-A9B8-C8A47CB2AB4B}" type="slidenum">
              <a:rPr lang="en-US"/>
              <a:pPr>
                <a:defRPr/>
              </a:pPr>
              <a:t>‹#›</a:t>
            </a:fld>
            <a:endParaRPr lang="en-US"/>
          </a:p>
        </p:txBody>
      </p:sp>
    </p:spTree>
    <p:extLst>
      <p:ext uri="{BB962C8B-B14F-4D97-AF65-F5344CB8AC3E}">
        <p14:creationId xmlns:p14="http://schemas.microsoft.com/office/powerpoint/2010/main" val="753334323"/>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sp>
        <p:nvSpPr>
          <p:cNvPr id="5" name="Shape 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69414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725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ivisors">
    <p:bg>
      <p:bgPr>
        <a:solidFill>
          <a:srgbClr val="2D363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80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191B1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91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8027991D-6C1B-476A-BF16-0F03A8FDB731}" type="datetimeFigureOut">
              <a:rPr lang="en-US"/>
              <a:pPr>
                <a:defRPr/>
              </a:pPr>
              <a:t>5/3/2018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6C03009B-EC24-4BAF-93C7-E20ED55D5D01}" type="slidenum">
              <a:rPr lang="en-US"/>
              <a:pPr>
                <a:defRPr/>
              </a:pPr>
              <a:t>‹#›</a:t>
            </a:fld>
            <a:endParaRPr lang="en-US"/>
          </a:p>
        </p:txBody>
      </p:sp>
    </p:spTree>
    <p:extLst>
      <p:ext uri="{BB962C8B-B14F-4D97-AF65-F5344CB8AC3E}">
        <p14:creationId xmlns:p14="http://schemas.microsoft.com/office/powerpoint/2010/main" val="1649341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40EBD10E-D6B8-4C7C-B720-0DE0B3E03CF4}" type="datetimeFigureOut">
              <a:rPr lang="en-US"/>
              <a:pPr>
                <a:defRPr/>
              </a:pPr>
              <a:t>5/3/2018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72FA33BE-767A-40EF-97C8-9C75F2B72F39}" type="slidenum">
              <a:rPr lang="en-US"/>
              <a:pPr>
                <a:defRPr/>
              </a:pPr>
              <a:t>‹#›</a:t>
            </a:fld>
            <a:endParaRPr lang="en-US"/>
          </a:p>
        </p:txBody>
      </p:sp>
    </p:spTree>
    <p:extLst>
      <p:ext uri="{BB962C8B-B14F-4D97-AF65-F5344CB8AC3E}">
        <p14:creationId xmlns:p14="http://schemas.microsoft.com/office/powerpoint/2010/main" val="84449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F61D394-CCD2-41BE-A985-BF798F75FC8C}" type="slidenum">
              <a:rPr lang="en-US" altLang="en-US"/>
              <a:pPr>
                <a:defRPr/>
              </a:pPr>
              <a:t>‹#›</a:t>
            </a:fld>
            <a:endParaRPr lang="en-US" altLang="en-US"/>
          </a:p>
        </p:txBody>
      </p:sp>
    </p:spTree>
    <p:extLst>
      <p:ext uri="{BB962C8B-B14F-4D97-AF65-F5344CB8AC3E}">
        <p14:creationId xmlns:p14="http://schemas.microsoft.com/office/powerpoint/2010/main" val="2956689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BBEF56E8-C6AA-48DE-8F38-E3433C0A7057}" type="datetimeFigureOut">
              <a:rPr lang="en-US"/>
              <a:pPr>
                <a:defRPr/>
              </a:pPr>
              <a:t>5/3/2018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E2DE5D19-0100-499C-980E-67348E891ACB}" type="slidenum">
              <a:rPr lang="en-US"/>
              <a:pPr>
                <a:defRPr/>
              </a:pPr>
              <a:t>‹#›</a:t>
            </a:fld>
            <a:endParaRPr lang="en-US"/>
          </a:p>
        </p:txBody>
      </p:sp>
    </p:spTree>
    <p:extLst>
      <p:ext uri="{BB962C8B-B14F-4D97-AF65-F5344CB8AC3E}">
        <p14:creationId xmlns:p14="http://schemas.microsoft.com/office/powerpoint/2010/main" val="3425754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019B021F-51B5-4BB7-9C1F-5770018C45CC}" type="datetimeFigureOut">
              <a:rPr lang="en-US"/>
              <a:pPr>
                <a:defRPr/>
              </a:pPr>
              <a:t>5/3/2018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B474168B-F6AC-44D2-84F5-672BAC16EA88}" type="slidenum">
              <a:rPr lang="en-US"/>
              <a:pPr>
                <a:defRPr/>
              </a:pPr>
              <a:t>‹#›</a:t>
            </a:fld>
            <a:endParaRPr lang="en-US"/>
          </a:p>
        </p:txBody>
      </p:sp>
    </p:spTree>
    <p:extLst>
      <p:ext uri="{BB962C8B-B14F-4D97-AF65-F5344CB8AC3E}">
        <p14:creationId xmlns:p14="http://schemas.microsoft.com/office/powerpoint/2010/main" val="1911167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018188D9-3C1E-4B5B-B222-08861E9C47D9}" type="datetimeFigureOut">
              <a:rPr lang="en-US"/>
              <a:pPr>
                <a:defRPr/>
              </a:pPr>
              <a:t>5/3/2018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6B6A6447-AA1A-4B09-A98A-7786578C558E}" type="slidenum">
              <a:rPr lang="en-US"/>
              <a:pPr>
                <a:defRPr/>
              </a:pPr>
              <a:t>‹#›</a:t>
            </a:fld>
            <a:endParaRPr lang="en-US"/>
          </a:p>
        </p:txBody>
      </p:sp>
    </p:spTree>
    <p:extLst>
      <p:ext uri="{BB962C8B-B14F-4D97-AF65-F5344CB8AC3E}">
        <p14:creationId xmlns:p14="http://schemas.microsoft.com/office/powerpoint/2010/main" val="4041969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43C5BB71-5DE0-4BED-94AA-B125A9C8C38C}" type="datetimeFigureOut">
              <a:rPr lang="en-US"/>
              <a:pPr>
                <a:defRPr/>
              </a:pPr>
              <a:t>5/3/2018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889B28F7-FF25-433B-A788-D89074D8470D}" type="slidenum">
              <a:rPr lang="en-US"/>
              <a:pPr>
                <a:defRPr/>
              </a:pPr>
              <a:t>‹#›</a:t>
            </a:fld>
            <a:endParaRPr lang="en-US"/>
          </a:p>
        </p:txBody>
      </p:sp>
    </p:spTree>
    <p:extLst>
      <p:ext uri="{BB962C8B-B14F-4D97-AF65-F5344CB8AC3E}">
        <p14:creationId xmlns:p14="http://schemas.microsoft.com/office/powerpoint/2010/main" val="34191073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49896C15-3CD9-4982-87FE-40E66AFBFDFC}" type="datetimeFigureOut">
              <a:rPr lang="en-US"/>
              <a:pPr>
                <a:defRPr/>
              </a:pPr>
              <a:t>5/3/2018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EDA212C2-5F3C-4C56-AFBC-B706EFD70B63}" type="slidenum">
              <a:rPr lang="en-US"/>
              <a:pPr>
                <a:defRPr/>
              </a:pPr>
              <a:t>‹#›</a:t>
            </a:fld>
            <a:endParaRPr lang="en-US"/>
          </a:p>
        </p:txBody>
      </p:sp>
    </p:spTree>
    <p:extLst>
      <p:ext uri="{BB962C8B-B14F-4D97-AF65-F5344CB8AC3E}">
        <p14:creationId xmlns:p14="http://schemas.microsoft.com/office/powerpoint/2010/main" val="37654611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60558113-C850-48E7-B8A9-82FA6462BAB8}" type="datetimeFigureOut">
              <a:rPr lang="en-US"/>
              <a:pPr>
                <a:defRPr/>
              </a:pPr>
              <a:t>5/3/2018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2F2ED9B8-4498-41B7-935A-025647FA0C4F}" type="slidenum">
              <a:rPr lang="en-US"/>
              <a:pPr>
                <a:defRPr/>
              </a:pPr>
              <a:t>‹#›</a:t>
            </a:fld>
            <a:endParaRPr lang="en-US"/>
          </a:p>
        </p:txBody>
      </p:sp>
    </p:spTree>
    <p:extLst>
      <p:ext uri="{BB962C8B-B14F-4D97-AF65-F5344CB8AC3E}">
        <p14:creationId xmlns:p14="http://schemas.microsoft.com/office/powerpoint/2010/main" val="28009867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50544A8A-1DC6-43C8-BA2C-DA636BD3BB3F}" type="datetimeFigureOut">
              <a:rPr lang="en-US"/>
              <a:pPr>
                <a:defRPr/>
              </a:pPr>
              <a:t>5/3/2018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ED7A08FA-1030-4CE1-A73A-E0EC1626C966}" type="slidenum">
              <a:rPr lang="en-US"/>
              <a:pPr>
                <a:defRPr/>
              </a:pPr>
              <a:t>‹#›</a:t>
            </a:fld>
            <a:endParaRPr lang="en-US"/>
          </a:p>
        </p:txBody>
      </p:sp>
    </p:spTree>
    <p:extLst>
      <p:ext uri="{BB962C8B-B14F-4D97-AF65-F5344CB8AC3E}">
        <p14:creationId xmlns:p14="http://schemas.microsoft.com/office/powerpoint/2010/main" val="927006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EA6EABC1-A7D4-4565-AD3D-821D8F0779F4}" type="datetimeFigureOut">
              <a:rPr lang="en-US"/>
              <a:pPr>
                <a:defRPr/>
              </a:pPr>
              <a:t>5/3/2018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FCCC0A48-8AE7-460E-AC06-7E0AC6667A6B}" type="slidenum">
              <a:rPr lang="en-US"/>
              <a:pPr>
                <a:defRPr/>
              </a:pPr>
              <a:t>‹#›</a:t>
            </a:fld>
            <a:endParaRPr lang="en-US"/>
          </a:p>
        </p:txBody>
      </p:sp>
    </p:spTree>
    <p:extLst>
      <p:ext uri="{BB962C8B-B14F-4D97-AF65-F5344CB8AC3E}">
        <p14:creationId xmlns:p14="http://schemas.microsoft.com/office/powerpoint/2010/main" val="1866752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itchFamily="18" charset="0"/>
              </a:defRPr>
            </a:lvl1pPr>
          </a:lstStyle>
          <a:p>
            <a:pPr>
              <a:defRPr/>
            </a:pPr>
            <a:fld id="{891E83E9-3A66-4046-8BD2-0E1C304AE56F}" type="datetimeFigureOut">
              <a:rPr lang="en-US"/>
              <a:pPr>
                <a:defRPr/>
              </a:pPr>
              <a:t>5/3/2018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itchFamily="18" charset="0"/>
              </a:defRPr>
            </a:lvl1pPr>
          </a:lstStyle>
          <a:p>
            <a:pPr>
              <a:defRPr/>
            </a:pPr>
            <a:fld id="{46860CCD-AADF-4BB9-976D-4E6551C7936C}" type="slidenum">
              <a:rPr lang="en-US"/>
              <a:pPr>
                <a:defRPr/>
              </a:pPr>
              <a:t>‹#›</a:t>
            </a:fld>
            <a:endParaRPr lang="en-US"/>
          </a:p>
        </p:txBody>
      </p:sp>
    </p:spTree>
    <p:extLst>
      <p:ext uri="{BB962C8B-B14F-4D97-AF65-F5344CB8AC3E}">
        <p14:creationId xmlns:p14="http://schemas.microsoft.com/office/powerpoint/2010/main" val="4136700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293761-C2FF-4F71-91DF-BF6E4602E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97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4F83CD3-0341-4839-8865-8E464E03F455}" type="slidenum">
              <a:rPr lang="en-US" altLang="en-US"/>
              <a:pPr>
                <a:defRPr/>
              </a:pPr>
              <a:t>‹#›</a:t>
            </a:fld>
            <a:endParaRPr lang="en-US" altLang="en-US"/>
          </a:p>
        </p:txBody>
      </p:sp>
    </p:spTree>
    <p:extLst>
      <p:ext uri="{BB962C8B-B14F-4D97-AF65-F5344CB8AC3E}">
        <p14:creationId xmlns:p14="http://schemas.microsoft.com/office/powerpoint/2010/main" val="2472315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4C211A-4038-42E2-B775-0372CE1B0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A529D-46B1-472C-AB5E-44E045BA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789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BEDB03-D34D-4819-982F-69622FF8FC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354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7C9E70-F0E6-4DBB-ADC3-3DB5329C7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709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8C8786-A3B9-4526-993A-42CE421F1D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261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A95EFC-3563-4A6E-9A8A-5838F4238E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262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0CB670-6834-4051-9F9C-7DC5871DE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727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C8F95-58D4-4379-BE4C-FA44ECC04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296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90601-F256-45B8-B825-C71879E679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30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E78CC-E2A4-4A2A-AF03-79AA65C675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64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FC839F-14E2-4C90-9384-ED420B4D231E}" type="slidenum">
              <a:rPr lang="en-US" altLang="en-US"/>
              <a:pPr>
                <a:defRPr/>
              </a:pPr>
              <a:t>‹#›</a:t>
            </a:fld>
            <a:endParaRPr lang="en-US" altLang="en-US"/>
          </a:p>
        </p:txBody>
      </p:sp>
    </p:spTree>
    <p:extLst>
      <p:ext uri="{BB962C8B-B14F-4D97-AF65-F5344CB8AC3E}">
        <p14:creationId xmlns:p14="http://schemas.microsoft.com/office/powerpoint/2010/main" val="4058130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F90A92-F691-4C91-ADE6-3C3043C8B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1949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57387E-E46C-4555-BD74-7D4A1362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9583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1905000" y="1219200"/>
            <a:ext cx="0" cy="2057400"/>
          </a:xfrm>
          <a:prstGeom prst="line">
            <a:avLst/>
          </a:prstGeom>
          <a:noFill/>
          <a:ln w="349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solidFill>
                <a:srgbClr val="336666"/>
              </a:solidFill>
              <a:latin typeface="Arial"/>
            </a:endParaRPr>
          </a:p>
        </p:txBody>
      </p:sp>
      <p:sp>
        <p:nvSpPr>
          <p:cNvPr id="5" name="Oval 8"/>
          <p:cNvSpPr>
            <a:spLocks noChangeArrowheads="1"/>
          </p:cNvSpPr>
          <p:nvPr/>
        </p:nvSpPr>
        <p:spPr bwMode="auto">
          <a:xfrm>
            <a:off x="163513" y="2103438"/>
            <a:ext cx="347662" cy="3476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a:solidFill>
                <a:srgbClr val="336666"/>
              </a:solidFill>
              <a:latin typeface="Times New Roman" pitchFamily="18" charset="0"/>
            </a:endParaRPr>
          </a:p>
        </p:txBody>
      </p:sp>
      <p:sp>
        <p:nvSpPr>
          <p:cNvPr id="6" name="Oval 9"/>
          <p:cNvSpPr>
            <a:spLocks noChangeArrowheads="1"/>
          </p:cNvSpPr>
          <p:nvPr/>
        </p:nvSpPr>
        <p:spPr bwMode="auto">
          <a:xfrm>
            <a:off x="739775" y="2105025"/>
            <a:ext cx="349250" cy="3476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a:solidFill>
                <a:srgbClr val="336666"/>
              </a:solidFill>
              <a:latin typeface="Times New Roman" pitchFamily="18" charset="0"/>
            </a:endParaRPr>
          </a:p>
        </p:txBody>
      </p:sp>
      <p:sp>
        <p:nvSpPr>
          <p:cNvPr id="7" name="Oval 10"/>
          <p:cNvSpPr>
            <a:spLocks noChangeArrowheads="1"/>
          </p:cNvSpPr>
          <p:nvPr/>
        </p:nvSpPr>
        <p:spPr bwMode="auto">
          <a:xfrm>
            <a:off x="1317625" y="2105025"/>
            <a:ext cx="347663" cy="3476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a:solidFill>
                <a:srgbClr val="336666"/>
              </a:solidFill>
              <a:latin typeface="Times New Roman" pitchFamily="18" charset="0"/>
            </a:endParaRPr>
          </a:p>
        </p:txBody>
      </p:sp>
      <p:sp>
        <p:nvSpPr>
          <p:cNvPr id="108546" name="Rectangle 2"/>
          <p:cNvSpPr>
            <a:spLocks noGrp="1" noChangeArrowheads="1"/>
          </p:cNvSpPr>
          <p:nvPr>
            <p:ph type="ctrTitle"/>
          </p:nvPr>
        </p:nvSpPr>
        <p:spPr>
          <a:xfrm>
            <a:off x="2133600" y="1371600"/>
            <a:ext cx="6477000" cy="1752600"/>
          </a:xfrm>
        </p:spPr>
        <p:txBody>
          <a:bodyPr/>
          <a:lstStyle>
            <a:lvl1pPr>
              <a:defRPr sz="5400"/>
            </a:lvl1pPr>
          </a:lstStyle>
          <a:p>
            <a:r>
              <a:rPr lang="en-US"/>
              <a:t>Click to edit Master title style</a:t>
            </a:r>
          </a:p>
        </p:txBody>
      </p:sp>
      <p:sp>
        <p:nvSpPr>
          <p:cNvPr id="108547" name="Rectangle 3"/>
          <p:cNvSpPr>
            <a:spLocks noGrp="1" noChangeArrowheads="1"/>
          </p:cNvSpPr>
          <p:nvPr>
            <p:ph type="subTitle" idx="1"/>
          </p:nvPr>
        </p:nvSpPr>
        <p:spPr>
          <a:xfrm>
            <a:off x="2133600" y="3733800"/>
            <a:ext cx="6477000" cy="1981200"/>
          </a:xfrm>
        </p:spPr>
        <p:txBody>
          <a:bodyPr/>
          <a:lstStyle>
            <a:lvl1pPr marL="0" indent="0">
              <a:buFont typeface="Wingdings" pitchFamily="2" charset="2"/>
              <a:buNone/>
              <a:defRPr/>
            </a:lvl1pPr>
          </a:lstStyle>
          <a:p>
            <a:r>
              <a:rPr lang="en-US"/>
              <a:t>Click to edit Master subtitle style</a:t>
            </a:r>
          </a:p>
        </p:txBody>
      </p:sp>
      <p:sp>
        <p:nvSpPr>
          <p:cNvPr id="8" name="Rectangle 4"/>
          <p:cNvSpPr>
            <a:spLocks noGrp="1" noChangeArrowheads="1"/>
          </p:cNvSpPr>
          <p:nvPr>
            <p:ph type="dt" sz="half" idx="10"/>
          </p:nvPr>
        </p:nvSpPr>
        <p:spPr>
          <a:xfrm>
            <a:off x="7086600" y="6248400"/>
            <a:ext cx="1524000" cy="457200"/>
          </a:xfrm>
        </p:spPr>
        <p:txBody>
          <a:bodyPr/>
          <a:lstStyle>
            <a:lvl1pPr>
              <a:defRPr/>
            </a:lvl1pPr>
          </a:lstStyle>
          <a:p>
            <a:pPr>
              <a:defRPr/>
            </a:pPr>
            <a:endParaRPr lang="en-US">
              <a:solidFill>
                <a:srgbClr val="336666"/>
              </a:solidFill>
            </a:endParaRPr>
          </a:p>
        </p:txBody>
      </p:sp>
      <p:sp>
        <p:nvSpPr>
          <p:cNvPr id="9" name="Rectangle 5"/>
          <p:cNvSpPr>
            <a:spLocks noGrp="1" noChangeArrowheads="1"/>
          </p:cNvSpPr>
          <p:nvPr>
            <p:ph type="ftr" sz="quarter" idx="11"/>
          </p:nvPr>
        </p:nvSpPr>
        <p:spPr>
          <a:xfrm>
            <a:off x="3810000" y="6248400"/>
            <a:ext cx="2895600" cy="457200"/>
          </a:xfrm>
        </p:spPr>
        <p:txBody>
          <a:bodyPr/>
          <a:lstStyle>
            <a:lvl1pPr>
              <a:defRPr/>
            </a:lvl1pPr>
          </a:lstStyle>
          <a:p>
            <a:pPr>
              <a:defRPr/>
            </a:pPr>
            <a:endParaRPr lang="en-US">
              <a:solidFill>
                <a:srgbClr val="336666"/>
              </a:solidFill>
            </a:endParaRPr>
          </a:p>
        </p:txBody>
      </p:sp>
      <p:sp>
        <p:nvSpPr>
          <p:cNvPr id="10" name="Rectangle 6"/>
          <p:cNvSpPr>
            <a:spLocks noGrp="1" noChangeArrowheads="1"/>
          </p:cNvSpPr>
          <p:nvPr>
            <p:ph type="sldNum" sz="quarter" idx="12"/>
          </p:nvPr>
        </p:nvSpPr>
        <p:spPr>
          <a:xfrm>
            <a:off x="2209800" y="6248400"/>
            <a:ext cx="1219200" cy="457200"/>
          </a:xfrm>
        </p:spPr>
        <p:txBody>
          <a:bodyPr/>
          <a:lstStyle>
            <a:lvl1pPr>
              <a:defRPr/>
            </a:lvl1pPr>
          </a:lstStyle>
          <a:p>
            <a:pPr>
              <a:defRPr/>
            </a:pPr>
            <a:fld id="{BC95293D-2873-47C7-AFA9-A4841F7615A8}"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429582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18CB7-A65C-48AC-8054-F8DA92D7AB9F}"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2048241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BA5EA8-8DF4-4F97-8739-A7F239CD5011}"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2308526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88C9FB-DB53-4897-89C3-79D6DFEE3DCC}"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3693136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D82A02-4ACA-4E1B-BA78-AADC7BAA9122}"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17152829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2849DF-600A-4CAC-B320-48B8333BBFBA}"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2705868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FEDA47-CC80-4426-99A2-2534994862E4}"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11626192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1A116-36DF-4857-A786-2A69FE1FB0EE}"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239004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1.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3.jpeg"/><Relationship Id="rId5" Type="http://schemas.openxmlformats.org/officeDocument/2006/relationships/theme" Target="../theme/theme7.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latin typeface="Arial" pitchFamily="34" charset="0"/>
              </a:defRPr>
            </a:lvl1pPr>
          </a:lstStyle>
          <a:p>
            <a:pPr>
              <a:defRPr/>
            </a:pPr>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latin typeface="Arial" pitchFamily="34" charset="0"/>
              </a:defRPr>
            </a:lvl1pPr>
          </a:lstStyle>
          <a:p>
            <a:pPr>
              <a:defRPr/>
            </a:pPr>
            <a:fld id="{F2C42BA2-A09B-4FD3-8E78-A23FD7A20E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26" r:id="rId1"/>
    <p:sldLayoutId id="2147484206" r:id="rId2"/>
    <p:sldLayoutId id="2147484227" r:id="rId3"/>
    <p:sldLayoutId id="2147484207" r:id="rId4"/>
    <p:sldLayoutId id="2147484228" r:id="rId5"/>
    <p:sldLayoutId id="2147484208" r:id="rId6"/>
    <p:sldLayoutId id="2147484209" r:id="rId7"/>
    <p:sldLayoutId id="2147484229" r:id="rId8"/>
    <p:sldLayoutId id="2147484210" r:id="rId9"/>
    <p:sldLayoutId id="2147484211" r:id="rId10"/>
    <p:sldLayoutId id="2147484212" r:id="rId11"/>
    <p:sldLayoutId id="2147484469" r:id="rId12"/>
    <p:sldLayoutId id="2147484470" r:id="rId13"/>
    <p:sldLayoutId id="2147484471" r:id="rId14"/>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524000" y="190500"/>
            <a:ext cx="7010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1524000" y="19050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4"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endParaRPr lang="en-US">
              <a:solidFill>
                <a:srgbClr val="336666"/>
              </a:solidFill>
              <a:latin typeface="Arial"/>
            </a:endParaRPr>
          </a:p>
        </p:txBody>
      </p:sp>
      <p:sp>
        <p:nvSpPr>
          <p:cNvPr id="107525"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solidFill>
                <a:srgbClr val="336666"/>
              </a:solidFill>
              <a:latin typeface="Arial"/>
            </a:endParaRPr>
          </a:p>
        </p:txBody>
      </p:sp>
      <p:sp>
        <p:nvSpPr>
          <p:cNvPr id="107526"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9186C1ED-DB9F-4576-9CA8-E384A1EF9182}" type="slidenum">
              <a:rPr lang="en-US">
                <a:solidFill>
                  <a:srgbClr val="336666"/>
                </a:solidFill>
                <a:latin typeface="Arial"/>
              </a:rPr>
              <a:pPr>
                <a:defRPr/>
              </a:pPr>
              <a:t>‹#›</a:t>
            </a:fld>
            <a:endParaRPr lang="en-US">
              <a:solidFill>
                <a:srgbClr val="336666"/>
              </a:solidFill>
              <a:latin typeface="Arial"/>
            </a:endParaRPr>
          </a:p>
        </p:txBody>
      </p:sp>
      <p:sp>
        <p:nvSpPr>
          <p:cNvPr id="2055" name="Line 7"/>
          <p:cNvSpPr>
            <a:spLocks noChangeShapeType="1"/>
          </p:cNvSpPr>
          <p:nvPr/>
        </p:nvSpPr>
        <p:spPr bwMode="auto">
          <a:xfrm flipV="1">
            <a:off x="1371600" y="304800"/>
            <a:ext cx="0" cy="129540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solidFill>
                <a:srgbClr val="336666"/>
              </a:solidFill>
              <a:latin typeface="Arial"/>
            </a:endParaRPr>
          </a:p>
        </p:txBody>
      </p:sp>
      <p:sp>
        <p:nvSpPr>
          <p:cNvPr id="2056" name="Oval 8"/>
          <p:cNvSpPr>
            <a:spLocks noChangeArrowheads="1"/>
          </p:cNvSpPr>
          <p:nvPr/>
        </p:nvSpPr>
        <p:spPr bwMode="auto">
          <a:xfrm>
            <a:off x="152400" y="838200"/>
            <a:ext cx="228600" cy="2286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a:solidFill>
                <a:srgbClr val="336666"/>
              </a:solidFill>
              <a:latin typeface="Times New Roman" pitchFamily="18" charset="0"/>
            </a:endParaRPr>
          </a:p>
        </p:txBody>
      </p:sp>
      <p:sp>
        <p:nvSpPr>
          <p:cNvPr id="2057" name="Oval 9"/>
          <p:cNvSpPr>
            <a:spLocks noChangeArrowheads="1"/>
          </p:cNvSpPr>
          <p:nvPr/>
        </p:nvSpPr>
        <p:spPr bwMode="auto">
          <a:xfrm>
            <a:off x="539750" y="838200"/>
            <a:ext cx="228600" cy="2286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a:solidFill>
                <a:srgbClr val="336666"/>
              </a:solidFill>
              <a:latin typeface="Times New Roman" pitchFamily="18" charset="0"/>
            </a:endParaRPr>
          </a:p>
        </p:txBody>
      </p:sp>
      <p:sp>
        <p:nvSpPr>
          <p:cNvPr id="2058" name="Oval 10"/>
          <p:cNvSpPr>
            <a:spLocks noChangeArrowheads="1"/>
          </p:cNvSpPr>
          <p:nvPr/>
        </p:nvSpPr>
        <p:spPr bwMode="auto">
          <a:xfrm>
            <a:off x="927100" y="838200"/>
            <a:ext cx="228600" cy="2286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a:solidFill>
                <a:srgbClr val="336666"/>
              </a:solidFill>
              <a:latin typeface="Times New Roman" pitchFamily="18" charset="0"/>
            </a:endParaRPr>
          </a:p>
        </p:txBody>
      </p:sp>
    </p:spTree>
    <p:extLst>
      <p:ext uri="{BB962C8B-B14F-4D97-AF65-F5344CB8AC3E}">
        <p14:creationId xmlns:p14="http://schemas.microsoft.com/office/powerpoint/2010/main" val="2467193291"/>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p>
            <a:r>
              <a:rPr lang="en-US"/>
              <a:t>Click to edit Master title style</a:t>
            </a:r>
          </a:p>
        </p:txBody>
      </p:sp>
      <p:sp>
        <p:nvSpPr>
          <p:cNvPr id="1033" name="Text Placeholder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n-US">
              <a:solidFill>
                <a:srgbClr val="DEDEE0">
                  <a:shade val="50000"/>
                  <a:satMod val="200000"/>
                </a:srgbClr>
              </a:solidFill>
              <a:latin typeface="Garamond" pitchFamily="18" charset="0"/>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solidFill>
                <a:srgbClr val="DEDEE0">
                  <a:shade val="50000"/>
                  <a:satMod val="200000"/>
                </a:srgbClr>
              </a:solidFill>
              <a:latin typeface="Garamond" pitchFamily="18" charset="0"/>
            </a:endParaRPr>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4100F70A-AEE7-4516-AFA7-54A0B9F9E013}" type="slidenum">
              <a:rPr lang="en-US">
                <a:solidFill>
                  <a:srgbClr val="DEDEE0">
                    <a:shade val="50000"/>
                    <a:satMod val="200000"/>
                  </a:srgbClr>
                </a:solidFill>
                <a:latin typeface="Garamond" pitchFamily="18" charset="0"/>
              </a:rPr>
              <a:pPr>
                <a:defRPr/>
              </a:pPr>
              <a:t>‹#›</a:t>
            </a:fld>
            <a:endParaRPr lang="en-US">
              <a:solidFill>
                <a:srgbClr val="DEDEE0">
                  <a:shade val="50000"/>
                  <a:satMod val="200000"/>
                </a:srgbClr>
              </a:solidFill>
              <a:latin typeface="Garamond" pitchFamily="18" charset="0"/>
            </a:endParaRPr>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264159146"/>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7" name="Rectangle 6"/>
          <p:cNvSpPr/>
          <p:nvPr/>
        </p:nvSpPr>
        <p:spPr bwMode="ltGray">
          <a:xfrm>
            <a:off x="7" y="14"/>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4"/>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D059147B-DF07-4807-A26D-6F20780CBAD2}" type="datetimeFigureOut">
              <a:rPr lang="en-US" smtClean="0">
                <a:solidFill>
                  <a:prstClr val="black">
                    <a:tint val="95000"/>
                  </a:prstClr>
                </a:solidFill>
              </a:rPr>
              <a:pPr>
                <a:defRPr/>
              </a:pPr>
              <a:t>5/3/2018</a:t>
            </a:fld>
            <a:endParaRPr lang="en-US" sz="1050" dirty="0">
              <a:solidFill>
                <a:prstClr val="black">
                  <a:tint val="95000"/>
                </a:prstClr>
              </a:solidFill>
            </a:endParaRPr>
          </a:p>
        </p:txBody>
      </p:sp>
      <p:sp>
        <p:nvSpPr>
          <p:cNvPr id="5" name="Footer Placeholder 4"/>
          <p:cNvSpPr>
            <a:spLocks noGrp="1"/>
          </p:cNvSpPr>
          <p:nvPr>
            <p:ph type="ftr" sz="quarter" idx="3"/>
          </p:nvPr>
        </p:nvSpPr>
        <p:spPr>
          <a:xfrm>
            <a:off x="2640603"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397"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ACFC1675-2904-4472-9C85-E33ED3D8C27A}" type="slidenum">
              <a:rPr lang="en-US" smtClean="0">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827985298"/>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tile tx="0" ty="0" sx="100000" sy="100000" flip="none" algn="tl"/>
        </a:blipFill>
        <a:effectLst/>
      </p:bgPr>
    </p:bg>
    <p:spTree>
      <p:nvGrpSpPr>
        <p:cNvPr id="1" name=""/>
        <p:cNvGrpSpPr/>
        <p:nvPr/>
      </p:nvGrpSpPr>
      <p:grpSpPr>
        <a:xfrm>
          <a:off x="0" y="0"/>
          <a:ext cx="0" cy="0"/>
          <a:chOff x="0" y="0"/>
          <a:chExt cx="0" cy="0"/>
        </a:xfrm>
      </p:grpSpPr>
      <p:sp>
        <p:nvSpPr>
          <p:cNvPr id="5122" name="Shape 2"/>
          <p:cNvSpPr>
            <a:spLocks noChangeArrowheads="1"/>
          </p:cNvSpPr>
          <p:nvPr/>
        </p:nvSpPr>
        <p:spPr bwMode="auto">
          <a:xfrm>
            <a:off x="8159750" y="-95250"/>
            <a:ext cx="250825" cy="635000"/>
          </a:xfrm>
          <a:prstGeom prst="roundRect">
            <a:avLst>
              <a:gd name="adj" fmla="val 20718"/>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defTabSz="244475" eaLnBrk="1" hangingPunct="1"/>
            <a:endParaRPr lang="en-US" sz="3200">
              <a:solidFill>
                <a:srgbClr val="FFFFFF"/>
              </a:solidFill>
              <a:latin typeface="Gill Sans MT"/>
              <a:ea typeface="MS PGothic" pitchFamily="34" charset="-128"/>
              <a:sym typeface="Helvetica Light"/>
            </a:endParaRPr>
          </a:p>
        </p:txBody>
      </p:sp>
      <p:sp>
        <p:nvSpPr>
          <p:cNvPr id="5123" name="Shape 3"/>
          <p:cNvSpPr>
            <a:spLocks noGrp="1"/>
          </p:cNvSpPr>
          <p:nvPr>
            <p:ph type="sldNum" sz="quarter" idx="2"/>
          </p:nvPr>
        </p:nvSpPr>
        <p:spPr bwMode="auto">
          <a:xfrm>
            <a:off x="8201025" y="107950"/>
            <a:ext cx="16827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0" tIns="0" rIns="0" bIns="0" numCol="1" anchor="t" anchorCtr="0" compatLnSpc="1">
            <a:prstTxWarp prst="textNoShape">
              <a:avLst/>
            </a:prstTxWarp>
          </a:bodyPr>
          <a:lstStyle>
            <a:lvl1pPr algn="ctr" defTabSz="244475">
              <a:defRPr sz="900">
                <a:solidFill>
                  <a:srgbClr val="FFFFFF"/>
                </a:solidFill>
                <a:latin typeface="Lato Black"/>
                <a:ea typeface="Lato Black"/>
                <a:cs typeface="Lato Black"/>
                <a:sym typeface="Lato Black"/>
              </a:defRPr>
            </a:lvl1pPr>
          </a:lstStyle>
          <a:p>
            <a:pPr eaLnBrk="1" hangingPunct="1">
              <a:defRPr/>
            </a:pPr>
            <a:fld id="{0F90F900-C176-4482-B512-249541B616D8}" type="slidenum">
              <a:rPr lang="en-US"/>
              <a:pPr eaLnBrk="1" hangingPunct="1">
                <a:defRPr/>
              </a:pPr>
              <a:t>‹#›</a:t>
            </a:fld>
            <a:endParaRPr lang="en-US"/>
          </a:p>
        </p:txBody>
      </p:sp>
    </p:spTree>
    <p:extLst>
      <p:ext uri="{BB962C8B-B14F-4D97-AF65-F5344CB8AC3E}">
        <p14:creationId xmlns:p14="http://schemas.microsoft.com/office/powerpoint/2010/main" val="81510821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Lst>
  <p:transition/>
  <p:hf hdr="0" ftr="0" dt="0"/>
  <p:txStyles>
    <p:titleStyle>
      <a:lvl1pPr algn="ctr" defTabSz="244475" rtl="0" eaLnBrk="0" fontAlgn="base" hangingPunct="0">
        <a:spcBef>
          <a:spcPct val="0"/>
        </a:spcBef>
        <a:spcAft>
          <a:spcPct val="0"/>
        </a:spcAft>
        <a:defRPr sz="4700">
          <a:solidFill>
            <a:schemeClr val="tx2"/>
          </a:solidFill>
          <a:latin typeface="+mn-lt"/>
          <a:ea typeface="+mn-ea"/>
          <a:cs typeface="+mn-cs"/>
          <a:sym typeface="Helvetica Light"/>
        </a:defRPr>
      </a:lvl1pPr>
      <a:lvl2pPr algn="ctr" defTabSz="244475" rtl="0" eaLnBrk="0" fontAlgn="base" hangingPunct="0">
        <a:spcBef>
          <a:spcPct val="0"/>
        </a:spcBef>
        <a:spcAft>
          <a:spcPct val="0"/>
        </a:spcAft>
        <a:defRPr sz="4700">
          <a:solidFill>
            <a:schemeClr val="tx2"/>
          </a:solidFill>
          <a:latin typeface="+mn-lt"/>
          <a:ea typeface="+mn-ea"/>
          <a:cs typeface="+mn-cs"/>
          <a:sym typeface="Helvetica Light"/>
        </a:defRPr>
      </a:lvl2pPr>
      <a:lvl3pPr algn="ctr" defTabSz="244475" rtl="0" eaLnBrk="0" fontAlgn="base" hangingPunct="0">
        <a:spcBef>
          <a:spcPct val="0"/>
        </a:spcBef>
        <a:spcAft>
          <a:spcPct val="0"/>
        </a:spcAft>
        <a:defRPr sz="4700">
          <a:solidFill>
            <a:schemeClr val="tx2"/>
          </a:solidFill>
          <a:latin typeface="+mn-lt"/>
          <a:ea typeface="+mn-ea"/>
          <a:cs typeface="+mn-cs"/>
          <a:sym typeface="Helvetica Light"/>
        </a:defRPr>
      </a:lvl3pPr>
      <a:lvl4pPr algn="ctr" defTabSz="244475" rtl="0" eaLnBrk="0" fontAlgn="base" hangingPunct="0">
        <a:spcBef>
          <a:spcPct val="0"/>
        </a:spcBef>
        <a:spcAft>
          <a:spcPct val="0"/>
        </a:spcAft>
        <a:defRPr sz="4700">
          <a:solidFill>
            <a:schemeClr val="tx2"/>
          </a:solidFill>
          <a:latin typeface="+mn-lt"/>
          <a:ea typeface="+mn-ea"/>
          <a:cs typeface="+mn-cs"/>
          <a:sym typeface="Helvetica Light"/>
        </a:defRPr>
      </a:lvl4pPr>
      <a:lvl5pPr algn="ctr" defTabSz="244475" rtl="0" eaLnBrk="0" fontAlgn="base" hangingPunct="0">
        <a:spcBef>
          <a:spcPct val="0"/>
        </a:spcBef>
        <a:spcAft>
          <a:spcPct val="0"/>
        </a:spcAft>
        <a:defRPr sz="4700">
          <a:solidFill>
            <a:schemeClr val="tx2"/>
          </a:solidFill>
          <a:latin typeface="+mn-lt"/>
          <a:ea typeface="+mn-ea"/>
          <a:cs typeface="+mn-cs"/>
          <a:sym typeface="Helvetica Light"/>
        </a:defRPr>
      </a:lvl5pPr>
      <a:lvl6pPr indent="479732" algn="ctr" defTabSz="245201">
        <a:defRPr sz="4700">
          <a:latin typeface="+mn-lt"/>
          <a:ea typeface="+mn-ea"/>
          <a:cs typeface="+mn-cs"/>
          <a:sym typeface="Helvetica Light"/>
        </a:defRPr>
      </a:lvl6pPr>
      <a:lvl7pPr indent="575671" algn="ctr" defTabSz="245201">
        <a:defRPr sz="4700">
          <a:latin typeface="+mn-lt"/>
          <a:ea typeface="+mn-ea"/>
          <a:cs typeface="+mn-cs"/>
          <a:sym typeface="Helvetica Light"/>
        </a:defRPr>
      </a:lvl7pPr>
      <a:lvl8pPr indent="671617" algn="ctr" defTabSz="245201">
        <a:defRPr sz="4700">
          <a:latin typeface="+mn-lt"/>
          <a:ea typeface="+mn-ea"/>
          <a:cs typeface="+mn-cs"/>
          <a:sym typeface="Helvetica Light"/>
        </a:defRPr>
      </a:lvl8pPr>
      <a:lvl9pPr indent="767567" algn="ctr" defTabSz="245201">
        <a:defRPr sz="4700">
          <a:latin typeface="+mn-lt"/>
          <a:ea typeface="+mn-ea"/>
          <a:cs typeface="+mn-cs"/>
          <a:sym typeface="Helvetica Light"/>
        </a:defRPr>
      </a:lvl9pPr>
    </p:titleStyle>
    <p:bodyStyle>
      <a:lvl1pPr marL="258763" indent="-258763" algn="l" defTabSz="244475" rtl="0" eaLnBrk="0" fontAlgn="base" hangingPunct="0">
        <a:spcBef>
          <a:spcPts val="1763"/>
        </a:spcBef>
        <a:spcAft>
          <a:spcPct val="0"/>
        </a:spcAft>
        <a:buSzPct val="75000"/>
        <a:buChar char="•"/>
        <a:defRPr sz="900">
          <a:solidFill>
            <a:srgbClr val="656565"/>
          </a:solidFill>
          <a:latin typeface="Lato"/>
          <a:ea typeface="Lato"/>
          <a:cs typeface="Lato"/>
          <a:sym typeface="Lato"/>
        </a:defRPr>
      </a:lvl1pPr>
      <a:lvl2pPr marL="288925" indent="-103188" algn="l" defTabSz="244475" rtl="0" eaLnBrk="0" fontAlgn="base" hangingPunct="0">
        <a:spcBef>
          <a:spcPts val="1763"/>
        </a:spcBef>
        <a:spcAft>
          <a:spcPct val="0"/>
        </a:spcAft>
        <a:buSzPct val="75000"/>
        <a:buChar char="•"/>
        <a:defRPr sz="900">
          <a:solidFill>
            <a:srgbClr val="656565"/>
          </a:solidFill>
          <a:latin typeface="Lato"/>
          <a:ea typeface="Lato"/>
          <a:cs typeface="Lato"/>
          <a:sym typeface="Lato"/>
        </a:defRPr>
      </a:lvl2pPr>
      <a:lvl3pPr marL="476250" indent="-103188" algn="l" defTabSz="244475" rtl="0" eaLnBrk="0" fontAlgn="base" hangingPunct="0">
        <a:spcBef>
          <a:spcPts val="1763"/>
        </a:spcBef>
        <a:spcAft>
          <a:spcPct val="0"/>
        </a:spcAft>
        <a:buSzPct val="75000"/>
        <a:buChar char="•"/>
        <a:defRPr sz="900">
          <a:solidFill>
            <a:srgbClr val="656565"/>
          </a:solidFill>
          <a:latin typeface="Lato"/>
          <a:ea typeface="Lato"/>
          <a:cs typeface="Lato"/>
          <a:sym typeface="Lato"/>
        </a:defRPr>
      </a:lvl3pPr>
      <a:lvl4pPr marL="661988" indent="-103188" algn="l" defTabSz="244475" rtl="0" eaLnBrk="0" fontAlgn="base" hangingPunct="0">
        <a:spcBef>
          <a:spcPts val="1763"/>
        </a:spcBef>
        <a:spcAft>
          <a:spcPct val="0"/>
        </a:spcAft>
        <a:buSzPct val="75000"/>
        <a:buChar char="•"/>
        <a:defRPr sz="900">
          <a:solidFill>
            <a:srgbClr val="656565"/>
          </a:solidFill>
          <a:latin typeface="Lato"/>
          <a:ea typeface="Lato"/>
          <a:cs typeface="Lato"/>
          <a:sym typeface="Lato"/>
        </a:defRPr>
      </a:lvl4pPr>
      <a:lvl5pPr marL="849313" indent="-103188" algn="l" defTabSz="244475" rtl="0" eaLnBrk="0" fontAlgn="base" hangingPunct="0">
        <a:spcBef>
          <a:spcPts val="1763"/>
        </a:spcBef>
        <a:spcAft>
          <a:spcPct val="0"/>
        </a:spcAft>
        <a:buSzPct val="75000"/>
        <a:buChar char="•"/>
        <a:defRPr sz="900">
          <a:solidFill>
            <a:srgbClr val="656565"/>
          </a:solidFill>
          <a:latin typeface="Lato"/>
          <a:ea typeface="Lato"/>
          <a:cs typeface="Lato"/>
          <a:sym typeface="Lato"/>
        </a:defRPr>
      </a:lvl5pPr>
      <a:lvl6pPr marL="1036451" indent="-103654" defTabSz="245201">
        <a:spcBef>
          <a:spcPts val="1764"/>
        </a:spcBef>
        <a:buSzPct val="75000"/>
        <a:buChar char="•"/>
        <a:defRPr sz="900">
          <a:solidFill>
            <a:srgbClr val="656565"/>
          </a:solidFill>
          <a:latin typeface="Lato"/>
          <a:ea typeface="Lato"/>
          <a:cs typeface="Lato"/>
          <a:sym typeface="Lato"/>
        </a:defRPr>
      </a:lvl6pPr>
      <a:lvl7pPr marL="1223016" indent="-103654" defTabSz="245201">
        <a:spcBef>
          <a:spcPts val="1764"/>
        </a:spcBef>
        <a:buSzPct val="75000"/>
        <a:buChar char="•"/>
        <a:defRPr sz="900">
          <a:solidFill>
            <a:srgbClr val="656565"/>
          </a:solidFill>
          <a:latin typeface="Lato"/>
          <a:ea typeface="Lato"/>
          <a:cs typeface="Lato"/>
          <a:sym typeface="Lato"/>
        </a:defRPr>
      </a:lvl7pPr>
      <a:lvl8pPr marL="1409582" indent="-103654" defTabSz="245201">
        <a:spcBef>
          <a:spcPts val="1764"/>
        </a:spcBef>
        <a:buSzPct val="75000"/>
        <a:buChar char="•"/>
        <a:defRPr sz="900">
          <a:solidFill>
            <a:srgbClr val="656565"/>
          </a:solidFill>
          <a:latin typeface="Lato"/>
          <a:ea typeface="Lato"/>
          <a:cs typeface="Lato"/>
          <a:sym typeface="Lato"/>
        </a:defRPr>
      </a:lvl8pPr>
      <a:lvl9pPr marL="1596147" indent="-103654" defTabSz="245201">
        <a:spcBef>
          <a:spcPts val="1764"/>
        </a:spcBef>
        <a:buSzPct val="75000"/>
        <a:buChar char="•"/>
        <a:defRPr sz="900">
          <a:solidFill>
            <a:srgbClr val="656565"/>
          </a:solidFill>
          <a:latin typeface="Lato"/>
          <a:ea typeface="Lato"/>
          <a:cs typeface="Lato"/>
          <a:sym typeface="Lato"/>
        </a:defRPr>
      </a:lvl9pPr>
    </p:bodyStyle>
    <p:otherStyle>
      <a:lvl1pPr algn="ctr" defTabSz="245201">
        <a:defRPr sz="900">
          <a:solidFill>
            <a:schemeClr val="tx1"/>
          </a:solidFill>
          <a:latin typeface="+mn-lt"/>
          <a:ea typeface="+mn-ea"/>
          <a:cs typeface="+mn-cs"/>
          <a:sym typeface="Lato Black"/>
        </a:defRPr>
      </a:lvl1pPr>
      <a:lvl2pPr indent="95949" algn="ctr" defTabSz="245201">
        <a:defRPr sz="900">
          <a:solidFill>
            <a:schemeClr val="tx1"/>
          </a:solidFill>
          <a:latin typeface="+mn-lt"/>
          <a:ea typeface="+mn-ea"/>
          <a:cs typeface="+mn-cs"/>
          <a:sym typeface="Lato Black"/>
        </a:defRPr>
      </a:lvl2pPr>
      <a:lvl3pPr indent="191899" algn="ctr" defTabSz="245201">
        <a:defRPr sz="900">
          <a:solidFill>
            <a:schemeClr val="tx1"/>
          </a:solidFill>
          <a:latin typeface="+mn-lt"/>
          <a:ea typeface="+mn-ea"/>
          <a:cs typeface="+mn-cs"/>
          <a:sym typeface="Lato Black"/>
        </a:defRPr>
      </a:lvl3pPr>
      <a:lvl4pPr indent="287849" algn="ctr" defTabSz="245201">
        <a:defRPr sz="900">
          <a:solidFill>
            <a:schemeClr val="tx1"/>
          </a:solidFill>
          <a:latin typeface="+mn-lt"/>
          <a:ea typeface="+mn-ea"/>
          <a:cs typeface="+mn-cs"/>
          <a:sym typeface="Lato Black"/>
        </a:defRPr>
      </a:lvl4pPr>
      <a:lvl5pPr indent="383796" algn="ctr" defTabSz="245201">
        <a:defRPr sz="900">
          <a:solidFill>
            <a:schemeClr val="tx1"/>
          </a:solidFill>
          <a:latin typeface="+mn-lt"/>
          <a:ea typeface="+mn-ea"/>
          <a:cs typeface="+mn-cs"/>
          <a:sym typeface="Lato Black"/>
        </a:defRPr>
      </a:lvl5pPr>
      <a:lvl6pPr indent="479732" algn="ctr" defTabSz="245201">
        <a:defRPr sz="900">
          <a:solidFill>
            <a:schemeClr val="tx1"/>
          </a:solidFill>
          <a:latin typeface="+mn-lt"/>
          <a:ea typeface="+mn-ea"/>
          <a:cs typeface="+mn-cs"/>
          <a:sym typeface="Lato Black"/>
        </a:defRPr>
      </a:lvl6pPr>
      <a:lvl7pPr indent="575671" algn="ctr" defTabSz="245201">
        <a:defRPr sz="900">
          <a:solidFill>
            <a:schemeClr val="tx1"/>
          </a:solidFill>
          <a:latin typeface="+mn-lt"/>
          <a:ea typeface="+mn-ea"/>
          <a:cs typeface="+mn-cs"/>
          <a:sym typeface="Lato Black"/>
        </a:defRPr>
      </a:lvl7pPr>
      <a:lvl8pPr indent="671617" algn="ctr" defTabSz="245201">
        <a:defRPr sz="900">
          <a:solidFill>
            <a:schemeClr val="tx1"/>
          </a:solidFill>
          <a:latin typeface="+mn-lt"/>
          <a:ea typeface="+mn-ea"/>
          <a:cs typeface="+mn-cs"/>
          <a:sym typeface="Lato Black"/>
        </a:defRPr>
      </a:lvl8pPr>
      <a:lvl9pPr indent="767567" algn="ctr" defTabSz="245201">
        <a:defRPr sz="900">
          <a:solidFill>
            <a:schemeClr val="tx1"/>
          </a:solidFill>
          <a:latin typeface="+mn-lt"/>
          <a:ea typeface="+mn-ea"/>
          <a:cs typeface="+mn-cs"/>
          <a:sym typeface="Lato Black"/>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fontAlgn="auto">
              <a:spcBef>
                <a:spcPts val="0"/>
              </a:spcBef>
              <a:spcAft>
                <a:spcPts val="0"/>
              </a:spcAft>
            </a:pPr>
            <a:fld id="{C252D1E9-642C-4D12-AC65-8AA9DCF1B9F6}" type="datetimeFigureOut">
              <a:rPr lang="en-US" smtClean="0">
                <a:latin typeface="Georgia"/>
              </a:rPr>
              <a:pPr fontAlgn="auto">
                <a:spcBef>
                  <a:spcPts val="0"/>
                </a:spcBef>
                <a:spcAft>
                  <a:spcPts val="0"/>
                </a:spcAft>
              </a:pPr>
              <a:t>5/3/2018</a:t>
            </a:fld>
            <a:endParaRPr lang="en-US">
              <a:latin typeface="Georgia"/>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fontAlgn="auto">
              <a:spcBef>
                <a:spcPts val="0"/>
              </a:spcBef>
              <a:spcAft>
                <a:spcPts val="0"/>
              </a:spcAft>
            </a:pPr>
            <a:endParaRPr lang="en-US">
              <a:latin typeface="Georgia"/>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dirty="0">
              <a:solidFill>
                <a:prstClr val="black"/>
              </a:solidFill>
              <a:latin typeface="Georgia"/>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eaLnBrk="1" fontAlgn="auto" hangingPunct="1">
              <a:spcBef>
                <a:spcPts val="0"/>
              </a:spcBef>
              <a:spcAft>
                <a:spcPts val="0"/>
              </a:spcAft>
            </a:pPr>
            <a:endParaRPr lang="en-US" sz="1800">
              <a:solidFill>
                <a:prstClr val="black"/>
              </a:solidFill>
              <a:latin typeface="Georgia"/>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fontAlgn="auto">
              <a:spcBef>
                <a:spcPts val="0"/>
              </a:spcBef>
              <a:spcAft>
                <a:spcPts val="0"/>
              </a:spcAft>
            </a:pPr>
            <a:fld id="{D7363A7C-1F06-4274-8215-28935AF2B8FC}" type="slidenum">
              <a:rPr lang="en-US" smtClean="0">
                <a:solidFill>
                  <a:srgbClr val="8CADAE">
                    <a:shade val="75000"/>
                  </a:srgbClr>
                </a:solidFill>
                <a:latin typeface="Georgia"/>
              </a:rPr>
              <a:pPr fontAlgn="auto">
                <a:spcBef>
                  <a:spcPts val="0"/>
                </a:spcBef>
                <a:spcAft>
                  <a:spcPts val="0"/>
                </a:spcAft>
              </a:pPr>
              <a:t>‹#›</a:t>
            </a:fld>
            <a:endParaRPr lang="en-US">
              <a:solidFill>
                <a:srgbClr val="8CADAE">
                  <a:shade val="75000"/>
                </a:srgbClr>
              </a:solidFill>
              <a:latin typeface="Georgia"/>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917642315"/>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5DFFF"/>
            </a:gs>
            <a:gs pos="100000">
              <a:srgbClr val="819FFF"/>
            </a:gs>
          </a:gsLst>
          <a:lin ang="5400000" scaled="1"/>
        </a:gradFill>
        <a:effectLst/>
      </p:bgPr>
    </p:bg>
    <p:spTree>
      <p:nvGrpSpPr>
        <p:cNvPr id="1" name=""/>
        <p:cNvGrpSpPr/>
        <p:nvPr/>
      </p:nvGrpSpPr>
      <p:grpSpPr>
        <a:xfrm>
          <a:off x="0" y="0"/>
          <a:ext cx="0" cy="0"/>
          <a:chOff x="0" y="0"/>
          <a:chExt cx="0" cy="0"/>
        </a:xfrm>
      </p:grpSpPr>
      <p:sp>
        <p:nvSpPr>
          <p:cNvPr id="1667074" name="Rectangle 2"/>
          <p:cNvSpPr>
            <a:spLocks noGrp="1" noChangeArrowheads="1"/>
          </p:cNvSpPr>
          <p:nvPr>
            <p:ph type="body" idx="1"/>
          </p:nvPr>
        </p:nvSpPr>
        <p:spPr bwMode="auto">
          <a:xfrm>
            <a:off x="285750" y="1828800"/>
            <a:ext cx="779145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371" name="Rectangle 3"/>
          <p:cNvSpPr>
            <a:spLocks noChangeArrowheads="1"/>
          </p:cNvSpPr>
          <p:nvPr/>
        </p:nvSpPr>
        <p:spPr bwMode="auto">
          <a:xfrm>
            <a:off x="0" y="152400"/>
            <a:ext cx="5143500" cy="152400"/>
          </a:xfrm>
          <a:prstGeom prst="rect">
            <a:avLst/>
          </a:prstGeom>
          <a:solidFill>
            <a:schemeClr val="tx2"/>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2" name="Rectangle 4"/>
          <p:cNvSpPr>
            <a:spLocks noChangeArrowheads="1"/>
          </p:cNvSpPr>
          <p:nvPr/>
        </p:nvSpPr>
        <p:spPr bwMode="auto">
          <a:xfrm>
            <a:off x="2381250" y="0"/>
            <a:ext cx="742950" cy="133350"/>
          </a:xfrm>
          <a:prstGeom prst="rect">
            <a:avLst/>
          </a:prstGeom>
          <a:solidFill>
            <a:srgbClr val="BAD470"/>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3" name="Rectangle 5"/>
          <p:cNvSpPr>
            <a:spLocks noChangeArrowheads="1"/>
          </p:cNvSpPr>
          <p:nvPr/>
        </p:nvSpPr>
        <p:spPr bwMode="auto">
          <a:xfrm rot="-5400000">
            <a:off x="-3086100" y="3238500"/>
            <a:ext cx="6553200" cy="76200"/>
          </a:xfrm>
          <a:prstGeom prst="rect">
            <a:avLst/>
          </a:prstGeom>
          <a:solidFill>
            <a:srgbClr val="A1859A"/>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4" name="Rectangle 6"/>
          <p:cNvSpPr>
            <a:spLocks noChangeArrowheads="1"/>
          </p:cNvSpPr>
          <p:nvPr/>
        </p:nvSpPr>
        <p:spPr bwMode="auto">
          <a:xfrm>
            <a:off x="0" y="0"/>
            <a:ext cx="2133600" cy="152400"/>
          </a:xfrm>
          <a:prstGeom prst="rect">
            <a:avLst/>
          </a:prstGeom>
          <a:solidFill>
            <a:srgbClr val="000000"/>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5" name="Rectangle 7"/>
          <p:cNvSpPr>
            <a:spLocks noChangeArrowheads="1"/>
          </p:cNvSpPr>
          <p:nvPr/>
        </p:nvSpPr>
        <p:spPr bwMode="auto">
          <a:xfrm>
            <a:off x="3124200" y="0"/>
            <a:ext cx="1695450" cy="152400"/>
          </a:xfrm>
          <a:prstGeom prst="rect">
            <a:avLst/>
          </a:prstGeom>
          <a:solidFill>
            <a:srgbClr val="000000"/>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6" name="Rectangle 8"/>
          <p:cNvSpPr>
            <a:spLocks noChangeArrowheads="1"/>
          </p:cNvSpPr>
          <p:nvPr/>
        </p:nvSpPr>
        <p:spPr bwMode="auto">
          <a:xfrm>
            <a:off x="6572250" y="0"/>
            <a:ext cx="2571750" cy="152400"/>
          </a:xfrm>
          <a:prstGeom prst="rect">
            <a:avLst/>
          </a:prstGeom>
          <a:solidFill>
            <a:schemeClr val="tx2"/>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7" name="Rectangle 9"/>
          <p:cNvSpPr>
            <a:spLocks noChangeArrowheads="1"/>
          </p:cNvSpPr>
          <p:nvPr/>
        </p:nvSpPr>
        <p:spPr bwMode="auto">
          <a:xfrm>
            <a:off x="5105400" y="0"/>
            <a:ext cx="742950" cy="152400"/>
          </a:xfrm>
          <a:prstGeom prst="rect">
            <a:avLst/>
          </a:prstGeom>
          <a:solidFill>
            <a:srgbClr val="BAD470"/>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8" name="Oval 10"/>
          <p:cNvSpPr>
            <a:spLocks noChangeArrowheads="1"/>
          </p:cNvSpPr>
          <p:nvPr/>
        </p:nvSpPr>
        <p:spPr bwMode="auto">
          <a:xfrm>
            <a:off x="5276850" y="0"/>
            <a:ext cx="1943100" cy="381000"/>
          </a:xfrm>
          <a:prstGeom prst="ellipse">
            <a:avLst/>
          </a:prstGeom>
          <a:solidFill>
            <a:srgbClr val="FFEBD9"/>
          </a:solidFill>
          <a:ln w="57150">
            <a:solidFill>
              <a:srgbClr val="A1859A"/>
            </a:solidFill>
            <a:round/>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79" name="Line 11"/>
          <p:cNvSpPr>
            <a:spLocks noChangeShapeType="1"/>
          </p:cNvSpPr>
          <p:nvPr/>
        </p:nvSpPr>
        <p:spPr bwMode="auto">
          <a:xfrm flipV="1">
            <a:off x="4781550" y="0"/>
            <a:ext cx="0" cy="361950"/>
          </a:xfrm>
          <a:prstGeom prst="line">
            <a:avLst/>
          </a:prstGeom>
          <a:noFill/>
          <a:ln w="76200">
            <a:solidFill>
              <a:srgbClr val="FFEBD9"/>
            </a:solidFill>
            <a:round/>
            <a:headEnd/>
            <a:tailEnd/>
          </a:ln>
          <a:effectLst/>
        </p:spPr>
        <p:txBody>
          <a:bodyPr/>
          <a:lstStyle/>
          <a:p>
            <a:pPr>
              <a:defRPr/>
            </a:pPr>
            <a:endParaRPr lang="en-US" sz="1800">
              <a:solidFill>
                <a:srgbClr val="081D58"/>
              </a:solidFill>
              <a:latin typeface="Arial"/>
              <a:ea typeface="ＭＳ Ｐゴシック" pitchFamily="34" charset="-128"/>
            </a:endParaRPr>
          </a:p>
        </p:txBody>
      </p:sp>
      <p:sp>
        <p:nvSpPr>
          <p:cNvPr id="314380" name="Rectangle 12"/>
          <p:cNvSpPr>
            <a:spLocks noChangeArrowheads="1"/>
          </p:cNvSpPr>
          <p:nvPr/>
        </p:nvSpPr>
        <p:spPr bwMode="auto">
          <a:xfrm>
            <a:off x="4800600" y="0"/>
            <a:ext cx="457200" cy="304800"/>
          </a:xfrm>
          <a:prstGeom prst="rect">
            <a:avLst/>
          </a:prstGeom>
          <a:solidFill>
            <a:srgbClr val="000000"/>
          </a:solidFill>
          <a:ln w="12700">
            <a:noFill/>
            <a:miter lim="800000"/>
            <a:headEnd/>
            <a:tailEnd/>
          </a:ln>
          <a:effectLst/>
        </p:spPr>
        <p:txBody>
          <a:bodyPr wrap="none" anchor="ctr"/>
          <a:lstStyle/>
          <a:p>
            <a:pPr algn="ctr">
              <a:defRPr/>
            </a:pPr>
            <a:endParaRPr lang="en-US" sz="2400">
              <a:solidFill>
                <a:srgbClr val="081D58"/>
              </a:solidFill>
              <a:latin typeface="Times New Roman" pitchFamily="18" charset="0"/>
              <a:ea typeface="ＭＳ Ｐゴシック" pitchFamily="34" charset="-128"/>
            </a:endParaRPr>
          </a:p>
        </p:txBody>
      </p:sp>
      <p:sp>
        <p:nvSpPr>
          <p:cNvPr id="314381" name="Line 13"/>
          <p:cNvSpPr>
            <a:spLocks noChangeShapeType="1"/>
          </p:cNvSpPr>
          <p:nvPr/>
        </p:nvSpPr>
        <p:spPr bwMode="auto">
          <a:xfrm>
            <a:off x="133350" y="304800"/>
            <a:ext cx="0" cy="5257800"/>
          </a:xfrm>
          <a:prstGeom prst="line">
            <a:avLst/>
          </a:prstGeom>
          <a:noFill/>
          <a:ln w="38100">
            <a:solidFill>
              <a:schemeClr val="tx2"/>
            </a:solidFill>
            <a:round/>
            <a:headEnd/>
            <a:tailEnd/>
          </a:ln>
          <a:effectLst/>
        </p:spPr>
        <p:txBody>
          <a:bodyPr/>
          <a:lstStyle/>
          <a:p>
            <a:pPr>
              <a:defRPr/>
            </a:pPr>
            <a:endParaRPr lang="en-US" sz="1800">
              <a:solidFill>
                <a:srgbClr val="081D58"/>
              </a:solidFill>
              <a:latin typeface="Arial"/>
              <a:ea typeface="ＭＳ Ｐゴシック" pitchFamily="34" charset="-128"/>
            </a:endParaRPr>
          </a:p>
        </p:txBody>
      </p:sp>
      <p:sp>
        <p:nvSpPr>
          <p:cNvPr id="1667086" name="Rectangle 14"/>
          <p:cNvSpPr>
            <a:spLocks noGrp="1" noChangeArrowheads="1"/>
          </p:cNvSpPr>
          <p:nvPr>
            <p:ph type="title"/>
          </p:nvPr>
        </p:nvSpPr>
        <p:spPr bwMode="auto">
          <a:xfrm>
            <a:off x="266700" y="457200"/>
            <a:ext cx="771525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14383" name="Rectangle 15"/>
          <p:cNvSpPr>
            <a:spLocks noChangeArrowheads="1"/>
          </p:cNvSpPr>
          <p:nvPr/>
        </p:nvSpPr>
        <p:spPr bwMode="auto">
          <a:xfrm>
            <a:off x="0" y="0"/>
            <a:ext cx="742950" cy="133350"/>
          </a:xfrm>
          <a:prstGeom prst="rect">
            <a:avLst/>
          </a:prstGeom>
          <a:solidFill>
            <a:srgbClr val="BAD470"/>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84" name="Rectangle 16"/>
          <p:cNvSpPr>
            <a:spLocks noChangeArrowheads="1"/>
          </p:cNvSpPr>
          <p:nvPr/>
        </p:nvSpPr>
        <p:spPr bwMode="auto">
          <a:xfrm>
            <a:off x="1371600" y="0"/>
            <a:ext cx="742950" cy="285750"/>
          </a:xfrm>
          <a:prstGeom prst="rect">
            <a:avLst/>
          </a:prstGeom>
          <a:solidFill>
            <a:srgbClr val="FF5842"/>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
        <p:nvSpPr>
          <p:cNvPr id="314385" name="Rectangle 17"/>
          <p:cNvSpPr>
            <a:spLocks noChangeArrowheads="1"/>
          </p:cNvSpPr>
          <p:nvPr/>
        </p:nvSpPr>
        <p:spPr bwMode="auto">
          <a:xfrm>
            <a:off x="0" y="6553200"/>
            <a:ext cx="9144000" cy="304800"/>
          </a:xfrm>
          <a:prstGeom prst="rect">
            <a:avLst/>
          </a:prstGeom>
          <a:solidFill>
            <a:srgbClr val="DDE8FF"/>
          </a:solidFill>
          <a:ln w="12700">
            <a:noFill/>
            <a:miter lim="800000"/>
            <a:headEnd/>
            <a:tailEnd/>
          </a:ln>
          <a:effectLst/>
        </p:spPr>
        <p:txBody>
          <a:bodyPr wrap="none" anchor="ctr"/>
          <a:lstStyle/>
          <a:p>
            <a:pPr>
              <a:defRPr/>
            </a:pPr>
            <a:endParaRPr lang="en-US" sz="1800">
              <a:solidFill>
                <a:srgbClr val="081D58"/>
              </a:solidFill>
              <a:latin typeface="Arial"/>
              <a:ea typeface="ＭＳ Ｐゴシック" pitchFamily="34" charset="-128"/>
            </a:endParaRPr>
          </a:p>
        </p:txBody>
      </p:sp>
    </p:spTree>
    <p:extLst>
      <p:ext uri="{BB962C8B-B14F-4D97-AF65-F5344CB8AC3E}">
        <p14:creationId xmlns:p14="http://schemas.microsoft.com/office/powerpoint/2010/main" val="391689230"/>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ransition>
    <p:random/>
  </p:transition>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Goudy" pitchFamily="18" charset="0"/>
        </a:defRPr>
      </a:lvl2pPr>
      <a:lvl3pPr algn="l" rtl="0" fontAlgn="base">
        <a:spcBef>
          <a:spcPct val="0"/>
        </a:spcBef>
        <a:spcAft>
          <a:spcPct val="0"/>
        </a:spcAft>
        <a:defRPr sz="3600" b="1">
          <a:solidFill>
            <a:schemeClr val="tx2"/>
          </a:solidFill>
          <a:latin typeface="Goudy" pitchFamily="18" charset="0"/>
        </a:defRPr>
      </a:lvl3pPr>
      <a:lvl4pPr algn="l" rtl="0" fontAlgn="base">
        <a:spcBef>
          <a:spcPct val="0"/>
        </a:spcBef>
        <a:spcAft>
          <a:spcPct val="0"/>
        </a:spcAft>
        <a:defRPr sz="3600" b="1">
          <a:solidFill>
            <a:schemeClr val="tx2"/>
          </a:solidFill>
          <a:latin typeface="Goudy" pitchFamily="18" charset="0"/>
        </a:defRPr>
      </a:lvl4pPr>
      <a:lvl5pPr algn="l" rtl="0" fontAlgn="base">
        <a:spcBef>
          <a:spcPct val="0"/>
        </a:spcBef>
        <a:spcAft>
          <a:spcPct val="0"/>
        </a:spcAft>
        <a:defRPr sz="3600" b="1">
          <a:solidFill>
            <a:schemeClr val="tx2"/>
          </a:solidFill>
          <a:latin typeface="Goudy" pitchFamily="18" charset="0"/>
        </a:defRPr>
      </a:lvl5pPr>
      <a:lvl6pPr marL="457200" algn="l" rtl="0" fontAlgn="base">
        <a:spcBef>
          <a:spcPct val="0"/>
        </a:spcBef>
        <a:spcAft>
          <a:spcPct val="0"/>
        </a:spcAft>
        <a:defRPr sz="3600" b="1">
          <a:solidFill>
            <a:schemeClr val="tx2"/>
          </a:solidFill>
          <a:latin typeface="Goudy" pitchFamily="18" charset="0"/>
        </a:defRPr>
      </a:lvl6pPr>
      <a:lvl7pPr marL="914400" algn="l" rtl="0" fontAlgn="base">
        <a:spcBef>
          <a:spcPct val="0"/>
        </a:spcBef>
        <a:spcAft>
          <a:spcPct val="0"/>
        </a:spcAft>
        <a:defRPr sz="3600" b="1">
          <a:solidFill>
            <a:schemeClr val="tx2"/>
          </a:solidFill>
          <a:latin typeface="Goudy" pitchFamily="18" charset="0"/>
        </a:defRPr>
      </a:lvl7pPr>
      <a:lvl8pPr marL="1371600" algn="l" rtl="0" fontAlgn="base">
        <a:spcBef>
          <a:spcPct val="0"/>
        </a:spcBef>
        <a:spcAft>
          <a:spcPct val="0"/>
        </a:spcAft>
        <a:defRPr sz="3600" b="1">
          <a:solidFill>
            <a:schemeClr val="tx2"/>
          </a:solidFill>
          <a:latin typeface="Goudy" pitchFamily="18" charset="0"/>
        </a:defRPr>
      </a:lvl8pPr>
      <a:lvl9pPr marL="1828800" algn="l" rtl="0" fontAlgn="base">
        <a:spcBef>
          <a:spcPct val="0"/>
        </a:spcBef>
        <a:spcAft>
          <a:spcPct val="0"/>
        </a:spcAft>
        <a:defRPr sz="3600" b="1">
          <a:solidFill>
            <a:schemeClr val="tx2"/>
          </a:solidFill>
          <a:latin typeface="Goudy" pitchFamily="18" charset="0"/>
        </a:defRPr>
      </a:lvl9pPr>
    </p:titleStyle>
    <p:bodyStyle>
      <a:lvl1pPr marL="342900" indent="-342900" algn="l" rtl="0" fontAlgn="base">
        <a:spcBef>
          <a:spcPct val="20000"/>
        </a:spcBef>
        <a:spcAft>
          <a:spcPct val="0"/>
        </a:spcAft>
        <a:buClr>
          <a:srgbClr val="FF5842"/>
        </a:buClr>
        <a:buFont typeface="Wingdings" pitchFamily="2" charset="2"/>
        <a:buChar char="§"/>
        <a:defRPr sz="3200">
          <a:solidFill>
            <a:srgbClr val="4C3A47"/>
          </a:solidFill>
          <a:latin typeface="+mn-lt"/>
          <a:ea typeface="+mn-ea"/>
          <a:cs typeface="+mn-cs"/>
        </a:defRPr>
      </a:lvl1pPr>
      <a:lvl2pPr marL="742950" indent="-285750" algn="l" rtl="0" fontAlgn="base">
        <a:spcBef>
          <a:spcPct val="20000"/>
        </a:spcBef>
        <a:spcAft>
          <a:spcPct val="0"/>
        </a:spcAft>
        <a:buClr>
          <a:srgbClr val="A1859A"/>
        </a:buClr>
        <a:buSzPct val="75000"/>
        <a:buFont typeface="Monotype Sorts" pitchFamily="2" charset="2"/>
        <a:buChar char="u"/>
        <a:defRPr sz="2800">
          <a:solidFill>
            <a:schemeClr val="tx1"/>
          </a:solidFill>
          <a:latin typeface="+mn-lt"/>
        </a:defRPr>
      </a:lvl2pPr>
      <a:lvl3pPr marL="1143000" indent="-228600" algn="l" rtl="0" fontAlgn="base">
        <a:spcBef>
          <a:spcPct val="20000"/>
        </a:spcBef>
        <a:spcAft>
          <a:spcPct val="0"/>
        </a:spcAft>
        <a:buClr>
          <a:srgbClr val="081D58"/>
        </a:buClr>
        <a:buSzPct val="65000"/>
        <a:buFont typeface="Wingdings" pitchFamily="2" charset="2"/>
        <a:buChar char="m"/>
        <a:defRPr sz="2400">
          <a:solidFill>
            <a:srgbClr val="0026A0"/>
          </a:solidFill>
          <a:latin typeface="+mn-lt"/>
        </a:defRPr>
      </a:lvl3pPr>
      <a:lvl4pPr marL="1600200" indent="-228600" algn="l" rtl="0" fontAlgn="base">
        <a:spcBef>
          <a:spcPct val="20000"/>
        </a:spcBef>
        <a:spcAft>
          <a:spcPct val="0"/>
        </a:spcAft>
        <a:buClr>
          <a:schemeClr val="tx1"/>
        </a:buClr>
        <a:buSzPct val="100000"/>
        <a:buChar char="•"/>
        <a:defRPr sz="2000">
          <a:solidFill>
            <a:schemeClr val="tx1"/>
          </a:solidFill>
          <a:latin typeface="Times New Roman" pitchFamily="18" charset="0"/>
        </a:defRPr>
      </a:lvl4pPr>
      <a:lvl5pPr marL="2057400" indent="-228600" algn="l" rtl="0" fontAlgn="base">
        <a:spcBef>
          <a:spcPct val="20000"/>
        </a:spcBef>
        <a:spcAft>
          <a:spcPct val="0"/>
        </a:spcAft>
        <a:buClr>
          <a:schemeClr val="tx1"/>
        </a:buClr>
        <a:buSzPct val="100000"/>
        <a:buChar char="–"/>
        <a:defRPr sz="2000">
          <a:solidFill>
            <a:schemeClr val="tx1"/>
          </a:solidFill>
          <a:latin typeface="Times New Roman" pitchFamily="18" charset="0"/>
        </a:defRPr>
      </a:lvl5pPr>
      <a:lvl6pPr marL="2514600" indent="-228600" algn="l" rtl="0" fontAlgn="base">
        <a:spcBef>
          <a:spcPct val="20000"/>
        </a:spcBef>
        <a:spcAft>
          <a:spcPct val="0"/>
        </a:spcAft>
        <a:buClr>
          <a:schemeClr val="tx1"/>
        </a:buClr>
        <a:buSzPct val="100000"/>
        <a:buChar char="–"/>
        <a:defRPr sz="2000">
          <a:solidFill>
            <a:schemeClr val="tx1"/>
          </a:solidFill>
          <a:latin typeface="Times New Roman" pitchFamily="18" charset="0"/>
        </a:defRPr>
      </a:lvl6pPr>
      <a:lvl7pPr marL="2971800" indent="-228600" algn="l" rtl="0" fontAlgn="base">
        <a:spcBef>
          <a:spcPct val="20000"/>
        </a:spcBef>
        <a:spcAft>
          <a:spcPct val="0"/>
        </a:spcAft>
        <a:buClr>
          <a:schemeClr val="tx1"/>
        </a:buClr>
        <a:buSzPct val="100000"/>
        <a:buChar char="–"/>
        <a:defRPr sz="2000">
          <a:solidFill>
            <a:schemeClr val="tx1"/>
          </a:solidFill>
          <a:latin typeface="Times New Roman" pitchFamily="18" charset="0"/>
        </a:defRPr>
      </a:lvl7pPr>
      <a:lvl8pPr marL="3429000" indent="-228600" algn="l" rtl="0" fontAlgn="base">
        <a:spcBef>
          <a:spcPct val="20000"/>
        </a:spcBef>
        <a:spcAft>
          <a:spcPct val="0"/>
        </a:spcAft>
        <a:buClr>
          <a:schemeClr val="tx1"/>
        </a:buClr>
        <a:buSzPct val="100000"/>
        <a:buChar char="–"/>
        <a:defRPr sz="2000">
          <a:solidFill>
            <a:schemeClr val="tx1"/>
          </a:solidFill>
          <a:latin typeface="Times New Roman" pitchFamily="18" charset="0"/>
        </a:defRPr>
      </a:lvl8pPr>
      <a:lvl9pPr marL="3886200" indent="-228600" algn="l" rtl="0" fontAlgn="base">
        <a:spcBef>
          <a:spcPct val="20000"/>
        </a:spcBef>
        <a:spcAft>
          <a:spcPct val="0"/>
        </a:spcAft>
        <a:buClr>
          <a:schemeClr val="tx1"/>
        </a:buClr>
        <a:buSzPct val="100000"/>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pPr>
              <a:defRPr/>
            </a:pPr>
            <a:endParaRPr lang="en-US">
              <a:solidFill>
                <a:srgbClr val="000000"/>
              </a:solidFill>
              <a:latin typeface="Arial"/>
              <a:ea typeface="ＭＳ Ｐゴシック" pitchFamily="34" charset="-128"/>
            </a:endParaRPr>
          </a:p>
        </p:txBody>
      </p:sp>
      <p:sp>
        <p:nvSpPr>
          <p:cNvPr id="2856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Black" pitchFamily="34" charset="0"/>
              </a:defRPr>
            </a:lvl1pPr>
          </a:lstStyle>
          <a:p>
            <a:pPr>
              <a:defRPr/>
            </a:pPr>
            <a:fld id="{62BBF4AE-B469-47BD-999C-3CDF47E25C39}" type="slidenum">
              <a:rPr lang="en-US">
                <a:solidFill>
                  <a:srgbClr val="000000"/>
                </a:solidFill>
                <a:ea typeface="ＭＳ Ｐゴシック" pitchFamily="34" charset="-128"/>
              </a:rPr>
              <a:pPr>
                <a:defRPr/>
              </a:pPr>
              <a:t>‹#›</a:t>
            </a:fld>
            <a:endParaRPr lang="en-US">
              <a:solidFill>
                <a:srgbClr val="000000"/>
              </a:solidFill>
              <a:ea typeface="ＭＳ Ｐゴシック" pitchFamily="34" charset="-128"/>
            </a:endParaRPr>
          </a:p>
        </p:txBody>
      </p:sp>
      <p:grpSp>
        <p:nvGrpSpPr>
          <p:cNvPr id="2" name="Group 4"/>
          <p:cNvGrpSpPr>
            <a:grpSpLocks/>
          </p:cNvGrpSpPr>
          <p:nvPr/>
        </p:nvGrpSpPr>
        <p:grpSpPr bwMode="auto">
          <a:xfrm>
            <a:off x="0" y="0"/>
            <a:ext cx="9144000" cy="546100"/>
            <a:chOff x="0" y="0"/>
            <a:chExt cx="5760" cy="344"/>
          </a:xfrm>
        </p:grpSpPr>
        <p:sp>
          <p:nvSpPr>
            <p:cNvPr id="2857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defRPr/>
              </a:pPr>
              <a:endParaRPr lang="en-US" sz="2400">
                <a:solidFill>
                  <a:srgbClr val="000000"/>
                </a:solidFill>
                <a:latin typeface="Times New Roman" pitchFamily="18" charset="0"/>
                <a:ea typeface="ＭＳ Ｐゴシック" pitchFamily="34" charset="-128"/>
              </a:endParaRPr>
            </a:p>
          </p:txBody>
        </p:sp>
        <p:sp>
          <p:nvSpPr>
            <p:cNvPr id="2857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2857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eaLnBrk="1" hangingPunct="1">
                <a:defRPr/>
              </a:pPr>
              <a:endParaRPr lang="en-US" sz="1800">
                <a:solidFill>
                  <a:srgbClr val="666699"/>
                </a:solidFill>
                <a:latin typeface="Arial"/>
                <a:ea typeface="ＭＳ Ｐゴシック" pitchFamily="34" charset="-128"/>
              </a:endParaRPr>
            </a:p>
          </p:txBody>
        </p:sp>
        <p:sp>
          <p:nvSpPr>
            <p:cNvPr id="2857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eaLnBrk="1" hangingPunct="1">
                <a:defRPr/>
              </a:pPr>
              <a:endParaRPr lang="en-US" sz="1800">
                <a:solidFill>
                  <a:srgbClr val="666699"/>
                </a:solidFill>
                <a:latin typeface="Arial"/>
                <a:ea typeface="ＭＳ Ｐゴシック" pitchFamily="34" charset="-128"/>
              </a:endParaRPr>
            </a:p>
          </p:txBody>
        </p:sp>
        <p:sp>
          <p:nvSpPr>
            <p:cNvPr id="2857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eaLnBrk="1" hangingPunct="1">
                <a:defRPr/>
              </a:pPr>
              <a:endParaRPr lang="en-US" sz="1800">
                <a:solidFill>
                  <a:srgbClr val="9999CC"/>
                </a:solidFill>
                <a:latin typeface="Arial"/>
                <a:ea typeface="ＭＳ Ｐゴシック" pitchFamily="34" charset="-128"/>
              </a:endParaRPr>
            </a:p>
          </p:txBody>
        </p:sp>
        <p:sp>
          <p:nvSpPr>
            <p:cNvPr id="2857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eaLnBrk="1" hangingPunct="1">
                <a:defRPr/>
              </a:pPr>
              <a:endParaRPr lang="en-US" sz="1800">
                <a:solidFill>
                  <a:srgbClr val="666699"/>
                </a:solidFill>
                <a:latin typeface="Arial"/>
                <a:ea typeface="ＭＳ Ｐゴシック" pitchFamily="34" charset="-128"/>
              </a:endParaRPr>
            </a:p>
          </p:txBody>
        </p:sp>
        <p:sp>
          <p:nvSpPr>
            <p:cNvPr id="2857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eaLnBrk="1" hangingPunct="1">
                <a:defRPr/>
              </a:pPr>
              <a:endParaRPr lang="en-US" sz="2400">
                <a:solidFill>
                  <a:srgbClr val="000000"/>
                </a:solidFill>
                <a:latin typeface="Times New Roman" pitchFamily="18" charset="0"/>
                <a:ea typeface="ＭＳ Ｐゴシック" pitchFamily="34" charset="-128"/>
              </a:endParaRPr>
            </a:p>
          </p:txBody>
        </p:sp>
        <p:sp>
          <p:nvSpPr>
            <p:cNvPr id="2857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eaLnBrk="1" hangingPunct="1">
                <a:defRPr/>
              </a:pPr>
              <a:endParaRPr lang="en-US" sz="1800">
                <a:solidFill>
                  <a:srgbClr val="9999CC"/>
                </a:solidFill>
                <a:latin typeface="Arial"/>
                <a:ea typeface="ＭＳ Ｐゴシック" pitchFamily="34" charset="-128"/>
              </a:endParaRPr>
            </a:p>
          </p:txBody>
        </p:sp>
        <p:sp>
          <p:nvSpPr>
            <p:cNvPr id="2857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eaLnBrk="1" hangingPunct="1">
                <a:defRPr/>
              </a:pPr>
              <a:endParaRPr lang="en-US" sz="1800">
                <a:solidFill>
                  <a:srgbClr val="9999CC"/>
                </a:solidFill>
                <a:latin typeface="Arial"/>
                <a:ea typeface="ＭＳ Ｐゴシック" pitchFamily="34" charset="-128"/>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solidFill>
                <a:srgbClr val="000000"/>
              </a:solidFill>
              <a:latin typeface="Arial"/>
              <a:ea typeface="ＭＳ Ｐゴシック" pitchFamily="34" charset="-128"/>
            </a:endParaRPr>
          </a:p>
        </p:txBody>
      </p:sp>
    </p:spTree>
    <p:extLst>
      <p:ext uri="{BB962C8B-B14F-4D97-AF65-F5344CB8AC3E}">
        <p14:creationId xmlns:p14="http://schemas.microsoft.com/office/powerpoint/2010/main" val="2682054344"/>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spd="med">
    <p:fade/>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Date Placeholder 3"/>
          <p:cNvSpPr>
            <a:spLocks noGrp="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lvl1pPr defTabSz="244475">
              <a:defRPr sz="1200">
                <a:solidFill>
                  <a:srgbClr val="898989"/>
                </a:solidFill>
                <a:latin typeface="Calibri" pitchFamily="34" charset="0"/>
                <a:ea typeface="ＭＳ Ｐゴシック" pitchFamily="34" charset="-128"/>
                <a:sym typeface="Helvetica Light"/>
              </a:defRPr>
            </a:lvl1pPr>
          </a:lstStyle>
          <a:p>
            <a:pPr eaLnBrk="1" hangingPunct="1">
              <a:defRPr/>
            </a:pPr>
            <a:fld id="{7E79CB4F-9588-4D2C-8EEC-46BFEAA27395}" type="datetime1">
              <a:rPr lang="en-US"/>
              <a:pPr eaLnBrk="1" hangingPunct="1">
                <a:defRPr/>
              </a:pPr>
              <a:t>5/3/2018</a:t>
            </a:fld>
            <a:endParaRPr lang="en-US"/>
          </a:p>
        </p:txBody>
      </p:sp>
      <p:sp>
        <p:nvSpPr>
          <p:cNvPr id="12293" name="Footer Placeholder 4"/>
          <p:cNvSpPr>
            <a:spLocks noGrp="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lvl1pPr algn="ctr" defTabSz="244475">
              <a:defRPr sz="1200">
                <a:solidFill>
                  <a:srgbClr val="898989"/>
                </a:solidFill>
                <a:latin typeface="Calibri" pitchFamily="34" charset="0"/>
                <a:ea typeface="ＭＳ Ｐゴシック" pitchFamily="34" charset="-128"/>
                <a:sym typeface="Helvetica Light"/>
              </a:defRPr>
            </a:lvl1pPr>
          </a:lstStyle>
          <a:p>
            <a:pPr eaLnBrk="1" hangingPunct="1">
              <a:defRPr/>
            </a:pPr>
            <a:endParaRPr lang="en-US"/>
          </a:p>
        </p:txBody>
      </p:sp>
      <p:sp>
        <p:nvSpPr>
          <p:cNvPr id="12294" name="Slide Number Placeholder 5"/>
          <p:cNvSpPr>
            <a:spLocks noGrp="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lvl1pPr algn="r" defTabSz="244475">
              <a:defRPr sz="1200">
                <a:solidFill>
                  <a:srgbClr val="898989"/>
                </a:solidFill>
                <a:latin typeface="Calibri" pitchFamily="34" charset="0"/>
                <a:ea typeface="ＭＳ Ｐゴシック" pitchFamily="34" charset="-128"/>
                <a:sym typeface="Helvetica Light"/>
              </a:defRPr>
            </a:lvl1pPr>
          </a:lstStyle>
          <a:p>
            <a:pPr eaLnBrk="1" hangingPunct="1">
              <a:defRPr/>
            </a:pPr>
            <a:fld id="{7432982A-7CB8-4E0B-84FB-17E53ABC9EDA}" type="slidenum">
              <a:rPr lang="en-US"/>
              <a:pPr eaLnBrk="1" hangingPunct="1">
                <a:defRPr/>
              </a:pPr>
              <a:t>‹#›</a:t>
            </a:fld>
            <a:endParaRPr lang="en-US"/>
          </a:p>
        </p:txBody>
      </p:sp>
    </p:spTree>
    <p:extLst>
      <p:ext uri="{BB962C8B-B14F-4D97-AF65-F5344CB8AC3E}">
        <p14:creationId xmlns:p14="http://schemas.microsoft.com/office/powerpoint/2010/main" val="2974029799"/>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hf hdr="0" ftr="0" dt="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90" indent="-228590" algn="l" defTabSz="91436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70" indent="-228590" algn="l" defTabSz="91436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50" indent="-228590" algn="l" defTabSz="91436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9" indent="-228590" algn="l" defTabSz="91436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0" rtl="0" eaLnBrk="1" latinLnBrk="0" hangingPunct="1">
        <a:defRPr sz="1800" kern="1200">
          <a:solidFill>
            <a:schemeClr val="tx1"/>
          </a:solidFill>
          <a:latin typeface="+mn-lt"/>
          <a:ea typeface="+mn-ea"/>
          <a:cs typeface="+mn-cs"/>
        </a:defRPr>
      </a:lvl1pPr>
      <a:lvl2pPr marL="457180" algn="l" defTabSz="914360" rtl="0" eaLnBrk="1" latinLnBrk="0" hangingPunct="1">
        <a:defRPr sz="1800" kern="1200">
          <a:solidFill>
            <a:schemeClr val="tx1"/>
          </a:solidFill>
          <a:latin typeface="+mn-lt"/>
          <a:ea typeface="+mn-ea"/>
          <a:cs typeface="+mn-cs"/>
        </a:defRPr>
      </a:lvl2pPr>
      <a:lvl3pPr marL="914360" algn="l" defTabSz="914360" rtl="0" eaLnBrk="1" latinLnBrk="0" hangingPunct="1">
        <a:defRPr sz="1800" kern="1200">
          <a:solidFill>
            <a:schemeClr val="tx1"/>
          </a:solidFill>
          <a:latin typeface="+mn-lt"/>
          <a:ea typeface="+mn-ea"/>
          <a:cs typeface="+mn-cs"/>
        </a:defRPr>
      </a:lvl3pPr>
      <a:lvl4pPr marL="1371540" algn="l" defTabSz="914360" rtl="0" eaLnBrk="1" latinLnBrk="0" hangingPunct="1">
        <a:defRPr sz="1800" kern="1200">
          <a:solidFill>
            <a:schemeClr val="tx1"/>
          </a:solidFill>
          <a:latin typeface="+mn-lt"/>
          <a:ea typeface="+mn-ea"/>
          <a:cs typeface="+mn-cs"/>
        </a:defRPr>
      </a:lvl4pPr>
      <a:lvl5pPr marL="1828720" algn="l" defTabSz="914360" rtl="0" eaLnBrk="1" latinLnBrk="0" hangingPunct="1">
        <a:defRPr sz="1800" kern="1200">
          <a:solidFill>
            <a:schemeClr val="tx1"/>
          </a:solidFill>
          <a:latin typeface="+mn-lt"/>
          <a:ea typeface="+mn-ea"/>
          <a:cs typeface="+mn-cs"/>
        </a:defRPr>
      </a:lvl5pPr>
      <a:lvl6pPr marL="2285900" algn="l" defTabSz="914360" rtl="0" eaLnBrk="1" latinLnBrk="0" hangingPunct="1">
        <a:defRPr sz="1800" kern="1200">
          <a:solidFill>
            <a:schemeClr val="tx1"/>
          </a:solidFill>
          <a:latin typeface="+mn-lt"/>
          <a:ea typeface="+mn-ea"/>
          <a:cs typeface="+mn-cs"/>
        </a:defRPr>
      </a:lvl6pPr>
      <a:lvl7pPr marL="2743080" algn="l" defTabSz="914360" rtl="0" eaLnBrk="1" latinLnBrk="0" hangingPunct="1">
        <a:defRPr sz="1800" kern="1200">
          <a:solidFill>
            <a:schemeClr val="tx1"/>
          </a:solidFill>
          <a:latin typeface="+mn-lt"/>
          <a:ea typeface="+mn-ea"/>
          <a:cs typeface="+mn-cs"/>
        </a:defRPr>
      </a:lvl7pPr>
      <a:lvl8pPr marL="3200258" algn="l" defTabSz="914360" rtl="0" eaLnBrk="1" latinLnBrk="0" hangingPunct="1">
        <a:defRPr sz="1800" kern="1200">
          <a:solidFill>
            <a:schemeClr val="tx1"/>
          </a:solidFill>
          <a:latin typeface="+mn-lt"/>
          <a:ea typeface="+mn-ea"/>
          <a:cs typeface="+mn-cs"/>
        </a:defRPr>
      </a:lvl8pPr>
      <a:lvl9pPr marL="3657439" algn="l" defTabSz="91436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tile tx="0" ty="0" sx="100000" sy="100000" flip="none" algn="tl"/>
        </a:blipFill>
        <a:effectLst/>
      </p:bgPr>
    </p:bg>
    <p:spTree>
      <p:nvGrpSpPr>
        <p:cNvPr id="1" name=""/>
        <p:cNvGrpSpPr/>
        <p:nvPr/>
      </p:nvGrpSpPr>
      <p:grpSpPr>
        <a:xfrm>
          <a:off x="0" y="0"/>
          <a:ext cx="0" cy="0"/>
          <a:chOff x="0" y="0"/>
          <a:chExt cx="0" cy="0"/>
        </a:xfrm>
      </p:grpSpPr>
      <p:sp>
        <p:nvSpPr>
          <p:cNvPr id="2" name="Shape 2"/>
          <p:cNvSpPr/>
          <p:nvPr/>
        </p:nvSpPr>
        <p:spPr>
          <a:xfrm>
            <a:off x="8160100" y="-95055"/>
            <a:ext cx="250732" cy="635000"/>
          </a:xfrm>
          <a:prstGeom prst="roundRect">
            <a:avLst>
              <a:gd name="adj" fmla="val 20716"/>
            </a:avLst>
          </a:prstGeom>
          <a:solidFill>
            <a:schemeClr val="accent1"/>
          </a:solidFill>
          <a:ln w="12700">
            <a:miter lim="400000"/>
          </a:ln>
        </p:spPr>
        <p:txBody>
          <a:bodyPr lIns="0" tIns="0" rIns="0" bIns="0" anchor="ctr"/>
          <a:lstStyle/>
          <a:p>
            <a:pPr algn="ctr" defTabSz="245353" eaLnBrk="1" fontAlgn="auto" hangingPunct="1">
              <a:spcBef>
                <a:spcPts val="0"/>
              </a:spcBef>
              <a:spcAft>
                <a:spcPts val="0"/>
              </a:spcAft>
              <a:defRPr sz="3200">
                <a:solidFill>
                  <a:srgbClr val="FFFFFF"/>
                </a:solidFill>
              </a:defRPr>
            </a:pPr>
            <a:endParaRPr sz="3200" kern="0">
              <a:solidFill>
                <a:srgbClr val="FFFFFF"/>
              </a:solidFill>
              <a:latin typeface="Gill Sans MT"/>
              <a:sym typeface="Helvetica Light"/>
            </a:endParaRPr>
          </a:p>
        </p:txBody>
      </p:sp>
      <p:sp>
        <p:nvSpPr>
          <p:cNvPr id="3" name="Shape 3"/>
          <p:cNvSpPr>
            <a:spLocks noGrp="1"/>
          </p:cNvSpPr>
          <p:nvPr>
            <p:ph type="sldNum" sz="quarter" idx="2"/>
          </p:nvPr>
        </p:nvSpPr>
        <p:spPr>
          <a:xfrm>
            <a:off x="8201052" y="107960"/>
            <a:ext cx="168831" cy="223839"/>
          </a:xfrm>
          <a:prstGeom prst="rect">
            <a:avLst/>
          </a:prstGeom>
          <a:ln w="12700">
            <a:miter lim="400000"/>
          </a:ln>
        </p:spPr>
        <p:txBody>
          <a:bodyPr wrap="none" lIns="0" tIns="0" rIns="0" bIns="0">
            <a:normAutofit/>
          </a:bodyPr>
          <a:lstStyle>
            <a:lvl1pPr>
              <a:defRPr sz="900">
                <a:solidFill>
                  <a:srgbClr val="FFFFFF"/>
                </a:solidFill>
                <a:latin typeface="Lato Black"/>
                <a:ea typeface="Lato Black"/>
                <a:cs typeface="Lato Black"/>
                <a:sym typeface="Lato Black"/>
              </a:defRPr>
            </a:lvl1pPr>
          </a:lstStyle>
          <a:p>
            <a:pPr algn="ctr" defTabSz="245353" eaLnBrk="1" fontAlgn="auto" hangingPunct="1">
              <a:spcBef>
                <a:spcPts val="0"/>
              </a:spcBef>
              <a:spcAft>
                <a:spcPts val="0"/>
              </a:spcAft>
            </a:pPr>
            <a:fld id="{86CB4B4D-7CA3-9044-876B-883B54F8677D}" type="slidenum">
              <a:rPr kern="0"/>
              <a:pPr algn="ctr" defTabSz="245353" eaLnBrk="1" fontAlgn="auto" hangingPunct="1">
                <a:spcBef>
                  <a:spcPts val="0"/>
                </a:spcBef>
                <a:spcAft>
                  <a:spcPts val="0"/>
                </a:spcAft>
              </a:pPr>
              <a:t>‹#›</a:t>
            </a:fld>
            <a:endParaRPr kern="0"/>
          </a:p>
        </p:txBody>
      </p:sp>
    </p:spTree>
    <p:extLst>
      <p:ext uri="{BB962C8B-B14F-4D97-AF65-F5344CB8AC3E}">
        <p14:creationId xmlns:p14="http://schemas.microsoft.com/office/powerpoint/2010/main" val="1672289053"/>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Lst>
  <p:hf hdr="0" ftr="0" dt="0"/>
  <p:txStyles>
    <p:titleStyle>
      <a:lvl1pPr algn="ctr" defTabSz="245353">
        <a:defRPr sz="4700">
          <a:latin typeface="+mn-lt"/>
          <a:ea typeface="+mn-ea"/>
          <a:cs typeface="+mn-cs"/>
          <a:sym typeface="Helvetica Light"/>
        </a:defRPr>
      </a:lvl1pPr>
      <a:lvl2pPr indent="96007" algn="ctr" defTabSz="245353">
        <a:defRPr sz="4700">
          <a:latin typeface="+mn-lt"/>
          <a:ea typeface="+mn-ea"/>
          <a:cs typeface="+mn-cs"/>
          <a:sym typeface="Helvetica Light"/>
        </a:defRPr>
      </a:lvl2pPr>
      <a:lvl3pPr indent="192015" algn="ctr" defTabSz="245353">
        <a:defRPr sz="4700">
          <a:latin typeface="+mn-lt"/>
          <a:ea typeface="+mn-ea"/>
          <a:cs typeface="+mn-cs"/>
          <a:sym typeface="Helvetica Light"/>
        </a:defRPr>
      </a:lvl3pPr>
      <a:lvl4pPr indent="288023" algn="ctr" defTabSz="245353">
        <a:defRPr sz="4700">
          <a:latin typeface="+mn-lt"/>
          <a:ea typeface="+mn-ea"/>
          <a:cs typeface="+mn-cs"/>
          <a:sym typeface="Helvetica Light"/>
        </a:defRPr>
      </a:lvl4pPr>
      <a:lvl5pPr indent="384030" algn="ctr" defTabSz="245353">
        <a:defRPr sz="4700">
          <a:latin typeface="+mn-lt"/>
          <a:ea typeface="+mn-ea"/>
          <a:cs typeface="+mn-cs"/>
          <a:sym typeface="Helvetica Light"/>
        </a:defRPr>
      </a:lvl5pPr>
      <a:lvl6pPr indent="480037" algn="ctr" defTabSz="245353">
        <a:defRPr sz="4700">
          <a:latin typeface="+mn-lt"/>
          <a:ea typeface="+mn-ea"/>
          <a:cs typeface="+mn-cs"/>
          <a:sym typeface="Helvetica Light"/>
        </a:defRPr>
      </a:lvl6pPr>
      <a:lvl7pPr indent="576045" algn="ctr" defTabSz="245353">
        <a:defRPr sz="4700">
          <a:latin typeface="+mn-lt"/>
          <a:ea typeface="+mn-ea"/>
          <a:cs typeface="+mn-cs"/>
          <a:sym typeface="Helvetica Light"/>
        </a:defRPr>
      </a:lvl7pPr>
      <a:lvl8pPr indent="672052" algn="ctr" defTabSz="245353">
        <a:defRPr sz="4700">
          <a:latin typeface="+mn-lt"/>
          <a:ea typeface="+mn-ea"/>
          <a:cs typeface="+mn-cs"/>
          <a:sym typeface="Helvetica Light"/>
        </a:defRPr>
      </a:lvl8pPr>
      <a:lvl9pPr indent="768060" algn="ctr" defTabSz="245353">
        <a:defRPr sz="4700">
          <a:latin typeface="+mn-lt"/>
          <a:ea typeface="+mn-ea"/>
          <a:cs typeface="+mn-cs"/>
          <a:sym typeface="Helvetica Light"/>
        </a:defRPr>
      </a:lvl9pPr>
    </p:titleStyle>
    <p:bodyStyle>
      <a:lvl1pPr marL="259279" indent="-259279" defTabSz="245353">
        <a:spcBef>
          <a:spcPts val="1764"/>
        </a:spcBef>
        <a:buSzPct val="75000"/>
        <a:buChar char="•"/>
        <a:defRPr sz="900">
          <a:solidFill>
            <a:srgbClr val="656565"/>
          </a:solidFill>
          <a:latin typeface="Lato"/>
          <a:ea typeface="Lato"/>
          <a:cs typeface="Lato"/>
          <a:sym typeface="Lato"/>
        </a:defRPr>
      </a:lvl1pPr>
      <a:lvl2pPr marL="290393" indent="-103712" defTabSz="245353">
        <a:spcBef>
          <a:spcPts val="1764"/>
        </a:spcBef>
        <a:buSzPct val="75000"/>
        <a:buChar char="•"/>
        <a:defRPr sz="900">
          <a:solidFill>
            <a:srgbClr val="656565"/>
          </a:solidFill>
          <a:latin typeface="Lato"/>
          <a:ea typeface="Lato"/>
          <a:cs typeface="Lato"/>
          <a:sym typeface="Lato"/>
        </a:defRPr>
      </a:lvl2pPr>
      <a:lvl3pPr marL="477075" indent="-103712" defTabSz="245353">
        <a:spcBef>
          <a:spcPts val="1764"/>
        </a:spcBef>
        <a:buSzPct val="75000"/>
        <a:buChar char="•"/>
        <a:defRPr sz="900">
          <a:solidFill>
            <a:srgbClr val="656565"/>
          </a:solidFill>
          <a:latin typeface="Lato"/>
          <a:ea typeface="Lato"/>
          <a:cs typeface="Lato"/>
          <a:sym typeface="Lato"/>
        </a:defRPr>
      </a:lvl3pPr>
      <a:lvl4pPr marL="663756" indent="-103712" defTabSz="245353">
        <a:spcBef>
          <a:spcPts val="1764"/>
        </a:spcBef>
        <a:buSzPct val="75000"/>
        <a:buChar char="•"/>
        <a:defRPr sz="900">
          <a:solidFill>
            <a:srgbClr val="656565"/>
          </a:solidFill>
          <a:latin typeface="Lato"/>
          <a:ea typeface="Lato"/>
          <a:cs typeface="Lato"/>
          <a:sym typeface="Lato"/>
        </a:defRPr>
      </a:lvl4pPr>
      <a:lvl5pPr marL="850436" indent="-103712" defTabSz="245353">
        <a:spcBef>
          <a:spcPts val="1764"/>
        </a:spcBef>
        <a:buSzPct val="75000"/>
        <a:buChar char="•"/>
        <a:defRPr sz="900">
          <a:solidFill>
            <a:srgbClr val="656565"/>
          </a:solidFill>
          <a:latin typeface="Lato"/>
          <a:ea typeface="Lato"/>
          <a:cs typeface="Lato"/>
          <a:sym typeface="Lato"/>
        </a:defRPr>
      </a:lvl5pPr>
      <a:lvl6pPr marL="1037118" indent="-103712" defTabSz="245353">
        <a:spcBef>
          <a:spcPts val="1764"/>
        </a:spcBef>
        <a:buSzPct val="75000"/>
        <a:buChar char="•"/>
        <a:defRPr sz="900">
          <a:solidFill>
            <a:srgbClr val="656565"/>
          </a:solidFill>
          <a:latin typeface="Lato"/>
          <a:ea typeface="Lato"/>
          <a:cs typeface="Lato"/>
          <a:sym typeface="Lato"/>
        </a:defRPr>
      </a:lvl6pPr>
      <a:lvl7pPr marL="1223799" indent="-103712" defTabSz="245353">
        <a:spcBef>
          <a:spcPts val="1764"/>
        </a:spcBef>
        <a:buSzPct val="75000"/>
        <a:buChar char="•"/>
        <a:defRPr sz="900">
          <a:solidFill>
            <a:srgbClr val="656565"/>
          </a:solidFill>
          <a:latin typeface="Lato"/>
          <a:ea typeface="Lato"/>
          <a:cs typeface="Lato"/>
          <a:sym typeface="Lato"/>
        </a:defRPr>
      </a:lvl7pPr>
      <a:lvl8pPr marL="1410481" indent="-103712" defTabSz="245353">
        <a:spcBef>
          <a:spcPts val="1764"/>
        </a:spcBef>
        <a:buSzPct val="75000"/>
        <a:buChar char="•"/>
        <a:defRPr sz="900">
          <a:solidFill>
            <a:srgbClr val="656565"/>
          </a:solidFill>
          <a:latin typeface="Lato"/>
          <a:ea typeface="Lato"/>
          <a:cs typeface="Lato"/>
          <a:sym typeface="Lato"/>
        </a:defRPr>
      </a:lvl8pPr>
      <a:lvl9pPr marL="1597162" indent="-103712" defTabSz="245353">
        <a:spcBef>
          <a:spcPts val="1764"/>
        </a:spcBef>
        <a:buSzPct val="75000"/>
        <a:buChar char="•"/>
        <a:defRPr sz="900">
          <a:solidFill>
            <a:srgbClr val="656565"/>
          </a:solidFill>
          <a:latin typeface="Lato"/>
          <a:ea typeface="Lato"/>
          <a:cs typeface="Lato"/>
          <a:sym typeface="Lato"/>
        </a:defRPr>
      </a:lvl9pPr>
    </p:bodyStyle>
    <p:otherStyle>
      <a:lvl1pPr algn="ctr" defTabSz="245353">
        <a:defRPr sz="900">
          <a:solidFill>
            <a:schemeClr val="tx1"/>
          </a:solidFill>
          <a:latin typeface="+mn-lt"/>
          <a:ea typeface="+mn-ea"/>
          <a:cs typeface="+mn-cs"/>
          <a:sym typeface="Lato Black"/>
        </a:defRPr>
      </a:lvl1pPr>
      <a:lvl2pPr indent="96007" algn="ctr" defTabSz="245353">
        <a:defRPr sz="900">
          <a:solidFill>
            <a:schemeClr val="tx1"/>
          </a:solidFill>
          <a:latin typeface="+mn-lt"/>
          <a:ea typeface="+mn-ea"/>
          <a:cs typeface="+mn-cs"/>
          <a:sym typeface="Lato Black"/>
        </a:defRPr>
      </a:lvl2pPr>
      <a:lvl3pPr indent="192015" algn="ctr" defTabSz="245353">
        <a:defRPr sz="900">
          <a:solidFill>
            <a:schemeClr val="tx1"/>
          </a:solidFill>
          <a:latin typeface="+mn-lt"/>
          <a:ea typeface="+mn-ea"/>
          <a:cs typeface="+mn-cs"/>
          <a:sym typeface="Lato Black"/>
        </a:defRPr>
      </a:lvl3pPr>
      <a:lvl4pPr indent="288023" algn="ctr" defTabSz="245353">
        <a:defRPr sz="900">
          <a:solidFill>
            <a:schemeClr val="tx1"/>
          </a:solidFill>
          <a:latin typeface="+mn-lt"/>
          <a:ea typeface="+mn-ea"/>
          <a:cs typeface="+mn-cs"/>
          <a:sym typeface="Lato Black"/>
        </a:defRPr>
      </a:lvl4pPr>
      <a:lvl5pPr indent="384030" algn="ctr" defTabSz="245353">
        <a:defRPr sz="900">
          <a:solidFill>
            <a:schemeClr val="tx1"/>
          </a:solidFill>
          <a:latin typeface="+mn-lt"/>
          <a:ea typeface="+mn-ea"/>
          <a:cs typeface="+mn-cs"/>
          <a:sym typeface="Lato Black"/>
        </a:defRPr>
      </a:lvl5pPr>
      <a:lvl6pPr indent="480037" algn="ctr" defTabSz="245353">
        <a:defRPr sz="900">
          <a:solidFill>
            <a:schemeClr val="tx1"/>
          </a:solidFill>
          <a:latin typeface="+mn-lt"/>
          <a:ea typeface="+mn-ea"/>
          <a:cs typeface="+mn-cs"/>
          <a:sym typeface="Lato Black"/>
        </a:defRPr>
      </a:lvl6pPr>
      <a:lvl7pPr indent="576045" algn="ctr" defTabSz="245353">
        <a:defRPr sz="900">
          <a:solidFill>
            <a:schemeClr val="tx1"/>
          </a:solidFill>
          <a:latin typeface="+mn-lt"/>
          <a:ea typeface="+mn-ea"/>
          <a:cs typeface="+mn-cs"/>
          <a:sym typeface="Lato Black"/>
        </a:defRPr>
      </a:lvl7pPr>
      <a:lvl8pPr indent="672052" algn="ctr" defTabSz="245353">
        <a:defRPr sz="900">
          <a:solidFill>
            <a:schemeClr val="tx1"/>
          </a:solidFill>
          <a:latin typeface="+mn-lt"/>
          <a:ea typeface="+mn-ea"/>
          <a:cs typeface="+mn-cs"/>
          <a:sym typeface="Lato Black"/>
        </a:defRPr>
      </a:lvl8pPr>
      <a:lvl9pPr indent="768060" algn="ctr" defTabSz="245353">
        <a:defRPr sz="900">
          <a:solidFill>
            <a:schemeClr val="tx1"/>
          </a:solidFill>
          <a:latin typeface="+mn-lt"/>
          <a:ea typeface="+mn-ea"/>
          <a:cs typeface="+mn-cs"/>
          <a:sym typeface="Lato Black"/>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8A91A70-8EB1-4402-BE4F-24D8B3666F8F}" type="datetimeFigureOut">
              <a:rPr lang="en-US"/>
              <a:pPr>
                <a:defRPr/>
              </a:pPr>
              <a:t>5/3/2018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EF8E9CDB-3DA9-4752-A84F-24A4AFB0E301}" type="slidenum">
              <a:rPr lang="en-US"/>
              <a:pPr>
                <a:defRPr/>
              </a:pPr>
              <a:t>‹#›</a:t>
            </a:fld>
            <a:endParaRPr lang="en-US"/>
          </a:p>
        </p:txBody>
      </p:sp>
    </p:spTree>
    <p:extLst>
      <p:ext uri="{BB962C8B-B14F-4D97-AF65-F5344CB8AC3E}">
        <p14:creationId xmlns:p14="http://schemas.microsoft.com/office/powerpoint/2010/main" val="528102299"/>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a:endParaRPr>
          </a:p>
        </p:txBody>
      </p:sp>
      <p:sp>
        <p:nvSpPr>
          <p:cNvPr id="412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a:endParaRPr>
          </a:p>
        </p:txBody>
      </p:sp>
      <p:sp>
        <p:nvSpPr>
          <p:cNvPr id="412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655BCFE-FDE0-4F8C-8C8D-B4F97A3B732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2202336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20.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20.xml"/><Relationship Id="rId6" Type="http://schemas.openxmlformats.org/officeDocument/2006/relationships/image" Target="../media/image44.jpeg"/><Relationship Id="rId11" Type="http://schemas.openxmlformats.org/officeDocument/2006/relationships/image" Target="../media/image49.jpg"/><Relationship Id="rId5" Type="http://schemas.openxmlformats.org/officeDocument/2006/relationships/image" Target="../media/image43.jpeg"/><Relationship Id="rId15" Type="http://schemas.openxmlformats.org/officeDocument/2006/relationships/image" Target="../media/image53.jpg"/><Relationship Id="rId10" Type="http://schemas.openxmlformats.org/officeDocument/2006/relationships/image" Target="../media/image48.jpg"/><Relationship Id="rId4" Type="http://schemas.openxmlformats.org/officeDocument/2006/relationships/image" Target="../media/image42.jpeg"/><Relationship Id="rId9" Type="http://schemas.openxmlformats.org/officeDocument/2006/relationships/image" Target="../media/image47.jpg"/><Relationship Id="rId1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2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121.xml"/><Relationship Id="rId5" Type="http://schemas.openxmlformats.org/officeDocument/2006/relationships/image" Target="../media/image63.jp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121.xml"/><Relationship Id="rId5" Type="http://schemas.openxmlformats.org/officeDocument/2006/relationships/image" Target="../media/image66.jpg"/><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2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21.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7.jpeg"/><Relationship Id="rId3" Type="http://schemas.openxmlformats.org/officeDocument/2006/relationships/notesSlide" Target="../notesSlides/notesSlide3.xml"/><Relationship Id="rId7" Type="http://schemas.openxmlformats.org/officeDocument/2006/relationships/image" Target="../media/image25.jpeg"/><Relationship Id="rId12" Type="http://schemas.openxmlformats.org/officeDocument/2006/relationships/image" Target="../media/image26.jpeg"/><Relationship Id="rId2" Type="http://schemas.openxmlformats.org/officeDocument/2006/relationships/slideLayout" Target="../slideLayouts/slideLayout80.xml"/><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24.png"/><Relationship Id="rId9" Type="http://schemas.openxmlformats.org/officeDocument/2006/relationships/image" Target="../media/image22.png"/><Relationship Id="rId14" Type="http://schemas.openxmlformats.org/officeDocument/2006/relationships/image" Target="../media/image28.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21.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4.gif"/></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09.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9.xml"/><Relationship Id="rId1" Type="http://schemas.openxmlformats.org/officeDocument/2006/relationships/slideLayout" Target="../slideLayouts/slideLayout16.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80.xml"/><Relationship Id="rId1" Type="http://schemas.openxmlformats.org/officeDocument/2006/relationships/slideLayout" Target="../slideLayouts/slideLayout1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3.xml"/><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4.xml"/><Relationship Id="rId1" Type="http://schemas.openxmlformats.org/officeDocument/2006/relationships/slideLayout" Target="../slideLayouts/slideLayout65.xml"/><Relationship Id="rId5" Type="http://schemas.openxmlformats.org/officeDocument/2006/relationships/chart" Target="../charts/chart4.xml"/><Relationship Id="rId4" Type="http://schemas.openxmlformats.org/officeDocument/2006/relationships/chart" Target="../charts/chart3.xml"/></Relationships>
</file>

<file path=ppt/slides/_rels/slide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6.xml"/><Relationship Id="rId1" Type="http://schemas.openxmlformats.org/officeDocument/2006/relationships/slideLayout" Target="../slideLayouts/slideLayout65.xml"/><Relationship Id="rId4" Type="http://schemas.openxmlformats.org/officeDocument/2006/relationships/image" Target="../media/image141.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144.png"/><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143.png"/><Relationship Id="rId5" Type="http://schemas.openxmlformats.org/officeDocument/2006/relationships/image" Target="../media/image142.w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381000"/>
            <a:ext cx="4495800" cy="2209800"/>
          </a:xfrm>
        </p:spPr>
        <p:txBody>
          <a:bodyPr/>
          <a:lstStyle/>
          <a:p>
            <a:pPr fontAlgn="auto">
              <a:spcAft>
                <a:spcPts val="0"/>
              </a:spcAft>
              <a:defRPr/>
            </a:pPr>
            <a:r>
              <a:rPr lang="en-US" sz="3200" dirty="0"/>
              <a:t>Creating a Culture</a:t>
            </a:r>
            <a:br>
              <a:rPr lang="en-US" sz="3200" dirty="0"/>
            </a:br>
            <a:r>
              <a:rPr lang="en-US" sz="3200" dirty="0"/>
              <a:t>of Civility @Work</a:t>
            </a:r>
            <a:br>
              <a:rPr lang="en-US" sz="3200" dirty="0"/>
            </a:br>
            <a:r>
              <a:rPr lang="en-US" sz="3200" dirty="0"/>
              <a:t>in the Era of #</a:t>
            </a:r>
            <a:r>
              <a:rPr lang="en-US" sz="3200" dirty="0" err="1"/>
              <a:t>MeToo</a:t>
            </a:r>
            <a:r>
              <a:rPr lang="en-US" sz="3200" dirty="0"/>
              <a:t>   &amp; #</a:t>
            </a:r>
            <a:r>
              <a:rPr lang="en-US" sz="3200" dirty="0" err="1"/>
              <a:t>TimesUp</a:t>
            </a:r>
            <a:endParaRPr lang="en-US" sz="3200" dirty="0">
              <a:solidFill>
                <a:schemeClr val="bg1">
                  <a:lumMod val="50000"/>
                </a:schemeClr>
              </a:solidFill>
              <a:latin typeface="Albany WT SC" pitchFamily="34" charset="2"/>
              <a:ea typeface="Albany WT SC" pitchFamily="34" charset="2"/>
              <a:cs typeface="Albany WT SC" pitchFamily="34" charset="2"/>
            </a:endParaRPr>
          </a:p>
        </p:txBody>
      </p:sp>
      <p:sp>
        <p:nvSpPr>
          <p:cNvPr id="2051" name="Rectangle 3"/>
          <p:cNvSpPr>
            <a:spLocks noGrp="1" noChangeArrowheads="1"/>
          </p:cNvSpPr>
          <p:nvPr>
            <p:ph type="subTitle" idx="1"/>
          </p:nvPr>
        </p:nvSpPr>
        <p:spPr>
          <a:xfrm>
            <a:off x="381000" y="4038600"/>
            <a:ext cx="4419600" cy="2362200"/>
          </a:xfrm>
        </p:spPr>
        <p:txBody>
          <a:bodyPr>
            <a:normAutofit fontScale="92500" lnSpcReduction="20000"/>
          </a:bodyPr>
          <a:lstStyle/>
          <a:p>
            <a:pPr algn="l" eaLnBrk="1" fontAlgn="auto" hangingPunct="1">
              <a:spcAft>
                <a:spcPts val="0"/>
              </a:spcAft>
              <a:buFont typeface="Wingdings 2"/>
              <a:buNone/>
              <a:defRPr/>
            </a:pPr>
            <a:endParaRPr lang="en-US" b="1" dirty="0">
              <a:solidFill>
                <a:schemeClr val="tx1">
                  <a:lumMod val="90000"/>
                  <a:lumOff val="10000"/>
                </a:schemeClr>
              </a:solidFill>
              <a:latin typeface="Bell MT" pitchFamily="18" charset="0"/>
            </a:endParaRPr>
          </a:p>
          <a:p>
            <a:pPr algn="l" eaLnBrk="1" fontAlgn="auto" hangingPunct="1">
              <a:spcAft>
                <a:spcPts val="0"/>
              </a:spcAft>
              <a:buFont typeface="Wingdings 2"/>
              <a:buNone/>
              <a:defRPr/>
            </a:pPr>
            <a:r>
              <a:rPr lang="en-US" b="1" dirty="0">
                <a:solidFill>
                  <a:schemeClr val="tx1">
                    <a:lumMod val="90000"/>
                    <a:lumOff val="10000"/>
                  </a:schemeClr>
                </a:solidFill>
                <a:latin typeface="Bell MT" pitchFamily="18" charset="0"/>
              </a:rPr>
              <a:t>Joe </a:t>
            </a:r>
            <a:r>
              <a:rPr lang="en-US" b="1" dirty="0" err="1">
                <a:solidFill>
                  <a:schemeClr val="tx1">
                    <a:lumMod val="90000"/>
                    <a:lumOff val="10000"/>
                  </a:schemeClr>
                </a:solidFill>
                <a:latin typeface="Bell MT" pitchFamily="18" charset="0"/>
              </a:rPr>
              <a:t>Bontke</a:t>
            </a:r>
            <a:r>
              <a:rPr lang="en-US" b="1" dirty="0">
                <a:solidFill>
                  <a:schemeClr val="tx1">
                    <a:lumMod val="90000"/>
                    <a:lumOff val="10000"/>
                  </a:schemeClr>
                </a:solidFill>
                <a:latin typeface="Bell MT" pitchFamily="18" charset="0"/>
              </a:rPr>
              <a:t>, </a:t>
            </a:r>
            <a:r>
              <a:rPr lang="en-US" sz="1800" dirty="0" err="1">
                <a:solidFill>
                  <a:schemeClr val="tx1">
                    <a:lumMod val="90000"/>
                    <a:lumOff val="10000"/>
                  </a:schemeClr>
                </a:solidFill>
                <a:latin typeface="Bell MT" pitchFamily="18" charset="0"/>
              </a:rPr>
              <a:t>M.Ed</a:t>
            </a:r>
            <a:endParaRPr lang="en-US" sz="1800" dirty="0">
              <a:solidFill>
                <a:schemeClr val="tx1">
                  <a:lumMod val="90000"/>
                  <a:lumOff val="10000"/>
                </a:schemeClr>
              </a:solidFill>
              <a:latin typeface="Bell MT" pitchFamily="18" charset="0"/>
            </a:endParaRPr>
          </a:p>
          <a:p>
            <a:pPr algn="l" eaLnBrk="1" fontAlgn="auto" hangingPunct="1">
              <a:spcAft>
                <a:spcPts val="0"/>
              </a:spcAft>
              <a:buFont typeface="Wingdings 2"/>
              <a:buNone/>
              <a:defRPr/>
            </a:pPr>
            <a:r>
              <a:rPr lang="en-US" sz="1700" dirty="0">
                <a:solidFill>
                  <a:schemeClr val="tx1">
                    <a:lumMod val="90000"/>
                    <a:lumOff val="10000"/>
                  </a:schemeClr>
                </a:solidFill>
                <a:latin typeface="Bell MT" pitchFamily="18" charset="0"/>
              </a:rPr>
              <a:t>EEOC Houston District Office</a:t>
            </a:r>
          </a:p>
          <a:p>
            <a:pPr algn="l" eaLnBrk="1" fontAlgn="auto" hangingPunct="1">
              <a:spcAft>
                <a:spcPts val="0"/>
              </a:spcAft>
              <a:buFont typeface="Wingdings 2"/>
              <a:buNone/>
              <a:defRPr/>
            </a:pPr>
            <a:r>
              <a:rPr lang="en-US" sz="2400" dirty="0">
                <a:solidFill>
                  <a:schemeClr val="tx1">
                    <a:lumMod val="90000"/>
                    <a:lumOff val="10000"/>
                  </a:schemeClr>
                </a:solidFill>
                <a:latin typeface="Bell MT" pitchFamily="18" charset="0"/>
              </a:rPr>
              <a:t>713651 4994 office</a:t>
            </a:r>
          </a:p>
          <a:p>
            <a:pPr algn="l" eaLnBrk="1" fontAlgn="auto" hangingPunct="1">
              <a:spcAft>
                <a:spcPts val="0"/>
              </a:spcAft>
              <a:buFont typeface="Wingdings 2"/>
              <a:buNone/>
              <a:defRPr/>
            </a:pPr>
            <a:r>
              <a:rPr lang="en-US" sz="2400" dirty="0">
                <a:solidFill>
                  <a:schemeClr val="tx1">
                    <a:lumMod val="90000"/>
                    <a:lumOff val="10000"/>
                  </a:schemeClr>
                </a:solidFill>
                <a:latin typeface="Bell MT" pitchFamily="18" charset="0"/>
              </a:rPr>
              <a:t> </a:t>
            </a:r>
            <a:r>
              <a:rPr lang="en-US" sz="2600" dirty="0">
                <a:solidFill>
                  <a:schemeClr val="tx1">
                    <a:lumMod val="90000"/>
                    <a:lumOff val="10000"/>
                  </a:schemeClr>
                </a:solidFill>
                <a:latin typeface="Bell MT" pitchFamily="18" charset="0"/>
              </a:rPr>
              <a:t>713 907 2855 cell joe.bontke@eeoc.gov</a:t>
            </a:r>
            <a:endParaRPr lang="en-US" dirty="0"/>
          </a:p>
          <a:p>
            <a:pPr eaLnBrk="1" fontAlgn="auto" hangingPunct="1">
              <a:spcAft>
                <a:spcPts val="0"/>
              </a:spcAft>
              <a:buFont typeface="Wingdings 2"/>
              <a:buNone/>
              <a:defRPr/>
            </a:pPr>
            <a:endParaRPr lang="en-US" dirty="0"/>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1525618" cy="157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9" y="0"/>
            <a:ext cx="4165601" cy="6858000"/>
          </a:xfrm>
          <a:prstGeom prst="rect">
            <a:avLst/>
          </a:prstGeom>
        </p:spPr>
      </p:pic>
    </p:spTree>
    <p:extLst>
      <p:ext uri="{BB962C8B-B14F-4D97-AF65-F5344CB8AC3E}">
        <p14:creationId xmlns:p14="http://schemas.microsoft.com/office/powerpoint/2010/main" val="65628015"/>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457200"/>
            <a:ext cx="3502025" cy="7239000"/>
          </a:xfrm>
        </p:spPr>
        <p:txBody>
          <a:bodyPr>
            <a:normAutofit/>
          </a:bodyPr>
          <a:lstStyle/>
          <a:p>
            <a:pPr algn="l"/>
            <a:r>
              <a:rPr lang="en-US" sz="2000" b="1" dirty="0">
                <a:solidFill>
                  <a:schemeClr val="tx1"/>
                </a:solidFill>
              </a:rPr>
              <a:t>#</a:t>
            </a:r>
            <a:r>
              <a:rPr lang="en-US" sz="2000" b="1" dirty="0" err="1">
                <a:solidFill>
                  <a:schemeClr val="tx1"/>
                </a:solidFill>
              </a:rPr>
              <a:t>MeToo</a:t>
            </a:r>
            <a:r>
              <a:rPr lang="en-US" sz="2000" b="1" dirty="0">
                <a:solidFill>
                  <a:schemeClr val="tx1"/>
                </a:solidFill>
              </a:rPr>
              <a:t> </a:t>
            </a:r>
            <a:br>
              <a:rPr lang="en-US" sz="2000" b="1" dirty="0">
                <a:solidFill>
                  <a:schemeClr val="tx1"/>
                </a:solidFill>
              </a:rPr>
            </a:br>
            <a:br>
              <a:rPr lang="en-US" sz="2000" b="1" dirty="0">
                <a:solidFill>
                  <a:schemeClr val="tx1"/>
                </a:solidFill>
              </a:rPr>
            </a:br>
            <a:r>
              <a:rPr lang="en-US" sz="2000" b="1" dirty="0">
                <a:solidFill>
                  <a:schemeClr val="tx1"/>
                </a:solidFill>
              </a:rPr>
              <a:t>First it was a story. </a:t>
            </a:r>
            <a:br>
              <a:rPr lang="en-US" sz="2000" dirty="0">
                <a:solidFill>
                  <a:schemeClr val="tx1"/>
                </a:solidFill>
              </a:rPr>
            </a:br>
            <a:r>
              <a:rPr lang="en-US" sz="2000" dirty="0">
                <a:solidFill>
                  <a:schemeClr val="tx1"/>
                </a:solidFill>
              </a:rPr>
              <a:t>Then a moment. Now, months after women began to come forward in droves to accuse powerful men of sexual harassment and assault, it is a movement.</a:t>
            </a:r>
            <a:br>
              <a:rPr lang="en-US" sz="2000" dirty="0">
                <a:solidFill>
                  <a:schemeClr val="tx1"/>
                </a:solidFill>
              </a:rPr>
            </a:br>
            <a:br>
              <a:rPr lang="en-US" sz="2000" dirty="0">
                <a:solidFill>
                  <a:schemeClr val="tx1"/>
                </a:solidFill>
              </a:rPr>
            </a:br>
            <a:r>
              <a:rPr lang="en-US" sz="2000" dirty="0">
                <a:solidFill>
                  <a:schemeClr val="tx1"/>
                </a:solidFill>
              </a:rPr>
              <a:t>Time magazine has named “the silence breakers” its person of the year for 2017, referring to those women, and the global conversation they have started.</a:t>
            </a:r>
            <a:br>
              <a:rPr lang="en-US" sz="2000" dirty="0">
                <a:solidFill>
                  <a:schemeClr val="tx1"/>
                </a:solidFill>
              </a:rPr>
            </a:br>
            <a:br>
              <a:rPr lang="en-US" sz="2000" dirty="0">
                <a:solidFill>
                  <a:schemeClr val="tx1"/>
                </a:solidFill>
              </a:rPr>
            </a:br>
            <a:br>
              <a:rPr lang="en-US" sz="3200" b="1" dirty="0">
                <a:solidFill>
                  <a:schemeClr val="tx1"/>
                </a:solidFill>
              </a:rPr>
            </a:br>
            <a:endParaRPr lang="en-US" sz="3200" b="1" dirty="0"/>
          </a:p>
        </p:txBody>
      </p:sp>
      <p:pic>
        <p:nvPicPr>
          <p:cNvPr id="5"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0" y="0"/>
            <a:ext cx="5182297" cy="6908772"/>
          </a:xfrm>
        </p:spPr>
      </p:pic>
      <p:sp>
        <p:nvSpPr>
          <p:cNvPr id="4" name="Slide Number Placeholder 3"/>
          <p:cNvSpPr>
            <a:spLocks noGrp="1"/>
          </p:cNvSpPr>
          <p:nvPr>
            <p:ph type="sldNum" sz="quarter" idx="12"/>
          </p:nvPr>
        </p:nvSpPr>
        <p:spPr/>
        <p:txBody>
          <a:bodyPr/>
          <a:lstStyle/>
          <a:p>
            <a:pPr>
              <a:defRPr/>
            </a:pPr>
            <a:fld id="{3866D522-72C7-4094-9A6F-ABBAE85BB692}" type="slidenum">
              <a:rPr lang="en-US" altLang="en-US" smtClean="0"/>
              <a:pPr>
                <a:defRPr/>
              </a:pPr>
              <a:t>10</a:t>
            </a:fld>
            <a:endParaRPr lang="en-US" altLang="en-US"/>
          </a:p>
        </p:txBody>
      </p:sp>
    </p:spTree>
    <p:extLst>
      <p:ext uri="{BB962C8B-B14F-4D97-AF65-F5344CB8AC3E}">
        <p14:creationId xmlns:p14="http://schemas.microsoft.com/office/powerpoint/2010/main" val="2084467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Women in low-wage US farm jobs </a:t>
            </a:r>
            <a:br>
              <a:rPr lang="en-US" b="1" dirty="0"/>
            </a:br>
            <a:r>
              <a:rPr lang="en-US" b="1" dirty="0"/>
              <a:t>say #</a:t>
            </a:r>
            <a:r>
              <a:rPr lang="en-US" b="1" dirty="0" err="1"/>
              <a:t>MeToo</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905000"/>
            <a:ext cx="8398934" cy="4724400"/>
          </a:xfrm>
        </p:spPr>
      </p:pic>
    </p:spTree>
    <p:extLst>
      <p:ext uri="{BB962C8B-B14F-4D97-AF65-F5344CB8AC3E}">
        <p14:creationId xmlns:p14="http://schemas.microsoft.com/office/powerpoint/2010/main" val="2024813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movement grows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799" y="1805432"/>
            <a:ext cx="8635353" cy="4519168"/>
          </a:xfrm>
        </p:spPr>
      </p:pic>
    </p:spTree>
    <p:extLst>
      <p:ext uri="{BB962C8B-B14F-4D97-AF65-F5344CB8AC3E}">
        <p14:creationId xmlns:p14="http://schemas.microsoft.com/office/powerpoint/2010/main" val="171393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 Too' Series Exploring Sexual Harassment Set at PBS</a:t>
            </a:r>
            <a:endParaRPr lang="en-US" dirty="0"/>
          </a:p>
        </p:txBody>
      </p:sp>
      <p:sp>
        <p:nvSpPr>
          <p:cNvPr id="3" name="Content Placeholder 2"/>
          <p:cNvSpPr>
            <a:spLocks noGrp="1"/>
          </p:cNvSpPr>
          <p:nvPr>
            <p:ph idx="1"/>
          </p:nvPr>
        </p:nvSpPr>
        <p:spPr>
          <a:xfrm>
            <a:off x="609600" y="2667000"/>
            <a:ext cx="8229600" cy="4876800"/>
          </a:xfrm>
        </p:spPr>
        <p:txBody>
          <a:bodyPr/>
          <a:lstStyle/>
          <a:p>
            <a:r>
              <a:rPr lang="en-US" dirty="0"/>
              <a:t>Hosted by </a:t>
            </a:r>
            <a:r>
              <a:rPr lang="en-US" dirty="0" err="1"/>
              <a:t>Zainab</a:t>
            </a:r>
            <a:r>
              <a:rPr lang="en-US" dirty="0"/>
              <a:t> </a:t>
            </a:r>
            <a:r>
              <a:rPr lang="en-US" dirty="0" err="1"/>
              <a:t>Salbi</a:t>
            </a:r>
            <a:r>
              <a:rPr lang="en-US" dirty="0"/>
              <a:t>, the five-part series will dig deeper into the recent harassment headlines. </a:t>
            </a:r>
          </a:p>
          <a:p>
            <a:r>
              <a:rPr lang="en-US" dirty="0"/>
              <a:t>Debuting Feb. 2, </a:t>
            </a:r>
            <a:r>
              <a:rPr lang="en-US" i="1" dirty="0"/>
              <a:t>#</a:t>
            </a:r>
            <a:r>
              <a:rPr lang="en-US" i="1" dirty="0" err="1"/>
              <a:t>MeToo</a:t>
            </a:r>
            <a:r>
              <a:rPr lang="en-US" i="1" dirty="0"/>
              <a:t>, Now What?</a:t>
            </a:r>
          </a:p>
          <a:p>
            <a:r>
              <a:rPr lang="en-US" dirty="0"/>
              <a:t> The series asks the question: How did we get here and how can we use this moment to effect positive and lasting change moving forward?</a:t>
            </a:r>
          </a:p>
          <a:p>
            <a:endParaRPr lang="en-US" dirty="0"/>
          </a:p>
        </p:txBody>
      </p:sp>
    </p:spTree>
    <p:extLst>
      <p:ext uri="{BB962C8B-B14F-4D97-AF65-F5344CB8AC3E}">
        <p14:creationId xmlns:p14="http://schemas.microsoft.com/office/powerpoint/2010/main" val="3825236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lIns="45720" tIns="22860" rIns="45720"/>
          <a:lstStyle/>
          <a:p>
            <a:fld id="{86CB4B4D-7CA3-9044-876B-883B54F8677D}" type="slidenum">
              <a:rPr lang="en-US" smtClean="0">
                <a:solidFill>
                  <a:prstClr val="black">
                    <a:tint val="95000"/>
                  </a:prstClr>
                </a:solidFill>
              </a:rPr>
              <a:pPr/>
              <a:t>14</a:t>
            </a:fld>
            <a:endParaRPr lang="en-US">
              <a:solidFill>
                <a:prstClr val="black">
                  <a:tint val="9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951" y="466236"/>
            <a:ext cx="6822528" cy="5890116"/>
          </a:xfrm>
          <a:prstGeom prst="rect">
            <a:avLst/>
          </a:prstGeom>
        </p:spPr>
      </p:pic>
    </p:spTree>
    <p:extLst>
      <p:ext uri="{BB962C8B-B14F-4D97-AF65-F5344CB8AC3E}">
        <p14:creationId xmlns:p14="http://schemas.microsoft.com/office/powerpoint/2010/main" val="246928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tIns="22860" bIns="22860"/>
          <a:lstStyle/>
          <a:p>
            <a:r>
              <a:rPr lang="en-US" dirty="0"/>
              <a:t>HIGH PROFILE </a:t>
            </a:r>
          </a:p>
        </p:txBody>
      </p:sp>
      <p:sp>
        <p:nvSpPr>
          <p:cNvPr id="2" name="Slide Number Placeholder 1"/>
          <p:cNvSpPr>
            <a:spLocks noGrp="1"/>
          </p:cNvSpPr>
          <p:nvPr>
            <p:ph type="sldNum" sz="quarter" idx="12"/>
          </p:nvPr>
        </p:nvSpPr>
        <p:spPr/>
        <p:txBody>
          <a:bodyPr lIns="45720" tIns="22860" rIns="45720"/>
          <a:lstStyle/>
          <a:p>
            <a:fld id="{65EC7083-3312-4BF2-A3E2-6C7E9698FCFD}" type="slidenum">
              <a:rPr lang="en-US" smtClean="0">
                <a:solidFill>
                  <a:prstClr val="black">
                    <a:tint val="95000"/>
                  </a:prstClr>
                </a:solidFill>
              </a:rPr>
              <a:pPr/>
              <a:t>15</a:t>
            </a:fld>
            <a:endParaRPr lang="en-US">
              <a:solidFill>
                <a:prstClr val="black">
                  <a:tint val="95000"/>
                </a:prstClr>
              </a:solidFill>
            </a:endParaRPr>
          </a:p>
        </p:txBody>
      </p:sp>
      <p:pic>
        <p:nvPicPr>
          <p:cNvPr id="1026" name="Picture 2" descr="D:\Users\DFINNEY\AppData\Local\Microsoft\Windows\Temporary Internet Files\Content.IE5\ZMWXYA5N\14_weinstein_lg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35" y="1711036"/>
            <a:ext cx="2401409" cy="4802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DFINNEY\AppData\Local\Microsoft\Windows\Temporary Internet Files\Content.IE5\ZMWXYA5N\url-23-kfnE-U10701008149698r4G-1024x576@LaStampa.i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328" y="1711039"/>
            <a:ext cx="4516079" cy="339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85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22860" bIns="22860">
            <a:normAutofit fontScale="90000"/>
          </a:bodyPr>
          <a:lstStyle/>
          <a:p>
            <a:r>
              <a:rPr lang="en-US" dirty="0"/>
              <a:t>Since Weinstein Over 75 others accused</a:t>
            </a:r>
          </a:p>
        </p:txBody>
      </p:sp>
      <p:sp>
        <p:nvSpPr>
          <p:cNvPr id="3" name="Slide Number Placeholder 2"/>
          <p:cNvSpPr>
            <a:spLocks noGrp="1"/>
          </p:cNvSpPr>
          <p:nvPr>
            <p:ph type="sldNum" sz="quarter" idx="12"/>
          </p:nvPr>
        </p:nvSpPr>
        <p:spPr/>
        <p:txBody>
          <a:bodyPr lIns="45720" tIns="22860" rIns="45720"/>
          <a:lstStyle/>
          <a:p>
            <a:fld id="{86CB4B4D-7CA3-9044-876B-883B54F8677D}" type="slidenum">
              <a:rPr lang="en-US" smtClean="0">
                <a:solidFill>
                  <a:prstClr val="black">
                    <a:tint val="95000"/>
                  </a:prstClr>
                </a:solidFill>
              </a:rPr>
              <a:pPr/>
              <a:t>16</a:t>
            </a:fld>
            <a:endParaRPr lang="en-US">
              <a:solidFill>
                <a:prstClr val="black">
                  <a:tint val="9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1844570"/>
            <a:ext cx="1404383" cy="1382439"/>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8811" r="27870"/>
          <a:stretch/>
        </p:blipFill>
        <p:spPr>
          <a:xfrm>
            <a:off x="4221217" y="1558289"/>
            <a:ext cx="945932" cy="192206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8751" t="10553" r="17197" b="1592"/>
          <a:stretch/>
        </p:blipFill>
        <p:spPr>
          <a:xfrm>
            <a:off x="5102841" y="1976903"/>
            <a:ext cx="1111469" cy="160422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9908" r="26235" b="32768"/>
          <a:stretch/>
        </p:blipFill>
        <p:spPr>
          <a:xfrm>
            <a:off x="1867495" y="4001492"/>
            <a:ext cx="1194239" cy="1360761"/>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7943" r="14095"/>
          <a:stretch/>
        </p:blipFill>
        <p:spPr>
          <a:xfrm>
            <a:off x="5888095" y="5014391"/>
            <a:ext cx="1141029" cy="1427401"/>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25897" r="27217" b="33597"/>
          <a:stretch/>
        </p:blipFill>
        <p:spPr>
          <a:xfrm>
            <a:off x="3044036" y="2383641"/>
            <a:ext cx="1320894" cy="1519965"/>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23655" r="22336"/>
          <a:stretch/>
        </p:blipFill>
        <p:spPr>
          <a:xfrm>
            <a:off x="4364932" y="3242314"/>
            <a:ext cx="1393425" cy="2023980"/>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21008" t="8560" r="21121" b="30370"/>
          <a:stretch/>
        </p:blipFill>
        <p:spPr>
          <a:xfrm>
            <a:off x="2920376" y="3916458"/>
            <a:ext cx="1773809" cy="1664656"/>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4183" y="4789022"/>
            <a:ext cx="1306380" cy="1469908"/>
          </a:xfrm>
          <a:prstGeom prst="rect">
            <a:avLst/>
          </a:prstGeom>
        </p:spPr>
      </p:pic>
      <p:pic>
        <p:nvPicPr>
          <p:cNvPr id="23" name="Picture 22"/>
          <p:cNvPicPr>
            <a:picLocks noChangeAspect="1"/>
          </p:cNvPicPr>
          <p:nvPr/>
        </p:nvPicPr>
        <p:blipFill rotWithShape="1">
          <a:blip r:embed="rId12" cstate="print">
            <a:extLst>
              <a:ext uri="{28A0092B-C50C-407E-A947-70E740481C1C}">
                <a14:useLocalDpi xmlns:a14="http://schemas.microsoft.com/office/drawing/2010/main" val="0"/>
              </a:ext>
            </a:extLst>
          </a:blip>
          <a:srcRect l="21291" r="20058" b="11091"/>
          <a:stretch/>
        </p:blipFill>
        <p:spPr>
          <a:xfrm>
            <a:off x="466148" y="3192343"/>
            <a:ext cx="1395437" cy="2277831"/>
          </a:xfrm>
          <a:prstGeom prst="rect">
            <a:avLst/>
          </a:prstGeom>
        </p:spPr>
      </p:pic>
      <p:pic>
        <p:nvPicPr>
          <p:cNvPr id="24" name="Picture 23"/>
          <p:cNvPicPr>
            <a:picLocks noChangeAspect="1"/>
          </p:cNvPicPr>
          <p:nvPr/>
        </p:nvPicPr>
        <p:blipFill rotWithShape="1">
          <a:blip r:embed="rId13" cstate="print">
            <a:extLst>
              <a:ext uri="{28A0092B-C50C-407E-A947-70E740481C1C}">
                <a14:useLocalDpi xmlns:a14="http://schemas.microsoft.com/office/drawing/2010/main" val="0"/>
              </a:ext>
            </a:extLst>
          </a:blip>
          <a:srcRect l="27478" t="3076" r="16918" b="16619"/>
          <a:stretch/>
        </p:blipFill>
        <p:spPr>
          <a:xfrm>
            <a:off x="6214310" y="1976903"/>
            <a:ext cx="1219817" cy="1626374"/>
          </a:xfrm>
          <a:prstGeom prst="rect">
            <a:avLst/>
          </a:prstGeom>
        </p:spPr>
      </p:pic>
      <p:pic>
        <p:nvPicPr>
          <p:cNvPr id="25" name="Picture 24"/>
          <p:cNvPicPr>
            <a:picLocks noChangeAspect="1"/>
          </p:cNvPicPr>
          <p:nvPr/>
        </p:nvPicPr>
        <p:blipFill rotWithShape="1">
          <a:blip r:embed="rId14">
            <a:extLst>
              <a:ext uri="{28A0092B-C50C-407E-A947-70E740481C1C}">
                <a14:useLocalDpi xmlns:a14="http://schemas.microsoft.com/office/drawing/2010/main" val="0"/>
              </a:ext>
            </a:extLst>
          </a:blip>
          <a:srcRect l="33297" r="33728" b="21735"/>
          <a:stretch/>
        </p:blipFill>
        <p:spPr>
          <a:xfrm>
            <a:off x="1867495" y="1578693"/>
            <a:ext cx="1206062" cy="2422799"/>
          </a:xfrm>
          <a:prstGeom prst="rect">
            <a:avLst/>
          </a:prstGeom>
        </p:spPr>
      </p:pic>
      <p:pic>
        <p:nvPicPr>
          <p:cNvPr id="26" name="Picture 25"/>
          <p:cNvPicPr>
            <a:picLocks noChangeAspect="1"/>
          </p:cNvPicPr>
          <p:nvPr/>
        </p:nvPicPr>
        <p:blipFill rotWithShape="1">
          <a:blip r:embed="rId15">
            <a:extLst>
              <a:ext uri="{28A0092B-C50C-407E-A947-70E740481C1C}">
                <a14:useLocalDpi xmlns:a14="http://schemas.microsoft.com/office/drawing/2010/main" val="0"/>
              </a:ext>
            </a:extLst>
          </a:blip>
          <a:srcRect l="36204" t="18164" r="18535" b="34698"/>
          <a:stretch/>
        </p:blipFill>
        <p:spPr>
          <a:xfrm>
            <a:off x="5752390" y="3581127"/>
            <a:ext cx="1655474" cy="1528792"/>
          </a:xfrm>
          <a:prstGeom prst="rect">
            <a:avLst/>
          </a:prstGeom>
        </p:spPr>
      </p:pic>
    </p:spTree>
    <p:extLst>
      <p:ext uri="{BB962C8B-B14F-4D97-AF65-F5344CB8AC3E}">
        <p14:creationId xmlns:p14="http://schemas.microsoft.com/office/powerpoint/2010/main" val="185629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lIns="45720" tIns="22860" rIns="45720"/>
          <a:lstStyle/>
          <a:p>
            <a:fld id="{65EC7083-3312-4BF2-A3E2-6C7E9698FCFD}" type="slidenum">
              <a:rPr lang="en-US" smtClean="0">
                <a:solidFill>
                  <a:prstClr val="black">
                    <a:tint val="95000"/>
                  </a:prstClr>
                </a:solidFill>
              </a:rPr>
              <a:pPr/>
              <a:t>17</a:t>
            </a:fld>
            <a:endParaRPr lang="en-US">
              <a:solidFill>
                <a:prstClr val="black">
                  <a:tint val="9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
            <a:ext cx="9175531" cy="6117021"/>
          </a:xfrm>
          <a:prstGeom prst="rect">
            <a:avLst/>
          </a:prstGeom>
        </p:spPr>
      </p:pic>
      <p:sp>
        <p:nvSpPr>
          <p:cNvPr id="4" name="TextBox 3"/>
          <p:cNvSpPr txBox="1"/>
          <p:nvPr/>
        </p:nvSpPr>
        <p:spPr>
          <a:xfrm>
            <a:off x="3479803" y="6185452"/>
            <a:ext cx="1156727" cy="323165"/>
          </a:xfrm>
          <a:prstGeom prst="rect">
            <a:avLst/>
          </a:prstGeom>
          <a:noFill/>
        </p:spPr>
        <p:txBody>
          <a:bodyPr wrap="none" lIns="45720" tIns="22860" rIns="45720" bIns="22860" rtlCol="0">
            <a:spAutoFit/>
          </a:bodyPr>
          <a:lstStyle/>
          <a:p>
            <a:pPr eaLnBrk="1" fontAlgn="auto" hangingPunct="1">
              <a:spcBef>
                <a:spcPts val="0"/>
              </a:spcBef>
              <a:spcAft>
                <a:spcPts val="0"/>
              </a:spcAft>
            </a:pPr>
            <a:r>
              <a:rPr lang="en-US" sz="1800" dirty="0">
                <a:solidFill>
                  <a:prstClr val="black"/>
                </a:solidFill>
                <a:latin typeface="Corbel"/>
              </a:rPr>
              <a:t>#TIMESUP</a:t>
            </a:r>
          </a:p>
        </p:txBody>
      </p:sp>
    </p:spTree>
    <p:extLst>
      <p:ext uri="{BB962C8B-B14F-4D97-AF65-F5344CB8AC3E}">
        <p14:creationId xmlns:p14="http://schemas.microsoft.com/office/powerpoint/2010/main" val="2476199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lIns="45720" tIns="22860" rIns="45720"/>
          <a:lstStyle/>
          <a:p>
            <a:fld id="{65EC7083-3312-4BF2-A3E2-6C7E9698FCFD}" type="slidenum">
              <a:rPr lang="en-US" smtClean="0">
                <a:solidFill>
                  <a:prstClr val="black">
                    <a:tint val="95000"/>
                  </a:prstClr>
                </a:solidFill>
              </a:rPr>
              <a:pPr/>
              <a:t>18</a:t>
            </a:fld>
            <a:endParaRPr lang="en-US">
              <a:solidFill>
                <a:prstClr val="black">
                  <a:tint val="95000"/>
                </a:prstClr>
              </a:solidFill>
            </a:endParaRPr>
          </a:p>
        </p:txBody>
      </p:sp>
      <p:pic>
        <p:nvPicPr>
          <p:cNvPr id="8" name="Picture Placeholder 7"/>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1875" b="21875"/>
          <a:stretch>
            <a:fillRect/>
          </a:stretch>
        </p:blipFill>
        <p:spPr>
          <a:xfrm>
            <a:off x="0" y="0"/>
            <a:ext cx="9144000" cy="6858000"/>
          </a:xfrm>
        </p:spPr>
      </p:pic>
    </p:spTree>
    <p:extLst>
      <p:ext uri="{BB962C8B-B14F-4D97-AF65-F5344CB8AC3E}">
        <p14:creationId xmlns:p14="http://schemas.microsoft.com/office/powerpoint/2010/main" val="205951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70644" y="1573449"/>
            <a:ext cx="6558258" cy="447670"/>
          </a:xfrm>
          <a:prstGeom prst="ellipse">
            <a:avLst/>
          </a:prstGeom>
          <a:solidFill>
            <a:schemeClr val="accent3">
              <a:lumMod val="40000"/>
              <a:lumOff val="60000"/>
            </a:schemeClr>
          </a:solidFill>
          <a:ln w="66675" cap="flat" cmpd="sng">
            <a:solidFill>
              <a:schemeClr val="tx1"/>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endParaRPr lang="en-US" sz="1600">
              <a:solidFill>
                <a:srgbClr val="FFFFFF"/>
              </a:solidFill>
              <a:latin typeface="Corbel"/>
            </a:endParaRPr>
          </a:p>
        </p:txBody>
      </p:sp>
      <p:sp>
        <p:nvSpPr>
          <p:cNvPr id="8" name="Shape 999"/>
          <p:cNvSpPr/>
          <p:nvPr/>
        </p:nvSpPr>
        <p:spPr>
          <a:xfrm>
            <a:off x="482769" y="3513672"/>
            <a:ext cx="2273969"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r" defTabSz="647700">
              <a:lnSpc>
                <a:spcPct val="120000"/>
              </a:lnSpc>
              <a:spcBef>
                <a:spcPts val="1700"/>
              </a:spcBef>
              <a:defRPr sz="2500" b="1">
                <a:solidFill>
                  <a:srgbClr val="44BE9B"/>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2700" b="0" dirty="0">
                <a:solidFill>
                  <a:prstClr val="black"/>
                </a:solidFill>
                <a:latin typeface="Corbel"/>
              </a:rPr>
              <a:t>What do we know now?</a:t>
            </a:r>
            <a:endParaRPr sz="2700" b="0" dirty="0">
              <a:solidFill>
                <a:prstClr val="black"/>
              </a:solidFill>
              <a:latin typeface="Corbel"/>
            </a:endParaRPr>
          </a:p>
        </p:txBody>
      </p:sp>
      <p:sp>
        <p:nvSpPr>
          <p:cNvPr id="13" name="Shape 1014"/>
          <p:cNvSpPr/>
          <p:nvPr/>
        </p:nvSpPr>
        <p:spPr>
          <a:xfrm>
            <a:off x="6106502" y="3568842"/>
            <a:ext cx="2448729"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2500" b="1">
                <a:solidFill>
                  <a:srgbClr val="FB8734"/>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2700" b="0" dirty="0">
                <a:solidFill>
                  <a:prstClr val="black"/>
                </a:solidFill>
                <a:latin typeface="Corbel"/>
              </a:rPr>
              <a:t>How can we translate knowledge into action?</a:t>
            </a:r>
            <a:endParaRPr sz="2700" b="0" dirty="0">
              <a:solidFill>
                <a:prstClr val="black"/>
              </a:solidFill>
              <a:latin typeface="Corbel"/>
            </a:endParaRPr>
          </a:p>
        </p:txBody>
      </p:sp>
      <p:sp>
        <p:nvSpPr>
          <p:cNvPr id="14" name="Shape 982"/>
          <p:cNvSpPr/>
          <p:nvPr/>
        </p:nvSpPr>
        <p:spPr>
          <a:xfrm>
            <a:off x="0" y="248030"/>
            <a:ext cx="9144000" cy="10464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eaLnBrk="1" fontAlgn="auto" hangingPunct="1">
              <a:lnSpc>
                <a:spcPct val="100000"/>
              </a:lnSpc>
              <a:spcAft>
                <a:spcPts val="0"/>
              </a:spcAft>
              <a:defRPr sz="1800">
                <a:solidFill>
                  <a:srgbClr val="000000"/>
                </a:solidFill>
              </a:defRPr>
            </a:pPr>
            <a:r>
              <a:rPr lang="en-US" sz="3400" dirty="0">
                <a:solidFill>
                  <a:prstClr val="black"/>
                </a:solidFill>
                <a:latin typeface="Corbel"/>
              </a:rPr>
              <a:t>Select Task Force on the Study of Workplace Harassment</a:t>
            </a:r>
            <a:endParaRPr sz="3400" dirty="0">
              <a:solidFill>
                <a:prstClr val="black"/>
              </a:solidFill>
              <a:latin typeface="Corbel"/>
            </a:endParaRPr>
          </a:p>
        </p:txBody>
      </p:sp>
      <p:sp>
        <p:nvSpPr>
          <p:cNvPr id="15" name="Shape 984"/>
          <p:cNvSpPr/>
          <p:nvPr/>
        </p:nvSpPr>
        <p:spPr>
          <a:xfrm flipV="1">
            <a:off x="652601" y="892788"/>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eaLnBrk="1" fontAlgn="auto" hangingPunct="1">
              <a:spcBef>
                <a:spcPts val="0"/>
              </a:spcBef>
              <a:spcAft>
                <a:spcPts val="0"/>
              </a:spcAft>
              <a:defRPr sz="3200"/>
            </a:pPr>
            <a:endParaRPr sz="3200">
              <a:solidFill>
                <a:prstClr val="black"/>
              </a:solidFill>
              <a:latin typeface="Corbel"/>
            </a:endParaRPr>
          </a:p>
        </p:txBody>
      </p:sp>
      <p:sp>
        <p:nvSpPr>
          <p:cNvPr id="16" name="Shape 987"/>
          <p:cNvSpPr/>
          <p:nvPr/>
        </p:nvSpPr>
        <p:spPr>
          <a:xfrm>
            <a:off x="1830010" y="1566468"/>
            <a:ext cx="5839526"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323836" eaLnBrk="1" fontAlgn="auto" hangingPunct="1">
              <a:spcBef>
                <a:spcPts val="850"/>
              </a:spcBef>
              <a:spcAft>
                <a:spcPts val="0"/>
              </a:spcAft>
              <a:defRPr sz="1800"/>
            </a:pPr>
            <a:r>
              <a:rPr lang="en-US" sz="3000" b="1" dirty="0">
                <a:solidFill>
                  <a:srgbClr val="232629"/>
                </a:solidFill>
                <a:latin typeface="Gill Sans MT" pitchFamily="34" charset="0"/>
                <a:ea typeface="Lato"/>
                <a:cs typeface="Lato"/>
                <a:sym typeface="Lato"/>
              </a:rPr>
              <a:t>Purpose: </a:t>
            </a:r>
            <a:r>
              <a:rPr lang="en-US" sz="3000" dirty="0">
                <a:solidFill>
                  <a:srgbClr val="232629"/>
                </a:solidFill>
                <a:latin typeface="Gill Sans MT" pitchFamily="34" charset="0"/>
                <a:ea typeface="Lato"/>
                <a:cs typeface="Lato"/>
                <a:sym typeface="Lato"/>
              </a:rPr>
              <a:t>To Examine Workplace Harassment </a:t>
            </a:r>
            <a:endParaRPr sz="3000" dirty="0">
              <a:solidFill>
                <a:srgbClr val="232629"/>
              </a:solidFill>
              <a:latin typeface="Gill Sans MT" pitchFamily="34" charset="0"/>
              <a:ea typeface="Lato"/>
              <a:cs typeface="Lato"/>
              <a:sym typeface="Lato"/>
            </a:endParaRPr>
          </a:p>
        </p:txBody>
      </p:sp>
      <p:sp>
        <p:nvSpPr>
          <p:cNvPr id="17" name="Slide Number Placeholder 16"/>
          <p:cNvSpPr>
            <a:spLocks noGrp="1"/>
          </p:cNvSpPr>
          <p:nvPr>
            <p:ph type="sldNum" sz="quarter" idx="12"/>
          </p:nvPr>
        </p:nvSpPr>
        <p:spPr>
          <a:xfrm>
            <a:off x="0" y="6532817"/>
            <a:ext cx="9144000" cy="325187"/>
          </a:xfrm>
        </p:spPr>
        <p:txBody>
          <a:bodyPr lIns="45720" tIns="22860" rIns="45720">
            <a:noAutofit/>
          </a:bodyPr>
          <a:lstStyle/>
          <a:p>
            <a:fld id="{86CB4B4D-7CA3-9044-876B-883B54F8677D}" type="slidenum">
              <a:rPr lang="en-US" sz="1600" b="1">
                <a:solidFill>
                  <a:prstClr val="black"/>
                </a:solidFill>
              </a:rPr>
              <a:pPr/>
              <a:t>19</a:t>
            </a:fld>
            <a:endParaRPr lang="en-US" sz="1600" b="1" dirty="0">
              <a:solidFill>
                <a:prstClr val="black"/>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1041" t="22667" b="25865"/>
          <a:stretch/>
        </p:blipFill>
        <p:spPr>
          <a:xfrm>
            <a:off x="3207503" y="2821975"/>
            <a:ext cx="2641475" cy="3074422"/>
          </a:xfrm>
          <a:prstGeom prst="rect">
            <a:avLst/>
          </a:prstGeom>
        </p:spPr>
      </p:pic>
    </p:spTree>
    <p:extLst>
      <p:ext uri="{BB962C8B-B14F-4D97-AF65-F5344CB8AC3E}">
        <p14:creationId xmlns:p14="http://schemas.microsoft.com/office/powerpoint/2010/main" val="299096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
                                  </p:stCondLst>
                                  <p:iterate>
                                    <p:tmAbs val="0"/>
                                  </p:iterate>
                                  <p:childTnLst>
                                    <p:set>
                                      <p:cBhvr>
                                        <p:cTn id="6" fill="hold"/>
                                        <p:tgtEl>
                                          <p:spTgt spid="8"/>
                                        </p:tgtEl>
                                        <p:attrNameLst>
                                          <p:attrName>style.visibility</p:attrName>
                                        </p:attrNameLst>
                                      </p:cBhvr>
                                      <p:to>
                                        <p:strVal val="visible"/>
                                      </p:to>
                                    </p:set>
                                    <p:anim calcmode="lin" valueType="num">
                                      <p:cBhvr>
                                        <p:cTn id="7" dur="600" fill="hold"/>
                                        <p:tgtEl>
                                          <p:spTgt spid="8"/>
                                        </p:tgtEl>
                                        <p:attrNameLst>
                                          <p:attrName>ppt_x</p:attrName>
                                        </p:attrNameLst>
                                      </p:cBhvr>
                                      <p:tavLst>
                                        <p:tav tm="0">
                                          <p:val>
                                            <p:strVal val="0-#ppt_w/2"/>
                                          </p:val>
                                        </p:tav>
                                        <p:tav tm="100000">
                                          <p:val>
                                            <p:strVal val="#ppt_x"/>
                                          </p:val>
                                        </p:tav>
                                      </p:tavLst>
                                    </p:anim>
                                    <p:anim calcmode="lin" valueType="num">
                                      <p:cBhvr>
                                        <p:cTn id="8" dur="6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2" presetClass="entr" presetSubtype="2" fill="hold" grpId="0" nodeType="afterEffect">
                                  <p:stCondLst>
                                    <p:cond delay="100"/>
                                  </p:stCondLst>
                                  <p:iterate>
                                    <p:tmAbs val="0"/>
                                  </p:iterate>
                                  <p:childTnLst>
                                    <p:set>
                                      <p:cBhvr>
                                        <p:cTn id="11" fill="hold"/>
                                        <p:tgtEl>
                                          <p:spTgt spid="13"/>
                                        </p:tgtEl>
                                        <p:attrNameLst>
                                          <p:attrName>style.visibility</p:attrName>
                                        </p:attrNameLst>
                                      </p:cBhvr>
                                      <p:to>
                                        <p:strVal val="visible"/>
                                      </p:to>
                                    </p:set>
                                    <p:anim calcmode="lin" valueType="num">
                                      <p:cBhvr>
                                        <p:cTn id="12" dur="600" fill="hold"/>
                                        <p:tgtEl>
                                          <p:spTgt spid="13"/>
                                        </p:tgtEl>
                                        <p:attrNameLst>
                                          <p:attrName>ppt_x</p:attrName>
                                        </p:attrNameLst>
                                      </p:cBhvr>
                                      <p:tavLst>
                                        <p:tav tm="0">
                                          <p:val>
                                            <p:strVal val="1+#ppt_w/2"/>
                                          </p:val>
                                        </p:tav>
                                        <p:tav tm="100000">
                                          <p:val>
                                            <p:strVal val="#ppt_x"/>
                                          </p:val>
                                        </p:tav>
                                      </p:tavLst>
                                    </p:anim>
                                    <p:anim calcmode="lin" valueType="num">
                                      <p:cBhvr>
                                        <p:cTn id="13" dur="6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400"/>
                            </p:stCondLst>
                            <p:childTnLst>
                              <p:par>
                                <p:cTn id="15" presetID="2" presetClass="entr" presetSubtype="2" fill="hold" grpId="0" nodeType="afterEffect">
                                  <p:stCondLst>
                                    <p:cond delay="0"/>
                                  </p:stCondLst>
                                  <p:iterate>
                                    <p:tmAbs val="0"/>
                                  </p:iterate>
                                  <p:childTnLst>
                                    <p:set>
                                      <p:cBhvr>
                                        <p:cTn id="16" fill="hold"/>
                                        <p:tgtEl>
                                          <p:spTgt spid="14"/>
                                        </p:tgtEl>
                                        <p:attrNameLst>
                                          <p:attrName>style.visibility</p:attrName>
                                        </p:attrNameLst>
                                      </p:cBhvr>
                                      <p:to>
                                        <p:strVal val="visible"/>
                                      </p:to>
                                    </p:set>
                                    <p:anim calcmode="lin" valueType="num">
                                      <p:cBhvr>
                                        <p:cTn id="17" dur="600" fill="hold"/>
                                        <p:tgtEl>
                                          <p:spTgt spid="14"/>
                                        </p:tgtEl>
                                        <p:attrNameLst>
                                          <p:attrName>ppt_x</p:attrName>
                                        </p:attrNameLst>
                                      </p:cBhvr>
                                      <p:tavLst>
                                        <p:tav tm="0">
                                          <p:val>
                                            <p:strVal val="1+#ppt_w/2"/>
                                          </p:val>
                                        </p:tav>
                                        <p:tav tm="100000">
                                          <p:val>
                                            <p:strVal val="#ppt_x"/>
                                          </p:val>
                                        </p:tav>
                                      </p:tavLst>
                                    </p:anim>
                                    <p:anim calcmode="lin" valueType="num">
                                      <p:cBhvr>
                                        <p:cTn id="18" dur="6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100"/>
                                  </p:stCondLst>
                                  <p:iterate>
                                    <p:tmAbs val="0"/>
                                  </p:iterate>
                                  <p:childTnLst>
                                    <p:set>
                                      <p:cBhvr>
                                        <p:cTn id="21" fill="hold"/>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par>
                          <p:cTn id="23" fill="hold">
                            <p:stCondLst>
                              <p:cond delay="3100"/>
                            </p:stCondLst>
                            <p:childTnLst>
                              <p:par>
                                <p:cTn id="24" presetID="2" presetClass="entr" presetSubtype="4" fill="hold" grpId="0" nodeType="afterEffect">
                                  <p:stCondLst>
                                    <p:cond delay="200"/>
                                  </p:stCondLst>
                                  <p:iterate>
                                    <p:tmAbs val="0"/>
                                  </p:iterate>
                                  <p:childTnLst>
                                    <p:set>
                                      <p:cBhvr>
                                        <p:cTn id="25" fill="hold"/>
                                        <p:tgtEl>
                                          <p:spTgt spid="16"/>
                                        </p:tgtEl>
                                        <p:attrNameLst>
                                          <p:attrName>style.visibility</p:attrName>
                                        </p:attrNameLst>
                                      </p:cBhvr>
                                      <p:to>
                                        <p:strVal val="visible"/>
                                      </p:to>
                                    </p:set>
                                    <p:anim calcmode="lin" valueType="num">
                                      <p:cBhvr>
                                        <p:cTn id="26" dur="700" fill="hold"/>
                                        <p:tgtEl>
                                          <p:spTgt spid="16"/>
                                        </p:tgtEl>
                                        <p:attrNameLst>
                                          <p:attrName>ppt_x</p:attrName>
                                        </p:attrNameLst>
                                      </p:cBhvr>
                                      <p:tavLst>
                                        <p:tav tm="0">
                                          <p:val>
                                            <p:strVal val="#ppt_x"/>
                                          </p:val>
                                        </p:tav>
                                        <p:tav tm="100000">
                                          <p:val>
                                            <p:strVal val="#ppt_x"/>
                                          </p:val>
                                        </p:tav>
                                      </p:tavLst>
                                    </p:anim>
                                    <p:anim calcmode="lin" valueType="num">
                                      <p:cBhvr>
                                        <p:cTn id="27" dur="7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3" grpId="0" animBg="1" advAuto="0"/>
      <p:bldP spid="14" grpId="0" animBg="1" advAuto="0"/>
      <p:bldP spid="15" grpId="0" animBg="1" advAuto="0"/>
      <p:bldP spid="1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345272" y="3070299"/>
            <a:ext cx="2027328" cy="3863901"/>
          </a:xfrm>
          <a:prstGeom prst="rect">
            <a:avLst/>
          </a:prstGeom>
          <a:solidFill>
            <a:schemeClr val="accent1">
              <a:lumMod val="40000"/>
              <a:lumOff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Rectangle 2"/>
          <p:cNvSpPr/>
          <p:nvPr/>
        </p:nvSpPr>
        <p:spPr>
          <a:xfrm>
            <a:off x="0" y="-7938"/>
            <a:ext cx="9144000" cy="2979738"/>
          </a:xfrm>
          <a:prstGeom prst="rect">
            <a:avLst/>
          </a:prstGeom>
          <a:solidFill>
            <a:srgbClr val="0000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57350" name="Picture 2" descr="https://www.eeoc.gov/graphics/flag2.jpg"/>
          <p:cNvPicPr>
            <a:picLocks noChangeAspect="1" noChangeArrowheads="1"/>
          </p:cNvPicPr>
          <p:nvPr/>
        </p:nvPicPr>
        <p:blipFill>
          <a:blip r:embed="rId3">
            <a:extLst>
              <a:ext uri="{28A0092B-C50C-407E-A947-70E740481C1C}">
                <a14:useLocalDpi xmlns:a14="http://schemas.microsoft.com/office/drawing/2010/main" val="0"/>
              </a:ext>
            </a:extLst>
          </a:blip>
          <a:srcRect t="6561" r="11748"/>
          <a:stretch>
            <a:fillRect/>
          </a:stretch>
        </p:blipFill>
        <p:spPr bwMode="auto">
          <a:xfrm>
            <a:off x="0" y="2438400"/>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6" descr="Commissioner Chai Feldblum"/>
          <p:cNvPicPr>
            <a:picLocks noChangeAspect="1" noChangeArrowheads="1"/>
          </p:cNvPicPr>
          <p:nvPr/>
        </p:nvPicPr>
        <p:blipFill rotWithShape="1">
          <a:blip r:embed="rId4">
            <a:extLst>
              <a:ext uri="{28A0092B-C50C-407E-A947-70E740481C1C}">
                <a14:useLocalDpi xmlns:a14="http://schemas.microsoft.com/office/drawing/2010/main" val="0"/>
              </a:ext>
            </a:extLst>
          </a:blip>
          <a:srcRect t="4201" b="17647"/>
          <a:stretch/>
        </p:blipFill>
        <p:spPr bwMode="auto">
          <a:xfrm>
            <a:off x="4596816" y="3822161"/>
            <a:ext cx="1330994" cy="15408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7706" name="Picture 10" descr="Commissioner Burrows"/>
          <p:cNvPicPr>
            <a:picLocks noChangeAspect="1" noChangeArrowheads="1"/>
          </p:cNvPicPr>
          <p:nvPr/>
        </p:nvPicPr>
        <p:blipFill rotWithShape="1">
          <a:blip r:embed="rId5">
            <a:extLst>
              <a:ext uri="{28A0092B-C50C-407E-A947-70E740481C1C}">
                <a14:useLocalDpi xmlns:a14="http://schemas.microsoft.com/office/drawing/2010/main" val="0"/>
              </a:ext>
            </a:extLst>
          </a:blip>
          <a:srcRect b="3496"/>
          <a:stretch/>
        </p:blipFill>
        <p:spPr bwMode="auto">
          <a:xfrm>
            <a:off x="6019800" y="3830363"/>
            <a:ext cx="1325472" cy="15242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7353" name="Title 1"/>
          <p:cNvSpPr>
            <a:spLocks noGrp="1"/>
          </p:cNvSpPr>
          <p:nvPr>
            <p:ph type="title"/>
          </p:nvPr>
        </p:nvSpPr>
        <p:spPr>
          <a:xfrm>
            <a:off x="76200" y="2408238"/>
            <a:ext cx="8991600" cy="1096962"/>
          </a:xfrm>
        </p:spPr>
        <p:txBody>
          <a:bodyPr/>
          <a:lstStyle/>
          <a:p>
            <a:pPr algn="l" eaLnBrk="1" hangingPunct="1"/>
            <a:r>
              <a:rPr lang="en-US" sz="3100" b="1">
                <a:solidFill>
                  <a:schemeClr val="bg1"/>
                </a:solidFill>
              </a:rPr>
              <a:t>U.S. Equal Employment </a:t>
            </a:r>
            <a:br>
              <a:rPr lang="en-US" sz="3100" b="1">
                <a:solidFill>
                  <a:schemeClr val="bg1"/>
                </a:solidFill>
              </a:rPr>
            </a:br>
            <a:r>
              <a:rPr lang="en-US" sz="3100" b="1">
                <a:solidFill>
                  <a:schemeClr val="bg1"/>
                </a:solidFill>
              </a:rPr>
              <a:t>Opportunity Commission</a:t>
            </a:r>
            <a:endParaRPr lang="en-US" sz="3600" b="1">
              <a:solidFill>
                <a:schemeClr val="bg1"/>
              </a:solidFill>
            </a:endParaRPr>
          </a:p>
        </p:txBody>
      </p:sp>
      <p:pic>
        <p:nvPicPr>
          <p:cNvPr id="157700" name="Picture 4" descr="Victoria A. Lipnic, Commissioner"/>
          <p:cNvPicPr>
            <a:picLocks noChangeAspect="1" noChangeArrowheads="1"/>
          </p:cNvPicPr>
          <p:nvPr/>
        </p:nvPicPr>
        <p:blipFill rotWithShape="1">
          <a:blip r:embed="rId6">
            <a:extLst>
              <a:ext uri="{28A0092B-C50C-407E-A947-70E740481C1C}">
                <a14:useLocalDpi xmlns:a14="http://schemas.microsoft.com/office/drawing/2010/main" val="0"/>
              </a:ext>
            </a:extLst>
          </a:blip>
          <a:srcRect t="5027" b="17878"/>
          <a:stretch/>
        </p:blipFill>
        <p:spPr bwMode="auto">
          <a:xfrm>
            <a:off x="3116255" y="3822161"/>
            <a:ext cx="1388573" cy="15836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7355" name="TextBox 10"/>
          <p:cNvSpPr txBox="1">
            <a:spLocks noChangeArrowheads="1"/>
          </p:cNvSpPr>
          <p:nvPr/>
        </p:nvSpPr>
        <p:spPr bwMode="auto">
          <a:xfrm>
            <a:off x="7666038" y="5434013"/>
            <a:ext cx="1371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1100" i="1" dirty="0">
                <a:solidFill>
                  <a:srgbClr val="1F497D"/>
                </a:solidFill>
                <a:latin typeface="Calibri" pitchFamily="34" charset="0"/>
                <a:cs typeface="Tahoma" pitchFamily="34" charset="0"/>
              </a:rPr>
              <a:t>Nominated: </a:t>
            </a:r>
          </a:p>
          <a:p>
            <a:pPr algn="ctr" eaLnBrk="1" hangingPunct="1"/>
            <a:r>
              <a:rPr lang="en-US" sz="1100" i="1" dirty="0">
                <a:solidFill>
                  <a:srgbClr val="1F497D"/>
                </a:solidFill>
                <a:latin typeface="Calibri" pitchFamily="34" charset="0"/>
              </a:rPr>
              <a:t>General Counsel</a:t>
            </a:r>
            <a:endParaRPr lang="en-US" sz="1100" i="1" dirty="0">
              <a:solidFill>
                <a:srgbClr val="1F497D"/>
              </a:solidFill>
              <a:latin typeface="Calibri" pitchFamily="34" charset="0"/>
              <a:cs typeface="Tahoma" pitchFamily="34" charset="0"/>
            </a:endParaRPr>
          </a:p>
          <a:p>
            <a:pPr algn="ctr" eaLnBrk="1" hangingPunct="1"/>
            <a:r>
              <a:rPr lang="en-US" sz="1400" dirty="0">
                <a:solidFill>
                  <a:srgbClr val="1F497D">
                    <a:lumMod val="75000"/>
                  </a:srgbClr>
                </a:solidFill>
                <a:latin typeface="Tahoma" pitchFamily="34" charset="0"/>
                <a:cs typeface="Tahoma" pitchFamily="34" charset="0"/>
              </a:rPr>
              <a:t>Sharon Fast Gustafson </a:t>
            </a:r>
          </a:p>
        </p:txBody>
      </p:sp>
      <p:sp>
        <p:nvSpPr>
          <p:cNvPr id="57357" name="TextBox 12"/>
          <p:cNvSpPr txBox="1">
            <a:spLocks noChangeArrowheads="1"/>
          </p:cNvSpPr>
          <p:nvPr/>
        </p:nvSpPr>
        <p:spPr bwMode="auto">
          <a:xfrm>
            <a:off x="5953125" y="536575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1800" b="1">
                <a:solidFill>
                  <a:srgbClr val="000000"/>
                </a:solidFill>
                <a:latin typeface="Calibri" pitchFamily="34" charset="0"/>
                <a:cs typeface="Tahoma" pitchFamily="34" charset="0"/>
              </a:rPr>
              <a:t>Charlotte Burrows</a:t>
            </a:r>
          </a:p>
        </p:txBody>
      </p:sp>
      <p:sp>
        <p:nvSpPr>
          <p:cNvPr id="57358" name="TextBox 13"/>
          <p:cNvSpPr txBox="1">
            <a:spLocks noChangeArrowheads="1"/>
          </p:cNvSpPr>
          <p:nvPr/>
        </p:nvSpPr>
        <p:spPr bwMode="auto">
          <a:xfrm>
            <a:off x="1600200" y="5365750"/>
            <a:ext cx="15938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1600" i="1" dirty="0">
                <a:solidFill>
                  <a:srgbClr val="1F497D"/>
                </a:solidFill>
                <a:latin typeface="Calibri" pitchFamily="34" charset="0"/>
                <a:cs typeface="Tahoma" pitchFamily="34" charset="0"/>
              </a:rPr>
              <a:t>Nominated: </a:t>
            </a:r>
          </a:p>
          <a:p>
            <a:pPr algn="ctr" eaLnBrk="1" hangingPunct="1"/>
            <a:r>
              <a:rPr lang="en-US" sz="1800" i="1" dirty="0">
                <a:solidFill>
                  <a:srgbClr val="1F497D"/>
                </a:solidFill>
                <a:latin typeface="Calibri" pitchFamily="34" charset="0"/>
              </a:rPr>
              <a:t>Daniel </a:t>
            </a:r>
            <a:r>
              <a:rPr lang="en-US" sz="1800" i="1" dirty="0" err="1">
                <a:solidFill>
                  <a:srgbClr val="1F497D"/>
                </a:solidFill>
                <a:latin typeface="Calibri" pitchFamily="34" charset="0"/>
              </a:rPr>
              <a:t>Gade</a:t>
            </a:r>
            <a:endParaRPr lang="en-US" sz="1800" i="1" dirty="0">
              <a:solidFill>
                <a:srgbClr val="1F497D"/>
              </a:solidFill>
              <a:latin typeface="Calibri" pitchFamily="34" charset="0"/>
              <a:cs typeface="Tahoma" pitchFamily="34" charset="0"/>
            </a:endParaRPr>
          </a:p>
        </p:txBody>
      </p:sp>
      <p:sp>
        <p:nvSpPr>
          <p:cNvPr id="57359" name="TextBox 14"/>
          <p:cNvSpPr txBox="1">
            <a:spLocks noChangeArrowheads="1"/>
          </p:cNvSpPr>
          <p:nvPr/>
        </p:nvSpPr>
        <p:spPr bwMode="auto">
          <a:xfrm>
            <a:off x="4572000" y="536575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1800" b="1">
                <a:solidFill>
                  <a:srgbClr val="000000"/>
                </a:solidFill>
                <a:latin typeface="Calibri" pitchFamily="34" charset="0"/>
                <a:cs typeface="Tahoma" pitchFamily="34" charset="0"/>
              </a:rPr>
              <a:t>Chai Feldblum</a:t>
            </a:r>
          </a:p>
        </p:txBody>
      </p:sp>
      <p:sp>
        <p:nvSpPr>
          <p:cNvPr id="57360" name="TextBox 15"/>
          <p:cNvSpPr txBox="1">
            <a:spLocks noChangeArrowheads="1"/>
          </p:cNvSpPr>
          <p:nvPr/>
        </p:nvSpPr>
        <p:spPr bwMode="auto">
          <a:xfrm>
            <a:off x="0" y="5365750"/>
            <a:ext cx="182880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1600" i="1">
                <a:solidFill>
                  <a:srgbClr val="1F497D"/>
                </a:solidFill>
                <a:latin typeface="Calibri" pitchFamily="34" charset="0"/>
                <a:cs typeface="Tahoma" pitchFamily="34" charset="0"/>
              </a:rPr>
              <a:t>Nominated Chair: </a:t>
            </a:r>
          </a:p>
          <a:p>
            <a:pPr algn="ctr" eaLnBrk="1" hangingPunct="1"/>
            <a:r>
              <a:rPr lang="en-US" sz="1800" i="1">
                <a:solidFill>
                  <a:srgbClr val="1F497D"/>
                </a:solidFill>
                <a:latin typeface="Calibri" pitchFamily="34" charset="0"/>
              </a:rPr>
              <a:t>Janet Dhillon </a:t>
            </a:r>
            <a:endParaRPr lang="en-US" sz="1800" i="1">
              <a:solidFill>
                <a:srgbClr val="1F497D"/>
              </a:solidFill>
              <a:latin typeface="Calibri" pitchFamily="34" charset="0"/>
              <a:cs typeface="Tahoma" pitchFamily="34" charset="0"/>
            </a:endParaRPr>
          </a:p>
        </p:txBody>
      </p:sp>
      <p:sp>
        <p:nvSpPr>
          <p:cNvPr id="57363" name="TextBox 18"/>
          <p:cNvSpPr txBox="1">
            <a:spLocks noChangeArrowheads="1"/>
          </p:cNvSpPr>
          <p:nvPr/>
        </p:nvSpPr>
        <p:spPr bwMode="auto">
          <a:xfrm>
            <a:off x="3121025" y="5365750"/>
            <a:ext cx="1606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1800" b="1">
                <a:solidFill>
                  <a:srgbClr val="000000"/>
                </a:solidFill>
                <a:latin typeface="Calibri" pitchFamily="34" charset="0"/>
                <a:cs typeface="Tahoma" pitchFamily="34" charset="0"/>
              </a:rPr>
              <a:t>Acting Chair: Victoria Lipnic</a:t>
            </a:r>
          </a:p>
        </p:txBody>
      </p:sp>
      <p:pic>
        <p:nvPicPr>
          <p:cNvPr id="20" name="Picture 19" descr="http://www.ragan.com/Resource.ashx?sn=martinlutherking3"/>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3509185" y="287635"/>
            <a:ext cx="2755962" cy="1940144"/>
          </a:xfrm>
          <a:prstGeom prst="rect">
            <a:avLst/>
          </a:prstGeom>
          <a:ln>
            <a:noFill/>
          </a:ln>
          <a:effectLst>
            <a:softEdge rad="112500"/>
          </a:effectLst>
        </p:spPr>
      </p:pic>
      <p:pic>
        <p:nvPicPr>
          <p:cNvPr id="22" name="Picture 2" descr="http://upload.wikimedia.org/wikipedia/commons/thumb/7/7c/President_Kennedy_addresses_nation_on_Civil_Rights%2C_11_June_1963.jpg/640px-President_Kennedy_addresses_nation_on_Civil_Rights%2C_11_June_1963.jpg"/>
          <p:cNvPicPr>
            <a:picLocks noChangeAspect="1" noChangeArrowheads="1"/>
          </p:cNvPicPr>
          <p:nvPr/>
        </p:nvPicPr>
        <p:blipFill rotWithShape="1">
          <a:blip r:embed="rId8" cstate="print">
            <a:duotone>
              <a:prstClr val="black"/>
              <a:schemeClr val="accent5">
                <a:tint val="45000"/>
                <a:satMod val="400000"/>
              </a:schemeClr>
            </a:duotone>
          </a:blip>
          <a:srcRect t="4198" b="4198"/>
          <a:stretch/>
        </p:blipFill>
        <p:spPr bwMode="auto">
          <a:xfrm>
            <a:off x="207922" y="358535"/>
            <a:ext cx="1611294" cy="1869244"/>
          </a:xfrm>
          <a:prstGeom prst="rect">
            <a:avLst/>
          </a:prstGeom>
          <a:ln>
            <a:noFill/>
          </a:ln>
          <a:effectLst>
            <a:softEdge rad="112500"/>
          </a:effectLst>
        </p:spPr>
      </p:pic>
      <p:pic>
        <p:nvPicPr>
          <p:cNvPr id="23" name="Picture 2" descr="http://www.nps.gov/nr/travel/civilrights/buildings/prize1.jpg"/>
          <p:cNvPicPr>
            <a:picLocks noChangeAspect="1" noChangeArrowheads="1"/>
          </p:cNvPicPr>
          <p:nvPr/>
        </p:nvPicPr>
        <p:blipFill rotWithShape="1">
          <a:blip r:embed="rId9" cstate="print">
            <a:duotone>
              <a:prstClr val="black"/>
              <a:schemeClr val="accent6">
                <a:tint val="45000"/>
                <a:satMod val="400000"/>
              </a:schemeClr>
            </a:duotone>
          </a:blip>
          <a:srcRect b="6004"/>
          <a:stretch/>
        </p:blipFill>
        <p:spPr bwMode="auto">
          <a:xfrm>
            <a:off x="6324601" y="93777"/>
            <a:ext cx="2590800" cy="2279377"/>
          </a:xfrm>
          <a:prstGeom prst="rect">
            <a:avLst/>
          </a:prstGeom>
          <a:ln>
            <a:noFill/>
          </a:ln>
          <a:effectLst>
            <a:softEdge rad="112500"/>
          </a:effectLst>
        </p:spPr>
      </p:pic>
      <p:pic>
        <p:nvPicPr>
          <p:cNvPr id="21" name="Picture 2" descr="http://blogs.loc.gov/loc/files/2013/08/3c33369u.jpg"/>
          <p:cNvPicPr>
            <a:picLocks noChangeAspect="1" noChangeArrowheads="1"/>
          </p:cNvPicPr>
          <p:nvPr/>
        </p:nvPicPr>
        <p:blipFill rotWithShape="1">
          <a:blip r:embed="rId10" cstate="print">
            <a:duotone>
              <a:schemeClr val="accent4">
                <a:shade val="45000"/>
                <a:satMod val="135000"/>
              </a:schemeClr>
              <a:prstClr val="white"/>
            </a:duotone>
          </a:blip>
          <a:srcRect l="7153" t="5690" r="9385" b="14160"/>
          <a:stretch/>
        </p:blipFill>
        <p:spPr bwMode="auto">
          <a:xfrm>
            <a:off x="1878669" y="323085"/>
            <a:ext cx="1571063" cy="1869244"/>
          </a:xfrm>
          <a:prstGeom prst="rect">
            <a:avLst/>
          </a:prstGeom>
          <a:ln>
            <a:noFill/>
          </a:ln>
          <a:effectLst>
            <a:softEdge rad="112500"/>
          </a:effec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8600" y="3868101"/>
            <a:ext cx="933981" cy="1366713"/>
          </a:xfrm>
          <a:prstGeom prst="rect">
            <a:avLst/>
          </a:prstGeom>
          <a:effectLst>
            <a:glow rad="63500">
              <a:schemeClr val="accent1">
                <a:satMod val="175000"/>
                <a:alpha val="40000"/>
              </a:schemeClr>
            </a:glow>
          </a:effectLst>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56225" y="3960812"/>
            <a:ext cx="1023500" cy="1393846"/>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675" y="3960812"/>
            <a:ext cx="933450" cy="1404938"/>
          </a:xfrm>
          <a:prstGeom prst="rect">
            <a:avLst/>
          </a:prstGeom>
        </p:spPr>
      </p:pic>
    </p:spTree>
    <p:extLst>
      <p:ext uri="{BB962C8B-B14F-4D97-AF65-F5344CB8AC3E}">
        <p14:creationId xmlns:p14="http://schemas.microsoft.com/office/powerpoint/2010/main" val="273983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3988"/>
          <a:stretch/>
        </p:blipFill>
        <p:spPr>
          <a:xfrm>
            <a:off x="3563711" y="3579373"/>
            <a:ext cx="3184073" cy="329057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604" r="8723"/>
          <a:stretch/>
        </p:blipFill>
        <p:spPr>
          <a:xfrm>
            <a:off x="2" y="3146931"/>
            <a:ext cx="3940799" cy="35549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
            <a:ext cx="2844608" cy="3653131"/>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211"/>
          <a:stretch/>
        </p:blipFill>
        <p:spPr>
          <a:xfrm>
            <a:off x="2844608" y="2"/>
            <a:ext cx="3785934" cy="3579373"/>
          </a:xfrm>
          <a:prstGeom prst="rect">
            <a:avLst/>
          </a:prstGeom>
        </p:spPr>
      </p:pic>
      <p:sp>
        <p:nvSpPr>
          <p:cNvPr id="8" name="TextBox 7"/>
          <p:cNvSpPr txBox="1"/>
          <p:nvPr/>
        </p:nvSpPr>
        <p:spPr>
          <a:xfrm>
            <a:off x="6741688" y="220028"/>
            <a:ext cx="1856598" cy="1569660"/>
          </a:xfrm>
          <a:prstGeom prst="rect">
            <a:avLst/>
          </a:prstGeom>
          <a:noFill/>
        </p:spPr>
        <p:txBody>
          <a:bodyPr wrap="none" rtlCol="0">
            <a:spAutoFit/>
          </a:bodyPr>
          <a:lstStyle/>
          <a:p>
            <a:pPr algn="r" eaLnBrk="1" fontAlgn="auto" hangingPunct="1">
              <a:spcBef>
                <a:spcPts val="0"/>
              </a:spcBef>
              <a:spcAft>
                <a:spcPts val="0"/>
              </a:spcAft>
            </a:pPr>
            <a:r>
              <a:rPr lang="en-US" sz="2400" b="1" dirty="0">
                <a:solidFill>
                  <a:srgbClr val="FF0000"/>
                </a:solidFill>
                <a:latin typeface="Corbel"/>
              </a:rPr>
              <a:t>Harassment </a:t>
            </a:r>
          </a:p>
          <a:p>
            <a:pPr algn="r" eaLnBrk="1" fontAlgn="auto" hangingPunct="1">
              <a:spcBef>
                <a:spcPts val="0"/>
              </a:spcBef>
              <a:spcAft>
                <a:spcPts val="0"/>
              </a:spcAft>
            </a:pPr>
            <a:r>
              <a:rPr lang="en-US" sz="2400" b="1" dirty="0">
                <a:solidFill>
                  <a:srgbClr val="FF0000"/>
                </a:solidFill>
                <a:latin typeface="Corbel"/>
              </a:rPr>
              <a:t>Remains</a:t>
            </a:r>
          </a:p>
          <a:p>
            <a:pPr algn="r" eaLnBrk="1" fontAlgn="auto" hangingPunct="1">
              <a:spcBef>
                <a:spcPts val="0"/>
              </a:spcBef>
              <a:spcAft>
                <a:spcPts val="0"/>
              </a:spcAft>
            </a:pPr>
            <a:r>
              <a:rPr lang="en-US" sz="2400" b="1" dirty="0">
                <a:solidFill>
                  <a:srgbClr val="FF0000"/>
                </a:solidFill>
                <a:latin typeface="Corbel"/>
              </a:rPr>
              <a:t>A Persistent</a:t>
            </a:r>
          </a:p>
          <a:p>
            <a:pPr algn="r" eaLnBrk="1" fontAlgn="auto" hangingPunct="1">
              <a:spcBef>
                <a:spcPts val="0"/>
              </a:spcBef>
              <a:spcAft>
                <a:spcPts val="0"/>
              </a:spcAft>
            </a:pPr>
            <a:r>
              <a:rPr lang="en-US" sz="2400" b="1" dirty="0">
                <a:solidFill>
                  <a:srgbClr val="FF0000"/>
                </a:solidFill>
                <a:latin typeface="Corbel"/>
              </a:rPr>
              <a:t> Problem</a:t>
            </a:r>
          </a:p>
        </p:txBody>
      </p:sp>
    </p:spTree>
    <p:extLst>
      <p:ext uri="{BB962C8B-B14F-4D97-AF65-F5344CB8AC3E}">
        <p14:creationId xmlns:p14="http://schemas.microsoft.com/office/powerpoint/2010/main" val="310579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9" y="374191"/>
            <a:ext cx="2022701" cy="2696935"/>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085" y="296015"/>
            <a:ext cx="4290681" cy="573132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79" y="3391146"/>
            <a:ext cx="2132921" cy="253687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6919233" y="1722659"/>
            <a:ext cx="2224768" cy="2246769"/>
          </a:xfrm>
          <a:prstGeom prst="rect">
            <a:avLst/>
          </a:prstGeom>
          <a:noFill/>
        </p:spPr>
        <p:txBody>
          <a:bodyPr wrap="square" rtlCol="0">
            <a:spAutoFit/>
          </a:bodyPr>
          <a:lstStyle/>
          <a:p>
            <a:pPr algn="r" eaLnBrk="1" fontAlgn="auto" hangingPunct="1">
              <a:spcBef>
                <a:spcPts val="0"/>
              </a:spcBef>
              <a:spcAft>
                <a:spcPts val="0"/>
              </a:spcAft>
            </a:pPr>
            <a:r>
              <a:rPr lang="en-US" sz="2800" dirty="0">
                <a:solidFill>
                  <a:srgbClr val="0070C0"/>
                </a:solidFill>
                <a:latin typeface="Corbel"/>
              </a:rPr>
              <a:t>Workplace </a:t>
            </a:r>
          </a:p>
          <a:p>
            <a:pPr algn="r" eaLnBrk="1" fontAlgn="auto" hangingPunct="1">
              <a:spcBef>
                <a:spcPts val="0"/>
              </a:spcBef>
              <a:spcAft>
                <a:spcPts val="0"/>
              </a:spcAft>
            </a:pPr>
            <a:r>
              <a:rPr lang="en-US" sz="2800" dirty="0">
                <a:solidFill>
                  <a:srgbClr val="0070C0"/>
                </a:solidFill>
                <a:latin typeface="Corbel"/>
              </a:rPr>
              <a:t>Harassment Too </a:t>
            </a:r>
          </a:p>
          <a:p>
            <a:pPr algn="r" eaLnBrk="1" fontAlgn="auto" hangingPunct="1">
              <a:spcBef>
                <a:spcPts val="0"/>
              </a:spcBef>
              <a:spcAft>
                <a:spcPts val="0"/>
              </a:spcAft>
            </a:pPr>
            <a:r>
              <a:rPr lang="en-US" sz="2800" dirty="0">
                <a:solidFill>
                  <a:srgbClr val="0070C0"/>
                </a:solidFill>
                <a:latin typeface="Corbel"/>
              </a:rPr>
              <a:t>Often Goes</a:t>
            </a:r>
          </a:p>
          <a:p>
            <a:pPr algn="r" eaLnBrk="1" fontAlgn="auto" hangingPunct="1">
              <a:spcBef>
                <a:spcPts val="0"/>
              </a:spcBef>
              <a:spcAft>
                <a:spcPts val="0"/>
              </a:spcAft>
            </a:pPr>
            <a:r>
              <a:rPr lang="en-US" sz="2800" dirty="0">
                <a:solidFill>
                  <a:srgbClr val="0070C0"/>
                </a:solidFill>
                <a:latin typeface="Corbel"/>
              </a:rPr>
              <a:t>Unreported</a:t>
            </a:r>
          </a:p>
        </p:txBody>
      </p:sp>
    </p:spTree>
    <p:extLst>
      <p:ext uri="{BB962C8B-B14F-4D97-AF65-F5344CB8AC3E}">
        <p14:creationId xmlns:p14="http://schemas.microsoft.com/office/powerpoint/2010/main" val="34509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007" y="555171"/>
            <a:ext cx="2727473" cy="40775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60" y="4065817"/>
            <a:ext cx="2810555" cy="2495773"/>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3184073" cy="4245430"/>
          </a:xfrm>
          <a:prstGeom prst="rect">
            <a:avLst/>
          </a:prstGeom>
        </p:spPr>
      </p:pic>
      <p:sp>
        <p:nvSpPr>
          <p:cNvPr id="9" name="TextBox 8"/>
          <p:cNvSpPr txBox="1"/>
          <p:nvPr/>
        </p:nvSpPr>
        <p:spPr>
          <a:xfrm>
            <a:off x="4777484" y="4499487"/>
            <a:ext cx="4366516" cy="2062103"/>
          </a:xfrm>
          <a:prstGeom prst="rect">
            <a:avLst/>
          </a:prstGeom>
          <a:noFill/>
        </p:spPr>
        <p:txBody>
          <a:bodyPr wrap="none" rtlCol="0">
            <a:spAutoFit/>
          </a:bodyPr>
          <a:lstStyle/>
          <a:p>
            <a:pPr eaLnBrk="1" fontAlgn="auto" hangingPunct="1">
              <a:spcBef>
                <a:spcPts val="0"/>
              </a:spcBef>
              <a:spcAft>
                <a:spcPts val="0"/>
              </a:spcAft>
            </a:pPr>
            <a:r>
              <a:rPr lang="en-US" sz="3200" b="1" dirty="0">
                <a:solidFill>
                  <a:srgbClr val="0070C0"/>
                </a:solidFill>
                <a:latin typeface="Corbel"/>
              </a:rPr>
              <a:t>There is a Compelling</a:t>
            </a:r>
          </a:p>
          <a:p>
            <a:pPr eaLnBrk="1" fontAlgn="auto" hangingPunct="1">
              <a:spcBef>
                <a:spcPts val="0"/>
              </a:spcBef>
              <a:spcAft>
                <a:spcPts val="0"/>
              </a:spcAft>
            </a:pPr>
            <a:r>
              <a:rPr lang="en-US" sz="3200" b="1" dirty="0">
                <a:solidFill>
                  <a:srgbClr val="0070C0"/>
                </a:solidFill>
                <a:latin typeface="Corbel"/>
              </a:rPr>
              <a:t>Business Case</a:t>
            </a:r>
          </a:p>
          <a:p>
            <a:pPr eaLnBrk="1" fontAlgn="auto" hangingPunct="1">
              <a:spcBef>
                <a:spcPts val="0"/>
              </a:spcBef>
              <a:spcAft>
                <a:spcPts val="0"/>
              </a:spcAft>
            </a:pPr>
            <a:r>
              <a:rPr lang="en-US" sz="3200" b="1" dirty="0">
                <a:solidFill>
                  <a:srgbClr val="0070C0"/>
                </a:solidFill>
                <a:latin typeface="Corbel"/>
              </a:rPr>
              <a:t>For Stopping and</a:t>
            </a:r>
          </a:p>
          <a:p>
            <a:pPr eaLnBrk="1" fontAlgn="auto" hangingPunct="1">
              <a:spcBef>
                <a:spcPts val="0"/>
              </a:spcBef>
              <a:spcAft>
                <a:spcPts val="0"/>
              </a:spcAft>
            </a:pPr>
            <a:r>
              <a:rPr lang="en-US" sz="3200" b="1" dirty="0">
                <a:solidFill>
                  <a:srgbClr val="0070C0"/>
                </a:solidFill>
                <a:latin typeface="Corbel"/>
              </a:rPr>
              <a:t>Preventing Harassment</a:t>
            </a:r>
          </a:p>
        </p:txBody>
      </p:sp>
    </p:spTree>
    <p:extLst>
      <p:ext uri="{BB962C8B-B14F-4D97-AF65-F5344CB8AC3E}">
        <p14:creationId xmlns:p14="http://schemas.microsoft.com/office/powerpoint/2010/main" val="3175127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2401"/>
            <a:ext cx="8001000" cy="6705600"/>
          </a:xfrm>
          <a:prstGeom prst="rect">
            <a:avLst/>
          </a:prstGeom>
        </p:spPr>
      </p:pic>
    </p:spTree>
    <p:extLst>
      <p:ext uri="{BB962C8B-B14F-4D97-AF65-F5344CB8AC3E}">
        <p14:creationId xmlns:p14="http://schemas.microsoft.com/office/powerpoint/2010/main" val="2809537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p:cNvSpPr>
          <p:nvPr>
            <p:ph type="sldNum" sz="quarter" idx="12"/>
          </p:nvPr>
        </p:nvSpPr>
        <p:spPr>
          <a:xfrm>
            <a:off x="0" y="6412498"/>
            <a:ext cx="9144000" cy="223838"/>
          </a:xfrm>
          <a:prstGeom prst="rect">
            <a:avLst/>
          </a:prstGeom>
          <a:extLst>
            <a:ext uri="{C572A759-6A51-4108-AA02-DFA0A04FC94B}">
              <ma14:wrappingTextBoxFlag xmlns:ma14="http://schemas.microsoft.com/office/mac/drawingml/2011/main" xmlns="" val="1"/>
            </a:ext>
          </a:extLst>
        </p:spPr>
        <p:txBody>
          <a:bodyPr lIns="45720" tIns="22860" rIns="45720">
            <a:noAutofit/>
          </a:bodyPr>
          <a:lstStyle/>
          <a:p>
            <a:pPr>
              <a:defRPr sz="1800">
                <a:solidFill>
                  <a:srgbClr val="000000"/>
                </a:solidFill>
              </a:defRPr>
            </a:pPr>
            <a:fld id="{86CB4B4D-7CA3-9044-876B-883B54F8677D}" type="slidenum">
              <a:rPr sz="1600" b="1">
                <a:solidFill>
                  <a:srgbClr val="000000"/>
                </a:solidFill>
              </a:rPr>
              <a:pPr>
                <a:defRPr sz="1800">
                  <a:solidFill>
                    <a:srgbClr val="000000"/>
                  </a:solidFill>
                </a:defRPr>
              </a:pPr>
              <a:t>24</a:t>
            </a:fld>
            <a:endParaRPr sz="2200" b="1" dirty="0">
              <a:solidFill>
                <a:srgbClr val="000000"/>
              </a:solidFill>
            </a:endParaRPr>
          </a:p>
        </p:txBody>
      </p:sp>
      <p:sp>
        <p:nvSpPr>
          <p:cNvPr id="1169" name="Shape 1169"/>
          <p:cNvSpPr/>
          <p:nvPr/>
        </p:nvSpPr>
        <p:spPr>
          <a:xfrm>
            <a:off x="829740" y="2571162"/>
            <a:ext cx="1957208" cy="18466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eaLnBrk="1" fontAlgn="auto" hangingPunct="1">
              <a:lnSpc>
                <a:spcPct val="100000"/>
              </a:lnSpc>
              <a:spcAft>
                <a:spcPts val="0"/>
              </a:spcAft>
              <a:defRPr sz="1800" b="0">
                <a:solidFill>
                  <a:srgbClr val="000000"/>
                </a:solidFill>
              </a:defRPr>
            </a:pPr>
            <a:endParaRPr sz="1200" b="0" dirty="0">
              <a:solidFill>
                <a:srgbClr val="000000"/>
              </a:solidFill>
            </a:endParaRPr>
          </a:p>
        </p:txBody>
      </p:sp>
      <p:sp>
        <p:nvSpPr>
          <p:cNvPr id="1170" name="Shape 1170"/>
          <p:cNvSpPr/>
          <p:nvPr/>
        </p:nvSpPr>
        <p:spPr>
          <a:xfrm>
            <a:off x="4822914" y="2657429"/>
            <a:ext cx="3782804" cy="323165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1800" b="1">
                <a:solidFill>
                  <a:srgbClr val="656565"/>
                </a:solidFill>
                <a:latin typeface="Lato"/>
                <a:ea typeface="Lato"/>
                <a:cs typeface="Lato"/>
                <a:sym typeface="Lato"/>
              </a:defRPr>
            </a:lvl1pPr>
          </a:lstStyle>
          <a:p>
            <a:pPr algn="ctr" eaLnBrk="1" fontAlgn="auto" hangingPunct="1">
              <a:lnSpc>
                <a:spcPct val="100000"/>
              </a:lnSpc>
              <a:spcAft>
                <a:spcPts val="0"/>
              </a:spcAft>
              <a:defRPr b="0">
                <a:solidFill>
                  <a:srgbClr val="000000"/>
                </a:solidFill>
              </a:defRPr>
            </a:pPr>
            <a:r>
              <a:rPr lang="en-US" sz="3000" b="0" dirty="0">
                <a:solidFill>
                  <a:prstClr val="black"/>
                </a:solidFill>
                <a:latin typeface="Corbel"/>
              </a:rPr>
              <a:t>Between FY2010 to FY2017, employers paid $949.7 million during EEOC’s pre-litigation enforcement process to employees alleging harassment.</a:t>
            </a:r>
            <a:endParaRPr sz="3000" b="0" dirty="0">
              <a:solidFill>
                <a:prstClr val="black"/>
              </a:solidFill>
              <a:latin typeface="Corbel"/>
            </a:endParaRPr>
          </a:p>
        </p:txBody>
      </p:sp>
      <p:sp>
        <p:nvSpPr>
          <p:cNvPr id="2" name="Rectangle 1"/>
          <p:cNvSpPr/>
          <p:nvPr/>
        </p:nvSpPr>
        <p:spPr>
          <a:xfrm>
            <a:off x="1066800" y="685800"/>
            <a:ext cx="6858000" cy="1061829"/>
          </a:xfrm>
          <a:prstGeom prst="rect">
            <a:avLst/>
          </a:prstGeom>
          <a:noFill/>
        </p:spPr>
        <p:txBody>
          <a:bodyPr wrap="square" lIns="45720" tIns="22860" rIns="45720" bIns="22860">
            <a:spAutoFit/>
          </a:bodyPr>
          <a:lstStyle/>
          <a:p>
            <a:pPr algn="ctr" eaLnBrk="1" fontAlgn="auto" hangingPunct="1">
              <a:spcBef>
                <a:spcPts val="0"/>
              </a:spcBef>
              <a:spcAft>
                <a:spcPts val="0"/>
              </a:spcAft>
            </a:pPr>
            <a:r>
              <a:rPr lang="en-US" sz="6600" b="1" dirty="0">
                <a:ln w="18000">
                  <a:solidFill>
                    <a:srgbClr val="DA1F28">
                      <a:satMod val="140000"/>
                    </a:srgbClr>
                  </a:solidFill>
                  <a:prstDash val="solid"/>
                  <a:miter lim="800000"/>
                </a:ln>
                <a:solidFill>
                  <a:prstClr val="black"/>
                </a:solidFill>
                <a:effectLst>
                  <a:outerShdw blurRad="25500" dist="23000" dir="7020000" algn="tl">
                    <a:srgbClr val="000000">
                      <a:alpha val="50000"/>
                    </a:srgbClr>
                  </a:outerShdw>
                </a:effectLst>
                <a:latin typeface="Corbel"/>
              </a:rPr>
              <a:t>$949,700,000</a:t>
            </a:r>
          </a:p>
        </p:txBody>
      </p:sp>
    </p:spTree>
    <p:extLst>
      <p:ext uri="{BB962C8B-B14F-4D97-AF65-F5344CB8AC3E}">
        <p14:creationId xmlns:p14="http://schemas.microsoft.com/office/powerpoint/2010/main" val="108000421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16" fill="hold" grpId="0" nodeType="afterEffect">
                                  <p:stCondLst>
                                    <p:cond delay="100"/>
                                  </p:stCondLst>
                                  <p:iterate>
                                    <p:tmAbs val="0"/>
                                  </p:iterate>
                                  <p:childTnLst>
                                    <p:set>
                                      <p:cBhvr>
                                        <p:cTn id="6" fill="hold"/>
                                        <p:tgtEl>
                                          <p:spTgt spid="1169"/>
                                        </p:tgtEl>
                                        <p:attrNameLst>
                                          <p:attrName>style.visibility</p:attrName>
                                        </p:attrNameLst>
                                      </p:cBhvr>
                                      <p:to>
                                        <p:strVal val="visible"/>
                                      </p:to>
                                    </p:set>
                                    <p:animEffect transition="in" filter="dissolve(in)">
                                      <p:cBhvr>
                                        <p:cTn id="7" dur="600"/>
                                        <p:tgtEl>
                                          <p:spTgt spid="1169"/>
                                        </p:tgtEl>
                                      </p:cBhvr>
                                    </p:animEffect>
                                  </p:childTnLst>
                                </p:cTn>
                              </p:par>
                            </p:childTnLst>
                          </p:cTn>
                        </p:par>
                        <p:par>
                          <p:cTn id="8" fill="hold">
                            <p:stCondLst>
                              <p:cond delay="700"/>
                            </p:stCondLst>
                            <p:childTnLst>
                              <p:par>
                                <p:cTn id="9" presetID="2" presetClass="entr" presetSubtype="2" fill="hold" grpId="0" nodeType="afterEffect">
                                  <p:stCondLst>
                                    <p:cond delay="100"/>
                                  </p:stCondLst>
                                  <p:iterate>
                                    <p:tmAbs val="0"/>
                                  </p:iterate>
                                  <p:childTnLst>
                                    <p:set>
                                      <p:cBhvr>
                                        <p:cTn id="10" fill="hold"/>
                                        <p:tgtEl>
                                          <p:spTgt spid="1170"/>
                                        </p:tgtEl>
                                        <p:attrNameLst>
                                          <p:attrName>style.visibility</p:attrName>
                                        </p:attrNameLst>
                                      </p:cBhvr>
                                      <p:to>
                                        <p:strVal val="visible"/>
                                      </p:to>
                                    </p:set>
                                    <p:anim calcmode="lin" valueType="num">
                                      <p:cBhvr>
                                        <p:cTn id="11" dur="700" fill="hold"/>
                                        <p:tgtEl>
                                          <p:spTgt spid="1170"/>
                                        </p:tgtEl>
                                        <p:attrNameLst>
                                          <p:attrName>ppt_x</p:attrName>
                                        </p:attrNameLst>
                                      </p:cBhvr>
                                      <p:tavLst>
                                        <p:tav tm="0">
                                          <p:val>
                                            <p:strVal val="1+#ppt_w/2"/>
                                          </p:val>
                                        </p:tav>
                                        <p:tav tm="100000">
                                          <p:val>
                                            <p:strVal val="#ppt_x"/>
                                          </p:val>
                                        </p:tav>
                                      </p:tavLst>
                                    </p:anim>
                                    <p:anim calcmode="lin" valueType="num">
                                      <p:cBhvr>
                                        <p:cTn id="12" dur="700" fill="hold"/>
                                        <p:tgtEl>
                                          <p:spTgt spid="1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animBg="1" advAuto="0"/>
      <p:bldP spid="1170"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p:cNvSpPr>
          <p:nvPr>
            <p:ph type="sldNum" sz="quarter" idx="12"/>
          </p:nvPr>
        </p:nvSpPr>
        <p:spPr>
          <a:xfrm>
            <a:off x="0" y="6532817"/>
            <a:ext cx="9144000" cy="325187"/>
          </a:xfrm>
          <a:prstGeom prst="rect">
            <a:avLst/>
          </a:prstGeom>
          <a:extLst>
            <a:ext uri="{C572A759-6A51-4108-AA02-DFA0A04FC94B}">
              <ma14:wrappingTextBoxFlag xmlns:ma14="http://schemas.microsoft.com/office/mac/drawingml/2011/main" xmlns="" val="1"/>
            </a:ext>
          </a:extLst>
        </p:spPr>
        <p:txBody>
          <a:bodyPr lIns="45720" tIns="22860" rIns="45720">
            <a:noAutofit/>
          </a:bodyPr>
          <a:lstStyle/>
          <a:p>
            <a:pPr>
              <a:defRPr sz="1800">
                <a:solidFill>
                  <a:srgbClr val="000000"/>
                </a:solidFill>
              </a:defRPr>
            </a:pPr>
            <a:fld id="{86CB4B4D-7CA3-9044-876B-883B54F8677D}" type="slidenum">
              <a:rPr sz="1600" b="1">
                <a:solidFill>
                  <a:srgbClr val="000000"/>
                </a:solidFill>
              </a:rPr>
              <a:pPr>
                <a:defRPr sz="1800">
                  <a:solidFill>
                    <a:srgbClr val="000000"/>
                  </a:solidFill>
                </a:defRPr>
              </a:pPr>
              <a:t>25</a:t>
            </a:fld>
            <a:endParaRPr sz="1800" b="1" dirty="0">
              <a:solidFill>
                <a:srgbClr val="000000"/>
              </a:solidFill>
            </a:endParaRPr>
          </a:p>
        </p:txBody>
      </p:sp>
      <p:sp>
        <p:nvSpPr>
          <p:cNvPr id="903" name="Shape 903"/>
          <p:cNvSpPr/>
          <p:nvPr/>
        </p:nvSpPr>
        <p:spPr>
          <a:xfrm flipV="1">
            <a:off x="446926" y="883933"/>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eaLnBrk="1" fontAlgn="auto" hangingPunct="1">
              <a:spcBef>
                <a:spcPts val="0"/>
              </a:spcBef>
              <a:spcAft>
                <a:spcPts val="0"/>
              </a:spcAft>
              <a:defRPr sz="3200"/>
            </a:pPr>
            <a:endParaRPr sz="3200">
              <a:solidFill>
                <a:prstClr val="black"/>
              </a:solidFill>
              <a:latin typeface="Corbel"/>
            </a:endParaRPr>
          </a:p>
        </p:txBody>
      </p:sp>
      <p:sp>
        <p:nvSpPr>
          <p:cNvPr id="932" name="Shape 932"/>
          <p:cNvSpPr/>
          <p:nvPr/>
        </p:nvSpPr>
        <p:spPr>
          <a:xfrm>
            <a:off x="6639618" y="4373287"/>
            <a:ext cx="2075447"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002641"/>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2800" b="0" dirty="0">
                <a:solidFill>
                  <a:srgbClr val="000000"/>
                </a:solidFill>
                <a:latin typeface="Corbel"/>
              </a:rPr>
              <a:t>Reputational harm</a:t>
            </a:r>
            <a:endParaRPr sz="2800" b="0" dirty="0">
              <a:solidFill>
                <a:srgbClr val="000000"/>
              </a:solidFill>
              <a:latin typeface="Corbel"/>
            </a:endParaRPr>
          </a:p>
        </p:txBody>
      </p:sp>
      <p:sp>
        <p:nvSpPr>
          <p:cNvPr id="936" name="Shape 936"/>
          <p:cNvSpPr/>
          <p:nvPr/>
        </p:nvSpPr>
        <p:spPr>
          <a:xfrm>
            <a:off x="4993839" y="4376653"/>
            <a:ext cx="1479758"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002641"/>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2800" b="0" dirty="0">
                <a:solidFill>
                  <a:srgbClr val="000000"/>
                </a:solidFill>
                <a:latin typeface="Corbel"/>
              </a:rPr>
              <a:t>Job turnover</a:t>
            </a:r>
            <a:endParaRPr sz="2800" b="0" dirty="0">
              <a:solidFill>
                <a:srgbClr val="000000"/>
              </a:solidFill>
              <a:latin typeface="Corbel"/>
            </a:endParaRPr>
          </a:p>
        </p:txBody>
      </p:sp>
      <p:sp>
        <p:nvSpPr>
          <p:cNvPr id="944" name="Shape 944"/>
          <p:cNvSpPr/>
          <p:nvPr/>
        </p:nvSpPr>
        <p:spPr>
          <a:xfrm>
            <a:off x="585339" y="4232746"/>
            <a:ext cx="1946382" cy="258532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2800" b="0" dirty="0">
                <a:solidFill>
                  <a:srgbClr val="000000"/>
                </a:solidFill>
                <a:latin typeface="Corbel"/>
              </a:rPr>
              <a:t>Health and workplace productivity of  the target of harassment</a:t>
            </a:r>
            <a:endParaRPr sz="2800" b="0" dirty="0">
              <a:solidFill>
                <a:srgbClr val="000000"/>
              </a:solidFill>
              <a:latin typeface="Corbel"/>
            </a:endParaRPr>
          </a:p>
        </p:txBody>
      </p:sp>
      <p:sp>
        <p:nvSpPr>
          <p:cNvPr id="49" name="Shape 1277"/>
          <p:cNvSpPr/>
          <p:nvPr/>
        </p:nvSpPr>
        <p:spPr>
          <a:xfrm>
            <a:off x="0" y="376102"/>
            <a:ext cx="9144000" cy="52322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eaLnBrk="1" fontAlgn="auto" hangingPunct="1">
              <a:lnSpc>
                <a:spcPct val="100000"/>
              </a:lnSpc>
              <a:spcAft>
                <a:spcPts val="0"/>
              </a:spcAft>
              <a:defRPr sz="1800">
                <a:solidFill>
                  <a:srgbClr val="000000"/>
                </a:solidFill>
              </a:defRPr>
            </a:pPr>
            <a:r>
              <a:rPr lang="en-US" sz="3400" dirty="0">
                <a:solidFill>
                  <a:srgbClr val="000000"/>
                </a:solidFill>
                <a:latin typeface="Corbel"/>
              </a:rPr>
              <a:t>Indirect Financial Costs</a:t>
            </a:r>
            <a:endParaRPr sz="3400" dirty="0">
              <a:solidFill>
                <a:srgbClr val="000000"/>
              </a:solidFill>
              <a:latin typeface="Corbel"/>
            </a:endParaRPr>
          </a:p>
        </p:txBody>
      </p:sp>
      <p:grpSp>
        <p:nvGrpSpPr>
          <p:cNvPr id="21" name="Group 20"/>
          <p:cNvGrpSpPr>
            <a:grpSpLocks noChangeAspect="1"/>
          </p:cNvGrpSpPr>
          <p:nvPr/>
        </p:nvGrpSpPr>
        <p:grpSpPr bwMode="auto">
          <a:xfrm>
            <a:off x="778608" y="1342205"/>
            <a:ext cx="1520412" cy="2664147"/>
            <a:chOff x="762000" y="1620172"/>
            <a:chExt cx="1101712" cy="2049446"/>
          </a:xfrm>
          <a:solidFill>
            <a:schemeClr val="tx1">
              <a:lumMod val="65000"/>
              <a:lumOff val="35000"/>
            </a:schemeClr>
          </a:solidFill>
        </p:grpSpPr>
        <p:sp>
          <p:nvSpPr>
            <p:cNvPr id="22" name="Rectangle 5"/>
            <p:cNvSpPr>
              <a:spLocks noChangeArrowheads="1"/>
            </p:cNvSpPr>
            <p:nvPr/>
          </p:nvSpPr>
          <p:spPr bwMode="auto">
            <a:xfrm>
              <a:off x="762000" y="1620172"/>
              <a:ext cx="255584"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23" name="Rectangle 6"/>
            <p:cNvSpPr>
              <a:spLocks noChangeArrowheads="1"/>
            </p:cNvSpPr>
            <p:nvPr/>
          </p:nvSpPr>
          <p:spPr bwMode="auto">
            <a:xfrm>
              <a:off x="762000"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24" name="Rectangle 7"/>
            <p:cNvSpPr>
              <a:spLocks noChangeArrowheads="1"/>
            </p:cNvSpPr>
            <p:nvPr/>
          </p:nvSpPr>
          <p:spPr bwMode="auto">
            <a:xfrm>
              <a:off x="762000"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25" name="Rectangle 8"/>
            <p:cNvSpPr>
              <a:spLocks noChangeArrowheads="1"/>
            </p:cNvSpPr>
            <p:nvPr/>
          </p:nvSpPr>
          <p:spPr bwMode="auto">
            <a:xfrm>
              <a:off x="762000"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26" name="Rectangle 9"/>
            <p:cNvSpPr>
              <a:spLocks noChangeArrowheads="1"/>
            </p:cNvSpPr>
            <p:nvPr/>
          </p:nvSpPr>
          <p:spPr bwMode="auto">
            <a:xfrm>
              <a:off x="762000"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27" name="Rectangle 10"/>
            <p:cNvSpPr>
              <a:spLocks noChangeArrowheads="1"/>
            </p:cNvSpPr>
            <p:nvPr/>
          </p:nvSpPr>
          <p:spPr bwMode="auto">
            <a:xfrm>
              <a:off x="762000" y="1827862"/>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28" name="Rectangle 11"/>
            <p:cNvSpPr>
              <a:spLocks noChangeArrowheads="1"/>
            </p:cNvSpPr>
            <p:nvPr/>
          </p:nvSpPr>
          <p:spPr bwMode="auto">
            <a:xfrm>
              <a:off x="762000"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29" name="Rectangle 12"/>
            <p:cNvSpPr>
              <a:spLocks noChangeArrowheads="1"/>
            </p:cNvSpPr>
            <p:nvPr/>
          </p:nvSpPr>
          <p:spPr bwMode="auto">
            <a:xfrm>
              <a:off x="762000"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0" name="Rectangle 13"/>
            <p:cNvSpPr>
              <a:spLocks noChangeArrowheads="1"/>
            </p:cNvSpPr>
            <p:nvPr/>
          </p:nvSpPr>
          <p:spPr bwMode="auto">
            <a:xfrm>
              <a:off x="762000"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1" name="Rectangle 14"/>
            <p:cNvSpPr>
              <a:spLocks noChangeArrowheads="1"/>
            </p:cNvSpPr>
            <p:nvPr/>
          </p:nvSpPr>
          <p:spPr bwMode="auto">
            <a:xfrm>
              <a:off x="762000"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2" name="Rectangle 15"/>
            <p:cNvSpPr>
              <a:spLocks noChangeArrowheads="1"/>
            </p:cNvSpPr>
            <p:nvPr/>
          </p:nvSpPr>
          <p:spPr bwMode="auto">
            <a:xfrm>
              <a:off x="1327143" y="1620172"/>
              <a:ext cx="253997"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33" name="Rectangle 16"/>
            <p:cNvSpPr>
              <a:spLocks noChangeArrowheads="1"/>
            </p:cNvSpPr>
            <p:nvPr/>
          </p:nvSpPr>
          <p:spPr bwMode="auto">
            <a:xfrm>
              <a:off x="1326583" y="244735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4" name="Rectangle 17"/>
            <p:cNvSpPr>
              <a:spLocks noChangeArrowheads="1"/>
            </p:cNvSpPr>
            <p:nvPr/>
          </p:nvSpPr>
          <p:spPr bwMode="auto">
            <a:xfrm>
              <a:off x="1326583" y="32721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5" name="Rectangle 18"/>
            <p:cNvSpPr>
              <a:spLocks noChangeArrowheads="1"/>
            </p:cNvSpPr>
            <p:nvPr/>
          </p:nvSpPr>
          <p:spPr bwMode="auto">
            <a:xfrm>
              <a:off x="1326583" y="2033165"/>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6" name="Rectangle 19"/>
            <p:cNvSpPr>
              <a:spLocks noChangeArrowheads="1"/>
            </p:cNvSpPr>
            <p:nvPr/>
          </p:nvSpPr>
          <p:spPr bwMode="auto">
            <a:xfrm>
              <a:off x="1326583" y="28603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7" name="Rectangle 20"/>
            <p:cNvSpPr>
              <a:spLocks noChangeArrowheads="1"/>
            </p:cNvSpPr>
            <p:nvPr/>
          </p:nvSpPr>
          <p:spPr bwMode="auto">
            <a:xfrm>
              <a:off x="1327143" y="1828132"/>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38" name="Rectangle 21"/>
            <p:cNvSpPr>
              <a:spLocks noChangeArrowheads="1"/>
            </p:cNvSpPr>
            <p:nvPr/>
          </p:nvSpPr>
          <p:spPr bwMode="auto">
            <a:xfrm>
              <a:off x="1326583" y="265504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39" name="Rectangle 22"/>
            <p:cNvSpPr>
              <a:spLocks noChangeArrowheads="1"/>
            </p:cNvSpPr>
            <p:nvPr/>
          </p:nvSpPr>
          <p:spPr bwMode="auto">
            <a:xfrm>
              <a:off x="1326583" y="3478639"/>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0" name="Rectangle 23"/>
            <p:cNvSpPr>
              <a:spLocks noChangeArrowheads="1"/>
            </p:cNvSpPr>
            <p:nvPr/>
          </p:nvSpPr>
          <p:spPr bwMode="auto">
            <a:xfrm>
              <a:off x="1326583" y="2240855"/>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1" name="Rectangle 24"/>
            <p:cNvSpPr>
              <a:spLocks noChangeArrowheads="1"/>
            </p:cNvSpPr>
            <p:nvPr/>
          </p:nvSpPr>
          <p:spPr bwMode="auto">
            <a:xfrm>
              <a:off x="1326583" y="306803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2" name="Rectangle 25"/>
            <p:cNvSpPr>
              <a:spLocks noChangeArrowheads="1"/>
            </p:cNvSpPr>
            <p:nvPr/>
          </p:nvSpPr>
          <p:spPr bwMode="auto">
            <a:xfrm>
              <a:off x="1042984"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43" name="Rectangle 26"/>
            <p:cNvSpPr>
              <a:spLocks noChangeArrowheads="1"/>
            </p:cNvSpPr>
            <p:nvPr/>
          </p:nvSpPr>
          <p:spPr bwMode="auto">
            <a:xfrm>
              <a:off x="1043695"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4" name="Rectangle 27"/>
            <p:cNvSpPr>
              <a:spLocks noChangeArrowheads="1"/>
            </p:cNvSpPr>
            <p:nvPr/>
          </p:nvSpPr>
          <p:spPr bwMode="auto">
            <a:xfrm>
              <a:off x="1043695"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5" name="Rectangle 28"/>
            <p:cNvSpPr>
              <a:spLocks noChangeArrowheads="1"/>
            </p:cNvSpPr>
            <p:nvPr/>
          </p:nvSpPr>
          <p:spPr bwMode="auto">
            <a:xfrm>
              <a:off x="1043695"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6" name="Rectangle 29"/>
            <p:cNvSpPr>
              <a:spLocks noChangeArrowheads="1"/>
            </p:cNvSpPr>
            <p:nvPr/>
          </p:nvSpPr>
          <p:spPr bwMode="auto">
            <a:xfrm>
              <a:off x="1043695"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47" name="Rectangle 30"/>
            <p:cNvSpPr>
              <a:spLocks noChangeArrowheads="1"/>
            </p:cNvSpPr>
            <p:nvPr/>
          </p:nvSpPr>
          <p:spPr bwMode="auto">
            <a:xfrm>
              <a:off x="1042984"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50" name="Rectangle 31"/>
            <p:cNvSpPr>
              <a:spLocks noChangeArrowheads="1"/>
            </p:cNvSpPr>
            <p:nvPr/>
          </p:nvSpPr>
          <p:spPr bwMode="auto">
            <a:xfrm>
              <a:off x="1043695"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1" name="Rectangle 32"/>
            <p:cNvSpPr>
              <a:spLocks noChangeArrowheads="1"/>
            </p:cNvSpPr>
            <p:nvPr/>
          </p:nvSpPr>
          <p:spPr bwMode="auto">
            <a:xfrm>
              <a:off x="1043695"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3" name="Rectangle 33"/>
            <p:cNvSpPr>
              <a:spLocks noChangeArrowheads="1"/>
            </p:cNvSpPr>
            <p:nvPr/>
          </p:nvSpPr>
          <p:spPr bwMode="auto">
            <a:xfrm>
              <a:off x="1043695"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4" name="Rectangle 34"/>
            <p:cNvSpPr>
              <a:spLocks noChangeArrowheads="1"/>
            </p:cNvSpPr>
            <p:nvPr/>
          </p:nvSpPr>
          <p:spPr bwMode="auto">
            <a:xfrm>
              <a:off x="1043695"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5" name="Rectangle 35"/>
            <p:cNvSpPr>
              <a:spLocks noChangeArrowheads="1"/>
            </p:cNvSpPr>
            <p:nvPr/>
          </p:nvSpPr>
          <p:spPr bwMode="auto">
            <a:xfrm>
              <a:off x="1608127"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56" name="Rectangle 36"/>
            <p:cNvSpPr>
              <a:spLocks noChangeArrowheads="1"/>
            </p:cNvSpPr>
            <p:nvPr/>
          </p:nvSpPr>
          <p:spPr bwMode="auto">
            <a:xfrm>
              <a:off x="1608277"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7" name="Rectangle 37"/>
            <p:cNvSpPr>
              <a:spLocks noChangeArrowheads="1"/>
            </p:cNvSpPr>
            <p:nvPr/>
          </p:nvSpPr>
          <p:spPr bwMode="auto">
            <a:xfrm>
              <a:off x="1608277"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8" name="Rectangle 38"/>
            <p:cNvSpPr>
              <a:spLocks noChangeArrowheads="1"/>
            </p:cNvSpPr>
            <p:nvPr/>
          </p:nvSpPr>
          <p:spPr bwMode="auto">
            <a:xfrm>
              <a:off x="1608277"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59" name="Rectangle 39"/>
            <p:cNvSpPr>
              <a:spLocks noChangeArrowheads="1"/>
            </p:cNvSpPr>
            <p:nvPr/>
          </p:nvSpPr>
          <p:spPr bwMode="auto">
            <a:xfrm>
              <a:off x="1608277"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60" name="Rectangle 40"/>
            <p:cNvSpPr>
              <a:spLocks noChangeArrowheads="1"/>
            </p:cNvSpPr>
            <p:nvPr/>
          </p:nvSpPr>
          <p:spPr bwMode="auto">
            <a:xfrm>
              <a:off x="1608127"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61" name="Rectangle 41"/>
            <p:cNvSpPr>
              <a:spLocks noChangeArrowheads="1"/>
            </p:cNvSpPr>
            <p:nvPr/>
          </p:nvSpPr>
          <p:spPr bwMode="auto">
            <a:xfrm>
              <a:off x="1608277"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62" name="Rectangle 42"/>
            <p:cNvSpPr>
              <a:spLocks noChangeArrowheads="1"/>
            </p:cNvSpPr>
            <p:nvPr/>
          </p:nvSpPr>
          <p:spPr bwMode="auto">
            <a:xfrm>
              <a:off x="1608277"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63" name="Rectangle 43"/>
            <p:cNvSpPr>
              <a:spLocks noChangeArrowheads="1"/>
            </p:cNvSpPr>
            <p:nvPr/>
          </p:nvSpPr>
          <p:spPr bwMode="auto">
            <a:xfrm>
              <a:off x="1608277"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64" name="Rectangle 44"/>
            <p:cNvSpPr>
              <a:spLocks noChangeArrowheads="1"/>
            </p:cNvSpPr>
            <p:nvPr/>
          </p:nvSpPr>
          <p:spPr bwMode="auto">
            <a:xfrm>
              <a:off x="1608277"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grpSp>
      <p:grpSp>
        <p:nvGrpSpPr>
          <p:cNvPr id="69" name="Group 68"/>
          <p:cNvGrpSpPr>
            <a:grpSpLocks noChangeAspect="1"/>
          </p:cNvGrpSpPr>
          <p:nvPr/>
        </p:nvGrpSpPr>
        <p:grpSpPr bwMode="auto">
          <a:xfrm>
            <a:off x="2790758" y="1346861"/>
            <a:ext cx="1520412" cy="2664147"/>
            <a:chOff x="2926457" y="1620172"/>
            <a:chExt cx="1101712" cy="2049446"/>
          </a:xfrm>
          <a:solidFill>
            <a:schemeClr val="accent5">
              <a:lumMod val="75000"/>
            </a:schemeClr>
          </a:solidFill>
        </p:grpSpPr>
        <p:sp>
          <p:nvSpPr>
            <p:cNvPr id="70" name="Rectangle 5"/>
            <p:cNvSpPr>
              <a:spLocks noChangeArrowheads="1"/>
            </p:cNvSpPr>
            <p:nvPr/>
          </p:nvSpPr>
          <p:spPr bwMode="auto">
            <a:xfrm>
              <a:off x="2926457" y="1620172"/>
              <a:ext cx="255584"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71" name="Rectangle 6"/>
            <p:cNvSpPr>
              <a:spLocks noChangeArrowheads="1"/>
            </p:cNvSpPr>
            <p:nvPr/>
          </p:nvSpPr>
          <p:spPr bwMode="auto">
            <a:xfrm>
              <a:off x="2926457"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72" name="Rectangle 7"/>
            <p:cNvSpPr>
              <a:spLocks noChangeArrowheads="1"/>
            </p:cNvSpPr>
            <p:nvPr/>
          </p:nvSpPr>
          <p:spPr bwMode="auto">
            <a:xfrm>
              <a:off x="2926457"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73" name="Rectangle 8"/>
            <p:cNvSpPr>
              <a:spLocks noChangeArrowheads="1"/>
            </p:cNvSpPr>
            <p:nvPr/>
          </p:nvSpPr>
          <p:spPr bwMode="auto">
            <a:xfrm>
              <a:off x="2926457" y="2032919"/>
              <a:ext cx="255584"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74" name="Rectangle 9"/>
            <p:cNvSpPr>
              <a:spLocks noChangeArrowheads="1"/>
            </p:cNvSpPr>
            <p:nvPr/>
          </p:nvSpPr>
          <p:spPr bwMode="auto">
            <a:xfrm>
              <a:off x="2926457"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75" name="Rectangle 10"/>
            <p:cNvSpPr>
              <a:spLocks noChangeArrowheads="1"/>
            </p:cNvSpPr>
            <p:nvPr/>
          </p:nvSpPr>
          <p:spPr bwMode="auto">
            <a:xfrm>
              <a:off x="2926457" y="1828132"/>
              <a:ext cx="255584"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76" name="Rectangle 11"/>
            <p:cNvSpPr>
              <a:spLocks noChangeArrowheads="1"/>
            </p:cNvSpPr>
            <p:nvPr/>
          </p:nvSpPr>
          <p:spPr bwMode="auto">
            <a:xfrm>
              <a:off x="2926457"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77" name="Rectangle 12"/>
            <p:cNvSpPr>
              <a:spLocks noChangeArrowheads="1"/>
            </p:cNvSpPr>
            <p:nvPr/>
          </p:nvSpPr>
          <p:spPr bwMode="auto">
            <a:xfrm>
              <a:off x="2926457"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78" name="Rectangle 13"/>
            <p:cNvSpPr>
              <a:spLocks noChangeArrowheads="1"/>
            </p:cNvSpPr>
            <p:nvPr/>
          </p:nvSpPr>
          <p:spPr bwMode="auto">
            <a:xfrm>
              <a:off x="2926457" y="2240879"/>
              <a:ext cx="255584"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79" name="Rectangle 14"/>
            <p:cNvSpPr>
              <a:spLocks noChangeArrowheads="1"/>
            </p:cNvSpPr>
            <p:nvPr/>
          </p:nvSpPr>
          <p:spPr bwMode="auto">
            <a:xfrm>
              <a:off x="2926457"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80" name="Rectangle 15"/>
            <p:cNvSpPr>
              <a:spLocks noChangeArrowheads="1"/>
            </p:cNvSpPr>
            <p:nvPr/>
          </p:nvSpPr>
          <p:spPr bwMode="auto">
            <a:xfrm>
              <a:off x="3491600" y="1620172"/>
              <a:ext cx="253997"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81" name="Rectangle 16"/>
            <p:cNvSpPr>
              <a:spLocks noChangeArrowheads="1"/>
            </p:cNvSpPr>
            <p:nvPr/>
          </p:nvSpPr>
          <p:spPr bwMode="auto">
            <a:xfrm>
              <a:off x="3491600" y="2447253"/>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82" name="Rectangle 17"/>
            <p:cNvSpPr>
              <a:spLocks noChangeArrowheads="1"/>
            </p:cNvSpPr>
            <p:nvPr/>
          </p:nvSpPr>
          <p:spPr bwMode="auto">
            <a:xfrm>
              <a:off x="3491040" y="32721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83" name="Rectangle 18"/>
            <p:cNvSpPr>
              <a:spLocks noChangeArrowheads="1"/>
            </p:cNvSpPr>
            <p:nvPr/>
          </p:nvSpPr>
          <p:spPr bwMode="auto">
            <a:xfrm>
              <a:off x="3491600" y="2032919"/>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84" name="Rectangle 19"/>
            <p:cNvSpPr>
              <a:spLocks noChangeArrowheads="1"/>
            </p:cNvSpPr>
            <p:nvPr/>
          </p:nvSpPr>
          <p:spPr bwMode="auto">
            <a:xfrm>
              <a:off x="3491040" y="28603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85" name="Rectangle 20"/>
            <p:cNvSpPr>
              <a:spLocks noChangeArrowheads="1"/>
            </p:cNvSpPr>
            <p:nvPr/>
          </p:nvSpPr>
          <p:spPr bwMode="auto">
            <a:xfrm>
              <a:off x="3491600" y="1828132"/>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86" name="Rectangle 21"/>
            <p:cNvSpPr>
              <a:spLocks noChangeArrowheads="1"/>
            </p:cNvSpPr>
            <p:nvPr/>
          </p:nvSpPr>
          <p:spPr bwMode="auto">
            <a:xfrm>
              <a:off x="3491040" y="265504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87" name="Rectangle 22"/>
            <p:cNvSpPr>
              <a:spLocks noChangeArrowheads="1"/>
            </p:cNvSpPr>
            <p:nvPr/>
          </p:nvSpPr>
          <p:spPr bwMode="auto">
            <a:xfrm>
              <a:off x="3491040" y="3478639"/>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88" name="Rectangle 23"/>
            <p:cNvSpPr>
              <a:spLocks noChangeArrowheads="1"/>
            </p:cNvSpPr>
            <p:nvPr/>
          </p:nvSpPr>
          <p:spPr bwMode="auto">
            <a:xfrm>
              <a:off x="3491600" y="2240879"/>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89" name="Rectangle 24"/>
            <p:cNvSpPr>
              <a:spLocks noChangeArrowheads="1"/>
            </p:cNvSpPr>
            <p:nvPr/>
          </p:nvSpPr>
          <p:spPr bwMode="auto">
            <a:xfrm>
              <a:off x="3491040" y="306803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90" name="Rectangle 25"/>
            <p:cNvSpPr>
              <a:spLocks noChangeArrowheads="1"/>
            </p:cNvSpPr>
            <p:nvPr/>
          </p:nvSpPr>
          <p:spPr bwMode="auto">
            <a:xfrm>
              <a:off x="3207441"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91" name="Rectangle 26"/>
            <p:cNvSpPr>
              <a:spLocks noChangeArrowheads="1"/>
            </p:cNvSpPr>
            <p:nvPr/>
          </p:nvSpPr>
          <p:spPr bwMode="auto">
            <a:xfrm>
              <a:off x="3208152"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92" name="Rectangle 27"/>
            <p:cNvSpPr>
              <a:spLocks noChangeArrowheads="1"/>
            </p:cNvSpPr>
            <p:nvPr/>
          </p:nvSpPr>
          <p:spPr bwMode="auto">
            <a:xfrm>
              <a:off x="3208152"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93" name="Rectangle 28"/>
            <p:cNvSpPr>
              <a:spLocks noChangeArrowheads="1"/>
            </p:cNvSpPr>
            <p:nvPr/>
          </p:nvSpPr>
          <p:spPr bwMode="auto">
            <a:xfrm>
              <a:off x="3207441" y="2032919"/>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94" name="Rectangle 29"/>
            <p:cNvSpPr>
              <a:spLocks noChangeArrowheads="1"/>
            </p:cNvSpPr>
            <p:nvPr/>
          </p:nvSpPr>
          <p:spPr bwMode="auto">
            <a:xfrm>
              <a:off x="3208152"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95" name="Rectangle 30"/>
            <p:cNvSpPr>
              <a:spLocks noChangeArrowheads="1"/>
            </p:cNvSpPr>
            <p:nvPr/>
          </p:nvSpPr>
          <p:spPr bwMode="auto">
            <a:xfrm>
              <a:off x="3207441"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96" name="Rectangle 31"/>
            <p:cNvSpPr>
              <a:spLocks noChangeArrowheads="1"/>
            </p:cNvSpPr>
            <p:nvPr/>
          </p:nvSpPr>
          <p:spPr bwMode="auto">
            <a:xfrm>
              <a:off x="3208152"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97" name="Rectangle 32"/>
            <p:cNvSpPr>
              <a:spLocks noChangeArrowheads="1"/>
            </p:cNvSpPr>
            <p:nvPr/>
          </p:nvSpPr>
          <p:spPr bwMode="auto">
            <a:xfrm>
              <a:off x="3208152"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98" name="Rectangle 33"/>
            <p:cNvSpPr>
              <a:spLocks noChangeArrowheads="1"/>
            </p:cNvSpPr>
            <p:nvPr/>
          </p:nvSpPr>
          <p:spPr bwMode="auto">
            <a:xfrm>
              <a:off x="3207441" y="2240879"/>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99" name="Rectangle 34"/>
            <p:cNvSpPr>
              <a:spLocks noChangeArrowheads="1"/>
            </p:cNvSpPr>
            <p:nvPr/>
          </p:nvSpPr>
          <p:spPr bwMode="auto">
            <a:xfrm>
              <a:off x="3208152"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00" name="Rectangle 35"/>
            <p:cNvSpPr>
              <a:spLocks noChangeArrowheads="1"/>
            </p:cNvSpPr>
            <p:nvPr/>
          </p:nvSpPr>
          <p:spPr bwMode="auto">
            <a:xfrm>
              <a:off x="3772584"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01" name="Rectangle 36"/>
            <p:cNvSpPr>
              <a:spLocks noChangeArrowheads="1"/>
            </p:cNvSpPr>
            <p:nvPr/>
          </p:nvSpPr>
          <p:spPr bwMode="auto">
            <a:xfrm>
              <a:off x="3772584" y="2447253"/>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02" name="Rectangle 37"/>
            <p:cNvSpPr>
              <a:spLocks noChangeArrowheads="1"/>
            </p:cNvSpPr>
            <p:nvPr/>
          </p:nvSpPr>
          <p:spPr bwMode="auto">
            <a:xfrm>
              <a:off x="3772734"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03" name="Rectangle 38"/>
            <p:cNvSpPr>
              <a:spLocks noChangeArrowheads="1"/>
            </p:cNvSpPr>
            <p:nvPr/>
          </p:nvSpPr>
          <p:spPr bwMode="auto">
            <a:xfrm>
              <a:off x="3772584" y="2032919"/>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04" name="Rectangle 39"/>
            <p:cNvSpPr>
              <a:spLocks noChangeArrowheads="1"/>
            </p:cNvSpPr>
            <p:nvPr/>
          </p:nvSpPr>
          <p:spPr bwMode="auto">
            <a:xfrm>
              <a:off x="3772734"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05" name="Rectangle 40"/>
            <p:cNvSpPr>
              <a:spLocks noChangeArrowheads="1"/>
            </p:cNvSpPr>
            <p:nvPr/>
          </p:nvSpPr>
          <p:spPr bwMode="auto">
            <a:xfrm>
              <a:off x="3772584"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06" name="Rectangle 41"/>
            <p:cNvSpPr>
              <a:spLocks noChangeArrowheads="1"/>
            </p:cNvSpPr>
            <p:nvPr/>
          </p:nvSpPr>
          <p:spPr bwMode="auto">
            <a:xfrm>
              <a:off x="3772734"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07" name="Rectangle 42"/>
            <p:cNvSpPr>
              <a:spLocks noChangeArrowheads="1"/>
            </p:cNvSpPr>
            <p:nvPr/>
          </p:nvSpPr>
          <p:spPr bwMode="auto">
            <a:xfrm>
              <a:off x="3772734"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08" name="Rectangle 43"/>
            <p:cNvSpPr>
              <a:spLocks noChangeArrowheads="1"/>
            </p:cNvSpPr>
            <p:nvPr/>
          </p:nvSpPr>
          <p:spPr bwMode="auto">
            <a:xfrm>
              <a:off x="3772584" y="2240879"/>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09" name="Rectangle 44"/>
            <p:cNvSpPr>
              <a:spLocks noChangeArrowheads="1"/>
            </p:cNvSpPr>
            <p:nvPr/>
          </p:nvSpPr>
          <p:spPr bwMode="auto">
            <a:xfrm>
              <a:off x="3772734"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grpSp>
      <p:grpSp>
        <p:nvGrpSpPr>
          <p:cNvPr id="110" name="Group 109"/>
          <p:cNvGrpSpPr>
            <a:grpSpLocks noChangeAspect="1"/>
          </p:cNvGrpSpPr>
          <p:nvPr/>
        </p:nvGrpSpPr>
        <p:grpSpPr bwMode="auto">
          <a:xfrm>
            <a:off x="4954670" y="1333628"/>
            <a:ext cx="1518704" cy="2680021"/>
            <a:chOff x="5060057" y="1620172"/>
            <a:chExt cx="1101712" cy="2049446"/>
          </a:xfrm>
          <a:solidFill>
            <a:schemeClr val="accent2">
              <a:lumMod val="75000"/>
            </a:schemeClr>
          </a:solidFill>
        </p:grpSpPr>
        <p:sp>
          <p:nvSpPr>
            <p:cNvPr id="111" name="Rectangle 5"/>
            <p:cNvSpPr>
              <a:spLocks noChangeArrowheads="1"/>
            </p:cNvSpPr>
            <p:nvPr/>
          </p:nvSpPr>
          <p:spPr bwMode="auto">
            <a:xfrm>
              <a:off x="5060057" y="1620172"/>
              <a:ext cx="255584"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12" name="Rectangle 6"/>
            <p:cNvSpPr>
              <a:spLocks noChangeArrowheads="1"/>
            </p:cNvSpPr>
            <p:nvPr/>
          </p:nvSpPr>
          <p:spPr bwMode="auto">
            <a:xfrm>
              <a:off x="5060057"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13" name="Rectangle 7"/>
            <p:cNvSpPr>
              <a:spLocks noChangeArrowheads="1"/>
            </p:cNvSpPr>
            <p:nvPr/>
          </p:nvSpPr>
          <p:spPr bwMode="auto">
            <a:xfrm>
              <a:off x="5060057"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14" name="Rectangle 8"/>
            <p:cNvSpPr>
              <a:spLocks noChangeArrowheads="1"/>
            </p:cNvSpPr>
            <p:nvPr/>
          </p:nvSpPr>
          <p:spPr bwMode="auto">
            <a:xfrm>
              <a:off x="5060057"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15" name="Rectangle 9"/>
            <p:cNvSpPr>
              <a:spLocks noChangeArrowheads="1"/>
            </p:cNvSpPr>
            <p:nvPr/>
          </p:nvSpPr>
          <p:spPr bwMode="auto">
            <a:xfrm>
              <a:off x="5060057"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16" name="Rectangle 10"/>
            <p:cNvSpPr>
              <a:spLocks noChangeArrowheads="1"/>
            </p:cNvSpPr>
            <p:nvPr/>
          </p:nvSpPr>
          <p:spPr bwMode="auto">
            <a:xfrm>
              <a:off x="5060057" y="1828132"/>
              <a:ext cx="255584"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17" name="Rectangle 11"/>
            <p:cNvSpPr>
              <a:spLocks noChangeArrowheads="1"/>
            </p:cNvSpPr>
            <p:nvPr/>
          </p:nvSpPr>
          <p:spPr bwMode="auto">
            <a:xfrm>
              <a:off x="5060057"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18" name="Rectangle 12"/>
            <p:cNvSpPr>
              <a:spLocks noChangeArrowheads="1"/>
            </p:cNvSpPr>
            <p:nvPr/>
          </p:nvSpPr>
          <p:spPr bwMode="auto">
            <a:xfrm>
              <a:off x="5060057"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19" name="Rectangle 13"/>
            <p:cNvSpPr>
              <a:spLocks noChangeArrowheads="1"/>
            </p:cNvSpPr>
            <p:nvPr/>
          </p:nvSpPr>
          <p:spPr bwMode="auto">
            <a:xfrm>
              <a:off x="5060057"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0" name="Rectangle 14"/>
            <p:cNvSpPr>
              <a:spLocks noChangeArrowheads="1"/>
            </p:cNvSpPr>
            <p:nvPr/>
          </p:nvSpPr>
          <p:spPr bwMode="auto">
            <a:xfrm>
              <a:off x="5060057"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1" name="Rectangle 15"/>
            <p:cNvSpPr>
              <a:spLocks noChangeArrowheads="1"/>
            </p:cNvSpPr>
            <p:nvPr/>
          </p:nvSpPr>
          <p:spPr bwMode="auto">
            <a:xfrm>
              <a:off x="5625200" y="1620172"/>
              <a:ext cx="253997"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22" name="Rectangle 16"/>
            <p:cNvSpPr>
              <a:spLocks noChangeArrowheads="1"/>
            </p:cNvSpPr>
            <p:nvPr/>
          </p:nvSpPr>
          <p:spPr bwMode="auto">
            <a:xfrm>
              <a:off x="5624640" y="244735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3" name="Rectangle 17"/>
            <p:cNvSpPr>
              <a:spLocks noChangeArrowheads="1"/>
            </p:cNvSpPr>
            <p:nvPr/>
          </p:nvSpPr>
          <p:spPr bwMode="auto">
            <a:xfrm>
              <a:off x="5624640" y="32721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4" name="Rectangle 18"/>
            <p:cNvSpPr>
              <a:spLocks noChangeArrowheads="1"/>
            </p:cNvSpPr>
            <p:nvPr/>
          </p:nvSpPr>
          <p:spPr bwMode="auto">
            <a:xfrm>
              <a:off x="5624640" y="2033165"/>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5" name="Rectangle 19"/>
            <p:cNvSpPr>
              <a:spLocks noChangeArrowheads="1"/>
            </p:cNvSpPr>
            <p:nvPr/>
          </p:nvSpPr>
          <p:spPr bwMode="auto">
            <a:xfrm>
              <a:off x="5624640" y="28603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6" name="Rectangle 20"/>
            <p:cNvSpPr>
              <a:spLocks noChangeArrowheads="1"/>
            </p:cNvSpPr>
            <p:nvPr/>
          </p:nvSpPr>
          <p:spPr bwMode="auto">
            <a:xfrm>
              <a:off x="5625200" y="1828132"/>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27" name="Rectangle 21"/>
            <p:cNvSpPr>
              <a:spLocks noChangeArrowheads="1"/>
            </p:cNvSpPr>
            <p:nvPr/>
          </p:nvSpPr>
          <p:spPr bwMode="auto">
            <a:xfrm>
              <a:off x="5624640" y="265504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8" name="Rectangle 22"/>
            <p:cNvSpPr>
              <a:spLocks noChangeArrowheads="1"/>
            </p:cNvSpPr>
            <p:nvPr/>
          </p:nvSpPr>
          <p:spPr bwMode="auto">
            <a:xfrm>
              <a:off x="5624640" y="3478639"/>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29" name="Rectangle 23"/>
            <p:cNvSpPr>
              <a:spLocks noChangeArrowheads="1"/>
            </p:cNvSpPr>
            <p:nvPr/>
          </p:nvSpPr>
          <p:spPr bwMode="auto">
            <a:xfrm>
              <a:off x="5624640" y="2240855"/>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0" name="Rectangle 24"/>
            <p:cNvSpPr>
              <a:spLocks noChangeArrowheads="1"/>
            </p:cNvSpPr>
            <p:nvPr/>
          </p:nvSpPr>
          <p:spPr bwMode="auto">
            <a:xfrm>
              <a:off x="5624640" y="306803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1" name="Rectangle 25"/>
            <p:cNvSpPr>
              <a:spLocks noChangeArrowheads="1"/>
            </p:cNvSpPr>
            <p:nvPr/>
          </p:nvSpPr>
          <p:spPr bwMode="auto">
            <a:xfrm>
              <a:off x="5341041"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32" name="Rectangle 26"/>
            <p:cNvSpPr>
              <a:spLocks noChangeArrowheads="1"/>
            </p:cNvSpPr>
            <p:nvPr/>
          </p:nvSpPr>
          <p:spPr bwMode="auto">
            <a:xfrm>
              <a:off x="5341752"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3" name="Rectangle 27"/>
            <p:cNvSpPr>
              <a:spLocks noChangeArrowheads="1"/>
            </p:cNvSpPr>
            <p:nvPr/>
          </p:nvSpPr>
          <p:spPr bwMode="auto">
            <a:xfrm>
              <a:off x="5341752"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4" name="Rectangle 28"/>
            <p:cNvSpPr>
              <a:spLocks noChangeArrowheads="1"/>
            </p:cNvSpPr>
            <p:nvPr/>
          </p:nvSpPr>
          <p:spPr bwMode="auto">
            <a:xfrm>
              <a:off x="5341752"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5" name="Rectangle 29"/>
            <p:cNvSpPr>
              <a:spLocks noChangeArrowheads="1"/>
            </p:cNvSpPr>
            <p:nvPr/>
          </p:nvSpPr>
          <p:spPr bwMode="auto">
            <a:xfrm>
              <a:off x="5341752"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6" name="Rectangle 30"/>
            <p:cNvSpPr>
              <a:spLocks noChangeArrowheads="1"/>
            </p:cNvSpPr>
            <p:nvPr/>
          </p:nvSpPr>
          <p:spPr bwMode="auto">
            <a:xfrm>
              <a:off x="5341041"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37" name="Rectangle 31"/>
            <p:cNvSpPr>
              <a:spLocks noChangeArrowheads="1"/>
            </p:cNvSpPr>
            <p:nvPr/>
          </p:nvSpPr>
          <p:spPr bwMode="auto">
            <a:xfrm>
              <a:off x="5341752"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8" name="Rectangle 32"/>
            <p:cNvSpPr>
              <a:spLocks noChangeArrowheads="1"/>
            </p:cNvSpPr>
            <p:nvPr/>
          </p:nvSpPr>
          <p:spPr bwMode="auto">
            <a:xfrm>
              <a:off x="5341752"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39" name="Rectangle 33"/>
            <p:cNvSpPr>
              <a:spLocks noChangeArrowheads="1"/>
            </p:cNvSpPr>
            <p:nvPr/>
          </p:nvSpPr>
          <p:spPr bwMode="auto">
            <a:xfrm>
              <a:off x="5341752"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0" name="Rectangle 34"/>
            <p:cNvSpPr>
              <a:spLocks noChangeArrowheads="1"/>
            </p:cNvSpPr>
            <p:nvPr/>
          </p:nvSpPr>
          <p:spPr bwMode="auto">
            <a:xfrm>
              <a:off x="5341752"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1" name="Rectangle 35"/>
            <p:cNvSpPr>
              <a:spLocks noChangeArrowheads="1"/>
            </p:cNvSpPr>
            <p:nvPr/>
          </p:nvSpPr>
          <p:spPr bwMode="auto">
            <a:xfrm>
              <a:off x="5906184"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42" name="Rectangle 36"/>
            <p:cNvSpPr>
              <a:spLocks noChangeArrowheads="1"/>
            </p:cNvSpPr>
            <p:nvPr/>
          </p:nvSpPr>
          <p:spPr bwMode="auto">
            <a:xfrm>
              <a:off x="5906334"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3" name="Rectangle 37"/>
            <p:cNvSpPr>
              <a:spLocks noChangeArrowheads="1"/>
            </p:cNvSpPr>
            <p:nvPr/>
          </p:nvSpPr>
          <p:spPr bwMode="auto">
            <a:xfrm>
              <a:off x="5906334"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4" name="Rectangle 38"/>
            <p:cNvSpPr>
              <a:spLocks noChangeArrowheads="1"/>
            </p:cNvSpPr>
            <p:nvPr/>
          </p:nvSpPr>
          <p:spPr bwMode="auto">
            <a:xfrm>
              <a:off x="5906334"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5" name="Rectangle 39"/>
            <p:cNvSpPr>
              <a:spLocks noChangeArrowheads="1"/>
            </p:cNvSpPr>
            <p:nvPr/>
          </p:nvSpPr>
          <p:spPr bwMode="auto">
            <a:xfrm>
              <a:off x="5906334"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6" name="Rectangle 40"/>
            <p:cNvSpPr>
              <a:spLocks noChangeArrowheads="1"/>
            </p:cNvSpPr>
            <p:nvPr/>
          </p:nvSpPr>
          <p:spPr bwMode="auto">
            <a:xfrm>
              <a:off x="5906184"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47" name="Rectangle 41"/>
            <p:cNvSpPr>
              <a:spLocks noChangeArrowheads="1"/>
            </p:cNvSpPr>
            <p:nvPr/>
          </p:nvSpPr>
          <p:spPr bwMode="auto">
            <a:xfrm>
              <a:off x="5906334"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8" name="Rectangle 42"/>
            <p:cNvSpPr>
              <a:spLocks noChangeArrowheads="1"/>
            </p:cNvSpPr>
            <p:nvPr/>
          </p:nvSpPr>
          <p:spPr bwMode="auto">
            <a:xfrm>
              <a:off x="5906334"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49" name="Rectangle 43"/>
            <p:cNvSpPr>
              <a:spLocks noChangeArrowheads="1"/>
            </p:cNvSpPr>
            <p:nvPr/>
          </p:nvSpPr>
          <p:spPr bwMode="auto">
            <a:xfrm>
              <a:off x="5906334"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50" name="Rectangle 44"/>
            <p:cNvSpPr>
              <a:spLocks noChangeArrowheads="1"/>
            </p:cNvSpPr>
            <p:nvPr/>
          </p:nvSpPr>
          <p:spPr bwMode="auto">
            <a:xfrm>
              <a:off x="5906334"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grpSp>
      <p:grpSp>
        <p:nvGrpSpPr>
          <p:cNvPr id="151" name="Group 150"/>
          <p:cNvGrpSpPr>
            <a:grpSpLocks noChangeAspect="1"/>
          </p:cNvGrpSpPr>
          <p:nvPr/>
        </p:nvGrpSpPr>
        <p:grpSpPr bwMode="auto">
          <a:xfrm>
            <a:off x="6897554" y="1342206"/>
            <a:ext cx="1514475" cy="2680021"/>
            <a:chOff x="7224514" y="1620172"/>
            <a:chExt cx="1101712" cy="2049446"/>
          </a:xfrm>
          <a:solidFill>
            <a:schemeClr val="accent6"/>
          </a:solidFill>
        </p:grpSpPr>
        <p:sp>
          <p:nvSpPr>
            <p:cNvPr id="152" name="Rectangle 5"/>
            <p:cNvSpPr>
              <a:spLocks noChangeArrowheads="1"/>
            </p:cNvSpPr>
            <p:nvPr/>
          </p:nvSpPr>
          <p:spPr bwMode="auto">
            <a:xfrm>
              <a:off x="7224514" y="1620172"/>
              <a:ext cx="255584"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53" name="Rectangle 6"/>
            <p:cNvSpPr>
              <a:spLocks noChangeArrowheads="1"/>
            </p:cNvSpPr>
            <p:nvPr/>
          </p:nvSpPr>
          <p:spPr bwMode="auto">
            <a:xfrm>
              <a:off x="7224514"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54" name="Rectangle 7"/>
            <p:cNvSpPr>
              <a:spLocks noChangeArrowheads="1"/>
            </p:cNvSpPr>
            <p:nvPr/>
          </p:nvSpPr>
          <p:spPr bwMode="auto">
            <a:xfrm>
              <a:off x="7224514"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55" name="Rectangle 8"/>
            <p:cNvSpPr>
              <a:spLocks noChangeArrowheads="1"/>
            </p:cNvSpPr>
            <p:nvPr/>
          </p:nvSpPr>
          <p:spPr bwMode="auto">
            <a:xfrm>
              <a:off x="7224514" y="203316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56" name="Rectangle 9"/>
            <p:cNvSpPr>
              <a:spLocks noChangeArrowheads="1"/>
            </p:cNvSpPr>
            <p:nvPr/>
          </p:nvSpPr>
          <p:spPr bwMode="auto">
            <a:xfrm>
              <a:off x="7224514"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57" name="Rectangle 10"/>
            <p:cNvSpPr>
              <a:spLocks noChangeArrowheads="1"/>
            </p:cNvSpPr>
            <p:nvPr/>
          </p:nvSpPr>
          <p:spPr bwMode="auto">
            <a:xfrm>
              <a:off x="7224514" y="1828132"/>
              <a:ext cx="255584"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58" name="Rectangle 11"/>
            <p:cNvSpPr>
              <a:spLocks noChangeArrowheads="1"/>
            </p:cNvSpPr>
            <p:nvPr/>
          </p:nvSpPr>
          <p:spPr bwMode="auto">
            <a:xfrm>
              <a:off x="7224514"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59" name="Rectangle 12"/>
            <p:cNvSpPr>
              <a:spLocks noChangeArrowheads="1"/>
            </p:cNvSpPr>
            <p:nvPr/>
          </p:nvSpPr>
          <p:spPr bwMode="auto">
            <a:xfrm>
              <a:off x="7224514"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0" name="Rectangle 13"/>
            <p:cNvSpPr>
              <a:spLocks noChangeArrowheads="1"/>
            </p:cNvSpPr>
            <p:nvPr/>
          </p:nvSpPr>
          <p:spPr bwMode="auto">
            <a:xfrm>
              <a:off x="7224514"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1" name="Rectangle 14"/>
            <p:cNvSpPr>
              <a:spLocks noChangeArrowheads="1"/>
            </p:cNvSpPr>
            <p:nvPr/>
          </p:nvSpPr>
          <p:spPr bwMode="auto">
            <a:xfrm>
              <a:off x="7224514"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2" name="Rectangle 15"/>
            <p:cNvSpPr>
              <a:spLocks noChangeArrowheads="1"/>
            </p:cNvSpPr>
            <p:nvPr/>
          </p:nvSpPr>
          <p:spPr bwMode="auto">
            <a:xfrm>
              <a:off x="7789657" y="1620172"/>
              <a:ext cx="253997"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63" name="Rectangle 16"/>
            <p:cNvSpPr>
              <a:spLocks noChangeArrowheads="1"/>
            </p:cNvSpPr>
            <p:nvPr/>
          </p:nvSpPr>
          <p:spPr bwMode="auto">
            <a:xfrm>
              <a:off x="7789097" y="244735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4" name="Rectangle 17"/>
            <p:cNvSpPr>
              <a:spLocks noChangeArrowheads="1"/>
            </p:cNvSpPr>
            <p:nvPr/>
          </p:nvSpPr>
          <p:spPr bwMode="auto">
            <a:xfrm>
              <a:off x="7789097" y="32721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5" name="Rectangle 18"/>
            <p:cNvSpPr>
              <a:spLocks noChangeArrowheads="1"/>
            </p:cNvSpPr>
            <p:nvPr/>
          </p:nvSpPr>
          <p:spPr bwMode="auto">
            <a:xfrm>
              <a:off x="7789657" y="2032919"/>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66" name="Rectangle 19"/>
            <p:cNvSpPr>
              <a:spLocks noChangeArrowheads="1"/>
            </p:cNvSpPr>
            <p:nvPr/>
          </p:nvSpPr>
          <p:spPr bwMode="auto">
            <a:xfrm>
              <a:off x="7789097" y="286034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7" name="Rectangle 20"/>
            <p:cNvSpPr>
              <a:spLocks noChangeArrowheads="1"/>
            </p:cNvSpPr>
            <p:nvPr/>
          </p:nvSpPr>
          <p:spPr bwMode="auto">
            <a:xfrm>
              <a:off x="7789657" y="1828132"/>
              <a:ext cx="253997"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68" name="Rectangle 21"/>
            <p:cNvSpPr>
              <a:spLocks noChangeArrowheads="1"/>
            </p:cNvSpPr>
            <p:nvPr/>
          </p:nvSpPr>
          <p:spPr bwMode="auto">
            <a:xfrm>
              <a:off x="7789097" y="2655041"/>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69" name="Rectangle 22"/>
            <p:cNvSpPr>
              <a:spLocks noChangeArrowheads="1"/>
            </p:cNvSpPr>
            <p:nvPr/>
          </p:nvSpPr>
          <p:spPr bwMode="auto">
            <a:xfrm>
              <a:off x="7789097" y="3478639"/>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0" name="Rectangle 23"/>
            <p:cNvSpPr>
              <a:spLocks noChangeArrowheads="1"/>
            </p:cNvSpPr>
            <p:nvPr/>
          </p:nvSpPr>
          <p:spPr bwMode="auto">
            <a:xfrm>
              <a:off x="7789097" y="2240855"/>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1" name="Rectangle 24"/>
            <p:cNvSpPr>
              <a:spLocks noChangeArrowheads="1"/>
            </p:cNvSpPr>
            <p:nvPr/>
          </p:nvSpPr>
          <p:spPr bwMode="auto">
            <a:xfrm>
              <a:off x="7789097" y="3068033"/>
              <a:ext cx="254242"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2" name="Rectangle 25"/>
            <p:cNvSpPr>
              <a:spLocks noChangeArrowheads="1"/>
            </p:cNvSpPr>
            <p:nvPr/>
          </p:nvSpPr>
          <p:spPr bwMode="auto">
            <a:xfrm>
              <a:off x="7505498"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73" name="Rectangle 26"/>
            <p:cNvSpPr>
              <a:spLocks noChangeArrowheads="1"/>
            </p:cNvSpPr>
            <p:nvPr/>
          </p:nvSpPr>
          <p:spPr bwMode="auto">
            <a:xfrm>
              <a:off x="7506209"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4" name="Rectangle 27"/>
            <p:cNvSpPr>
              <a:spLocks noChangeArrowheads="1"/>
            </p:cNvSpPr>
            <p:nvPr/>
          </p:nvSpPr>
          <p:spPr bwMode="auto">
            <a:xfrm>
              <a:off x="7506209"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5" name="Rectangle 28"/>
            <p:cNvSpPr>
              <a:spLocks noChangeArrowheads="1"/>
            </p:cNvSpPr>
            <p:nvPr/>
          </p:nvSpPr>
          <p:spPr bwMode="auto">
            <a:xfrm>
              <a:off x="7505498" y="2032919"/>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76" name="Rectangle 29"/>
            <p:cNvSpPr>
              <a:spLocks noChangeArrowheads="1"/>
            </p:cNvSpPr>
            <p:nvPr/>
          </p:nvSpPr>
          <p:spPr bwMode="auto">
            <a:xfrm>
              <a:off x="7506209"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7" name="Rectangle 30"/>
            <p:cNvSpPr>
              <a:spLocks noChangeArrowheads="1"/>
            </p:cNvSpPr>
            <p:nvPr/>
          </p:nvSpPr>
          <p:spPr bwMode="auto">
            <a:xfrm>
              <a:off x="7505498"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78" name="Rectangle 31"/>
            <p:cNvSpPr>
              <a:spLocks noChangeArrowheads="1"/>
            </p:cNvSpPr>
            <p:nvPr/>
          </p:nvSpPr>
          <p:spPr bwMode="auto">
            <a:xfrm>
              <a:off x="7506209"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79" name="Rectangle 32"/>
            <p:cNvSpPr>
              <a:spLocks noChangeArrowheads="1"/>
            </p:cNvSpPr>
            <p:nvPr/>
          </p:nvSpPr>
          <p:spPr bwMode="auto">
            <a:xfrm>
              <a:off x="7506209"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0" name="Rectangle 33"/>
            <p:cNvSpPr>
              <a:spLocks noChangeArrowheads="1"/>
            </p:cNvSpPr>
            <p:nvPr/>
          </p:nvSpPr>
          <p:spPr bwMode="auto">
            <a:xfrm>
              <a:off x="7506209"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1" name="Rectangle 34"/>
            <p:cNvSpPr>
              <a:spLocks noChangeArrowheads="1"/>
            </p:cNvSpPr>
            <p:nvPr/>
          </p:nvSpPr>
          <p:spPr bwMode="auto">
            <a:xfrm>
              <a:off x="7506209"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2" name="Rectangle 35"/>
            <p:cNvSpPr>
              <a:spLocks noChangeArrowheads="1"/>
            </p:cNvSpPr>
            <p:nvPr/>
          </p:nvSpPr>
          <p:spPr bwMode="auto">
            <a:xfrm>
              <a:off x="8070641" y="1620172"/>
              <a:ext cx="255585" cy="192086"/>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83" name="Rectangle 36"/>
            <p:cNvSpPr>
              <a:spLocks noChangeArrowheads="1"/>
            </p:cNvSpPr>
            <p:nvPr/>
          </p:nvSpPr>
          <p:spPr bwMode="auto">
            <a:xfrm>
              <a:off x="8070791" y="244735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4" name="Rectangle 37"/>
            <p:cNvSpPr>
              <a:spLocks noChangeArrowheads="1"/>
            </p:cNvSpPr>
            <p:nvPr/>
          </p:nvSpPr>
          <p:spPr bwMode="auto">
            <a:xfrm>
              <a:off x="8070791" y="32721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5" name="Rectangle 38"/>
            <p:cNvSpPr>
              <a:spLocks noChangeArrowheads="1"/>
            </p:cNvSpPr>
            <p:nvPr/>
          </p:nvSpPr>
          <p:spPr bwMode="auto">
            <a:xfrm>
              <a:off x="8070641" y="2032919"/>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86" name="Rectangle 39"/>
            <p:cNvSpPr>
              <a:spLocks noChangeArrowheads="1"/>
            </p:cNvSpPr>
            <p:nvPr/>
          </p:nvSpPr>
          <p:spPr bwMode="auto">
            <a:xfrm>
              <a:off x="8070791" y="286034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7" name="Rectangle 40"/>
            <p:cNvSpPr>
              <a:spLocks noChangeArrowheads="1"/>
            </p:cNvSpPr>
            <p:nvPr/>
          </p:nvSpPr>
          <p:spPr bwMode="auto">
            <a:xfrm>
              <a:off x="8070641" y="1828132"/>
              <a:ext cx="255585" cy="190499"/>
            </a:xfrm>
            <a:prstGeom prst="rect">
              <a:avLst/>
            </a:prstGeom>
            <a:grpFill/>
            <a:ln>
              <a:noFill/>
            </a:ln>
          </p:spPr>
          <p:txBody>
            <a:bodyPr/>
            <a:lstStyle/>
            <a:p>
              <a:pPr eaLnBrk="1" fontAlgn="auto" hangingPunct="1">
                <a:spcBef>
                  <a:spcPts val="0"/>
                </a:spcBef>
                <a:spcAft>
                  <a:spcPts val="0"/>
                </a:spcAft>
                <a:defRPr/>
              </a:pPr>
              <a:endParaRPr lang="en-US" sz="1800">
                <a:solidFill>
                  <a:prstClr val="black"/>
                </a:solidFill>
                <a:latin typeface="Corbel"/>
              </a:endParaRPr>
            </a:p>
          </p:txBody>
        </p:sp>
        <p:sp>
          <p:nvSpPr>
            <p:cNvPr id="188" name="Rectangle 41"/>
            <p:cNvSpPr>
              <a:spLocks noChangeArrowheads="1"/>
            </p:cNvSpPr>
            <p:nvPr/>
          </p:nvSpPr>
          <p:spPr bwMode="auto">
            <a:xfrm>
              <a:off x="8070791" y="2655041"/>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89" name="Rectangle 42"/>
            <p:cNvSpPr>
              <a:spLocks noChangeArrowheads="1"/>
            </p:cNvSpPr>
            <p:nvPr/>
          </p:nvSpPr>
          <p:spPr bwMode="auto">
            <a:xfrm>
              <a:off x="8070791" y="3478639"/>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90" name="Rectangle 43"/>
            <p:cNvSpPr>
              <a:spLocks noChangeArrowheads="1"/>
            </p:cNvSpPr>
            <p:nvPr/>
          </p:nvSpPr>
          <p:spPr bwMode="auto">
            <a:xfrm>
              <a:off x="8070791" y="2240855"/>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sp>
          <p:nvSpPr>
            <p:cNvPr id="191" name="Rectangle 44"/>
            <p:cNvSpPr>
              <a:spLocks noChangeArrowheads="1"/>
            </p:cNvSpPr>
            <p:nvPr/>
          </p:nvSpPr>
          <p:spPr bwMode="auto">
            <a:xfrm>
              <a:off x="8070791" y="3068033"/>
              <a:ext cx="255435" cy="1909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endParaRPr lang="en-US" sz="1800">
                <a:solidFill>
                  <a:prstClr val="black"/>
                </a:solidFill>
                <a:latin typeface="Corbel"/>
              </a:endParaRPr>
            </a:p>
          </p:txBody>
        </p:sp>
      </p:grpSp>
      <p:sp>
        <p:nvSpPr>
          <p:cNvPr id="192" name="Shape 944"/>
          <p:cNvSpPr/>
          <p:nvPr/>
        </p:nvSpPr>
        <p:spPr>
          <a:xfrm>
            <a:off x="2519898" y="4232747"/>
            <a:ext cx="2086523" cy="258532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2800" b="0" dirty="0">
                <a:solidFill>
                  <a:srgbClr val="000000"/>
                </a:solidFill>
                <a:latin typeface="Corbel"/>
              </a:rPr>
              <a:t>Health and workplace productivity of coworkers who witness harassment</a:t>
            </a:r>
            <a:endParaRPr sz="2800" b="0" dirty="0">
              <a:solidFill>
                <a:srgbClr val="000000"/>
              </a:solidFill>
              <a:latin typeface="Corbe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80" t="15781" r="15117" b="15784"/>
          <a:stretch/>
        </p:blipFill>
        <p:spPr>
          <a:xfrm>
            <a:off x="945740" y="1623164"/>
            <a:ext cx="1149041" cy="2095818"/>
          </a:xfrm>
          <a:prstGeom prst="rect">
            <a:avLst/>
          </a:prstGeom>
        </p:spPr>
      </p:pic>
      <p:pic>
        <p:nvPicPr>
          <p:cNvPr id="193" name="Picture 192"/>
          <p:cNvPicPr>
            <a:picLocks noChangeAspect="1"/>
          </p:cNvPicPr>
          <p:nvPr/>
        </p:nvPicPr>
        <p:blipFill rotWithShape="1">
          <a:blip r:embed="rId3">
            <a:extLst>
              <a:ext uri="{28A0092B-C50C-407E-A947-70E740481C1C}">
                <a14:useLocalDpi xmlns:a14="http://schemas.microsoft.com/office/drawing/2010/main" val="0"/>
              </a:ext>
            </a:extLst>
          </a:blip>
          <a:srcRect l="24880" t="15781" r="15117" b="15784"/>
          <a:stretch/>
        </p:blipFill>
        <p:spPr>
          <a:xfrm>
            <a:off x="2999468" y="1625726"/>
            <a:ext cx="1149041" cy="2095818"/>
          </a:xfrm>
          <a:prstGeom prst="rect">
            <a:avLst/>
          </a:prstGeom>
        </p:spPr>
      </p:pic>
      <p:pic>
        <p:nvPicPr>
          <p:cNvPr id="194" name="Picture 193"/>
          <p:cNvPicPr>
            <a:picLocks noChangeAspect="1"/>
          </p:cNvPicPr>
          <p:nvPr/>
        </p:nvPicPr>
        <p:blipFill rotWithShape="1">
          <a:blip r:embed="rId3">
            <a:extLst>
              <a:ext uri="{28A0092B-C50C-407E-A947-70E740481C1C}">
                <a14:useLocalDpi xmlns:a14="http://schemas.microsoft.com/office/drawing/2010/main" val="0"/>
              </a:ext>
            </a:extLst>
          </a:blip>
          <a:srcRect l="24880" t="15781" r="15117" b="15784"/>
          <a:stretch/>
        </p:blipFill>
        <p:spPr>
          <a:xfrm>
            <a:off x="5148174" y="1599197"/>
            <a:ext cx="1149041" cy="2095818"/>
          </a:xfrm>
          <a:prstGeom prst="rect">
            <a:avLst/>
          </a:prstGeom>
        </p:spPr>
      </p:pic>
      <p:pic>
        <p:nvPicPr>
          <p:cNvPr id="195" name="Picture 194"/>
          <p:cNvPicPr>
            <a:picLocks noChangeAspect="1"/>
          </p:cNvPicPr>
          <p:nvPr/>
        </p:nvPicPr>
        <p:blipFill rotWithShape="1">
          <a:blip r:embed="rId3">
            <a:extLst>
              <a:ext uri="{28A0092B-C50C-407E-A947-70E740481C1C}">
                <a14:useLocalDpi xmlns:a14="http://schemas.microsoft.com/office/drawing/2010/main" val="0"/>
              </a:ext>
            </a:extLst>
          </a:blip>
          <a:srcRect l="24880" t="15781" r="15117" b="15784"/>
          <a:stretch/>
        </p:blipFill>
        <p:spPr>
          <a:xfrm>
            <a:off x="7102821" y="1609797"/>
            <a:ext cx="1149041" cy="2095818"/>
          </a:xfrm>
          <a:prstGeom prst="rect">
            <a:avLst/>
          </a:prstGeom>
        </p:spPr>
      </p:pic>
    </p:spTree>
    <p:extLst>
      <p:ext uri="{BB962C8B-B14F-4D97-AF65-F5344CB8AC3E}">
        <p14:creationId xmlns:p14="http://schemas.microsoft.com/office/powerpoint/2010/main" val="115312450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iterate>
                                    <p:tmAbs val="0"/>
                                  </p:iterate>
                                  <p:childTnLst>
                                    <p:set>
                                      <p:cBhvr>
                                        <p:cTn id="6" fill="hold"/>
                                        <p:tgtEl>
                                          <p:spTgt spid="903"/>
                                        </p:tgtEl>
                                        <p:attrNameLst>
                                          <p:attrName>style.visibility</p:attrName>
                                        </p:attrNameLst>
                                      </p:cBhvr>
                                      <p:to>
                                        <p:strVal val="visible"/>
                                      </p:to>
                                    </p:set>
                                    <p:animEffect transition="in" filter="wipe(left)">
                                      <p:cBhvr>
                                        <p:cTn id="7" dur="1000"/>
                                        <p:tgtEl>
                                          <p:spTgt spid="903"/>
                                        </p:tgtEl>
                                      </p:cBhvr>
                                    </p:animEffect>
                                  </p:childTnLst>
                                </p:cTn>
                              </p:par>
                            </p:childTnLst>
                          </p:cTn>
                        </p:par>
                        <p:par>
                          <p:cTn id="8" fill="hold">
                            <p:stCondLst>
                              <p:cond delay="1100"/>
                            </p:stCondLst>
                            <p:childTnLst>
                              <p:par>
                                <p:cTn id="9" presetID="2" presetClass="entr" presetSubtype="2" fill="hold" grpId="0" nodeType="afterEffect">
                                  <p:stCondLst>
                                    <p:cond delay="100"/>
                                  </p:stCondLst>
                                  <p:iterate>
                                    <p:tmAbs val="0"/>
                                  </p:iterate>
                                  <p:childTnLst>
                                    <p:set>
                                      <p:cBhvr>
                                        <p:cTn id="10" fill="hold"/>
                                        <p:tgtEl>
                                          <p:spTgt spid="932"/>
                                        </p:tgtEl>
                                        <p:attrNameLst>
                                          <p:attrName>style.visibility</p:attrName>
                                        </p:attrNameLst>
                                      </p:cBhvr>
                                      <p:to>
                                        <p:strVal val="visible"/>
                                      </p:to>
                                    </p:set>
                                    <p:anim calcmode="lin" valueType="num">
                                      <p:cBhvr>
                                        <p:cTn id="11" dur="600" fill="hold"/>
                                        <p:tgtEl>
                                          <p:spTgt spid="932"/>
                                        </p:tgtEl>
                                        <p:attrNameLst>
                                          <p:attrName>ppt_x</p:attrName>
                                        </p:attrNameLst>
                                      </p:cBhvr>
                                      <p:tavLst>
                                        <p:tav tm="0">
                                          <p:val>
                                            <p:strVal val="1+#ppt_w/2"/>
                                          </p:val>
                                        </p:tav>
                                        <p:tav tm="100000">
                                          <p:val>
                                            <p:strVal val="#ppt_x"/>
                                          </p:val>
                                        </p:tav>
                                      </p:tavLst>
                                    </p:anim>
                                    <p:anim calcmode="lin" valueType="num">
                                      <p:cBhvr>
                                        <p:cTn id="12" dur="600" fill="hold"/>
                                        <p:tgtEl>
                                          <p:spTgt spid="932"/>
                                        </p:tgtEl>
                                        <p:attrNameLst>
                                          <p:attrName>ppt_y</p:attrName>
                                        </p:attrNameLst>
                                      </p:cBhvr>
                                      <p:tavLst>
                                        <p:tav tm="0">
                                          <p:val>
                                            <p:strVal val="#ppt_y"/>
                                          </p:val>
                                        </p:tav>
                                        <p:tav tm="100000">
                                          <p:val>
                                            <p:strVal val="#ppt_y"/>
                                          </p:val>
                                        </p:tav>
                                      </p:tavLst>
                                    </p:anim>
                                  </p:childTnLst>
                                </p:cTn>
                              </p:par>
                            </p:childTnLst>
                          </p:cTn>
                        </p:par>
                        <p:par>
                          <p:cTn id="13" fill="hold">
                            <p:stCondLst>
                              <p:cond delay="1800"/>
                            </p:stCondLst>
                            <p:childTnLst>
                              <p:par>
                                <p:cTn id="14" presetID="2" presetClass="entr" presetSubtype="2" fill="hold" grpId="0" nodeType="afterEffect">
                                  <p:stCondLst>
                                    <p:cond delay="100"/>
                                  </p:stCondLst>
                                  <p:iterate>
                                    <p:tmAbs val="0"/>
                                  </p:iterate>
                                  <p:childTnLst>
                                    <p:set>
                                      <p:cBhvr>
                                        <p:cTn id="15" fill="hold"/>
                                        <p:tgtEl>
                                          <p:spTgt spid="936"/>
                                        </p:tgtEl>
                                        <p:attrNameLst>
                                          <p:attrName>style.visibility</p:attrName>
                                        </p:attrNameLst>
                                      </p:cBhvr>
                                      <p:to>
                                        <p:strVal val="visible"/>
                                      </p:to>
                                    </p:set>
                                    <p:anim calcmode="lin" valueType="num">
                                      <p:cBhvr>
                                        <p:cTn id="16" dur="600" fill="hold"/>
                                        <p:tgtEl>
                                          <p:spTgt spid="936"/>
                                        </p:tgtEl>
                                        <p:attrNameLst>
                                          <p:attrName>ppt_x</p:attrName>
                                        </p:attrNameLst>
                                      </p:cBhvr>
                                      <p:tavLst>
                                        <p:tav tm="0">
                                          <p:val>
                                            <p:strVal val="1+#ppt_w/2"/>
                                          </p:val>
                                        </p:tav>
                                        <p:tav tm="100000">
                                          <p:val>
                                            <p:strVal val="#ppt_x"/>
                                          </p:val>
                                        </p:tav>
                                      </p:tavLst>
                                    </p:anim>
                                    <p:anim calcmode="lin" valueType="num">
                                      <p:cBhvr>
                                        <p:cTn id="17" dur="600" fill="hold"/>
                                        <p:tgtEl>
                                          <p:spTgt spid="9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grpId="0" nodeType="afterEffect">
                                  <p:stCondLst>
                                    <p:cond delay="100"/>
                                  </p:stCondLst>
                                  <p:iterate>
                                    <p:tmAbs val="0"/>
                                  </p:iterate>
                                  <p:childTnLst>
                                    <p:set>
                                      <p:cBhvr>
                                        <p:cTn id="20" fill="hold"/>
                                        <p:tgtEl>
                                          <p:spTgt spid="944"/>
                                        </p:tgtEl>
                                        <p:attrNameLst>
                                          <p:attrName>style.visibility</p:attrName>
                                        </p:attrNameLst>
                                      </p:cBhvr>
                                      <p:to>
                                        <p:strVal val="visible"/>
                                      </p:to>
                                    </p:set>
                                    <p:anim calcmode="lin" valueType="num">
                                      <p:cBhvr>
                                        <p:cTn id="21" dur="600" fill="hold"/>
                                        <p:tgtEl>
                                          <p:spTgt spid="944"/>
                                        </p:tgtEl>
                                        <p:attrNameLst>
                                          <p:attrName>ppt_x</p:attrName>
                                        </p:attrNameLst>
                                      </p:cBhvr>
                                      <p:tavLst>
                                        <p:tav tm="0">
                                          <p:val>
                                            <p:strVal val="1+#ppt_w/2"/>
                                          </p:val>
                                        </p:tav>
                                        <p:tav tm="100000">
                                          <p:val>
                                            <p:strVal val="#ppt_x"/>
                                          </p:val>
                                        </p:tav>
                                      </p:tavLst>
                                    </p:anim>
                                    <p:anim calcmode="lin" valueType="num">
                                      <p:cBhvr>
                                        <p:cTn id="22" dur="600" fill="hold"/>
                                        <p:tgtEl>
                                          <p:spTgt spid="944"/>
                                        </p:tgtEl>
                                        <p:attrNameLst>
                                          <p:attrName>ppt_y</p:attrName>
                                        </p:attrNameLst>
                                      </p:cBhvr>
                                      <p:tavLst>
                                        <p:tav tm="0">
                                          <p:val>
                                            <p:strVal val="#ppt_y"/>
                                          </p:val>
                                        </p:tav>
                                        <p:tav tm="100000">
                                          <p:val>
                                            <p:strVal val="#ppt_y"/>
                                          </p:val>
                                        </p:tav>
                                      </p:tavLst>
                                    </p:anim>
                                  </p:childTnLst>
                                </p:cTn>
                              </p:par>
                            </p:childTnLst>
                          </p:cTn>
                        </p:par>
                        <p:par>
                          <p:cTn id="23" fill="hold">
                            <p:stCondLst>
                              <p:cond delay="3200"/>
                            </p:stCondLst>
                            <p:childTnLst>
                              <p:par>
                                <p:cTn id="24" presetID="2" presetClass="entr" presetSubtype="2" fill="hold" grpId="0" nodeType="afterEffect">
                                  <p:stCondLst>
                                    <p:cond delay="0"/>
                                  </p:stCondLst>
                                  <p:iterate>
                                    <p:tmAbs val="0"/>
                                  </p:iterate>
                                  <p:childTnLst>
                                    <p:set>
                                      <p:cBhvr>
                                        <p:cTn id="25" fill="hold"/>
                                        <p:tgtEl>
                                          <p:spTgt spid="49"/>
                                        </p:tgtEl>
                                        <p:attrNameLst>
                                          <p:attrName>style.visibility</p:attrName>
                                        </p:attrNameLst>
                                      </p:cBhvr>
                                      <p:to>
                                        <p:strVal val="visible"/>
                                      </p:to>
                                    </p:set>
                                    <p:anim calcmode="lin" valueType="num">
                                      <p:cBhvr>
                                        <p:cTn id="26" dur="700" fill="hold"/>
                                        <p:tgtEl>
                                          <p:spTgt spid="49"/>
                                        </p:tgtEl>
                                        <p:attrNameLst>
                                          <p:attrName>ppt_x</p:attrName>
                                        </p:attrNameLst>
                                      </p:cBhvr>
                                      <p:tavLst>
                                        <p:tav tm="0">
                                          <p:val>
                                            <p:strVal val="1+#ppt_w/2"/>
                                          </p:val>
                                        </p:tav>
                                        <p:tav tm="100000">
                                          <p:val>
                                            <p:strVal val="#ppt_x"/>
                                          </p:val>
                                        </p:tav>
                                      </p:tavLst>
                                    </p:anim>
                                    <p:anim calcmode="lin" valueType="num">
                                      <p:cBhvr>
                                        <p:cTn id="27" dur="700" fill="hold"/>
                                        <p:tgtEl>
                                          <p:spTgt spid="49"/>
                                        </p:tgtEl>
                                        <p:attrNameLst>
                                          <p:attrName>ppt_y</p:attrName>
                                        </p:attrNameLst>
                                      </p:cBhvr>
                                      <p:tavLst>
                                        <p:tav tm="0">
                                          <p:val>
                                            <p:strVal val="#ppt_y"/>
                                          </p:val>
                                        </p:tav>
                                        <p:tav tm="100000">
                                          <p:val>
                                            <p:strVal val="#ppt_y"/>
                                          </p:val>
                                        </p:tav>
                                      </p:tavLst>
                                    </p:anim>
                                  </p:childTnLst>
                                </p:cTn>
                              </p:par>
                            </p:childTnLst>
                          </p:cTn>
                        </p:par>
                        <p:par>
                          <p:cTn id="28" fill="hold">
                            <p:stCondLst>
                              <p:cond delay="39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4400"/>
                            </p:stCondLst>
                            <p:childTnLst>
                              <p:par>
                                <p:cTn id="34" presetID="2" presetClass="entr" presetSubtype="4"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fill="hold"/>
                                        <p:tgtEl>
                                          <p:spTgt spid="69"/>
                                        </p:tgtEl>
                                        <p:attrNameLst>
                                          <p:attrName>ppt_x</p:attrName>
                                        </p:attrNameLst>
                                      </p:cBhvr>
                                      <p:tavLst>
                                        <p:tav tm="0">
                                          <p:val>
                                            <p:strVal val="#ppt_x"/>
                                          </p:val>
                                        </p:tav>
                                        <p:tav tm="100000">
                                          <p:val>
                                            <p:strVal val="#ppt_x"/>
                                          </p:val>
                                        </p:tav>
                                      </p:tavLst>
                                    </p:anim>
                                    <p:anim calcmode="lin" valueType="num">
                                      <p:cBhvr additive="base">
                                        <p:cTn id="37" dur="500" fill="hold"/>
                                        <p:tgtEl>
                                          <p:spTgt spid="69"/>
                                        </p:tgtEl>
                                        <p:attrNameLst>
                                          <p:attrName>ppt_y</p:attrName>
                                        </p:attrNameLst>
                                      </p:cBhvr>
                                      <p:tavLst>
                                        <p:tav tm="0">
                                          <p:val>
                                            <p:strVal val="1+#ppt_h/2"/>
                                          </p:val>
                                        </p:tav>
                                        <p:tav tm="100000">
                                          <p:val>
                                            <p:strVal val="#ppt_y"/>
                                          </p:val>
                                        </p:tav>
                                      </p:tavLst>
                                    </p:anim>
                                  </p:childTnLst>
                                </p:cTn>
                              </p:par>
                            </p:childTnLst>
                          </p:cTn>
                        </p:par>
                        <p:par>
                          <p:cTn id="38" fill="hold">
                            <p:stCondLst>
                              <p:cond delay="4900"/>
                            </p:stCondLst>
                            <p:childTnLst>
                              <p:par>
                                <p:cTn id="39" presetID="2" presetClass="entr" presetSubtype="4" fill="hold" nodeType="afterEffect">
                                  <p:stCondLst>
                                    <p:cond delay="0"/>
                                  </p:stCondLst>
                                  <p:childTnLst>
                                    <p:set>
                                      <p:cBhvr>
                                        <p:cTn id="40" dur="1" fill="hold">
                                          <p:stCondLst>
                                            <p:cond delay="0"/>
                                          </p:stCondLst>
                                        </p:cTn>
                                        <p:tgtEl>
                                          <p:spTgt spid="110"/>
                                        </p:tgtEl>
                                        <p:attrNameLst>
                                          <p:attrName>style.visibility</p:attrName>
                                        </p:attrNameLst>
                                      </p:cBhvr>
                                      <p:to>
                                        <p:strVal val="visible"/>
                                      </p:to>
                                    </p:set>
                                    <p:anim calcmode="lin" valueType="num">
                                      <p:cBhvr additive="base">
                                        <p:cTn id="41" dur="500" fill="hold"/>
                                        <p:tgtEl>
                                          <p:spTgt spid="110"/>
                                        </p:tgtEl>
                                        <p:attrNameLst>
                                          <p:attrName>ppt_x</p:attrName>
                                        </p:attrNameLst>
                                      </p:cBhvr>
                                      <p:tavLst>
                                        <p:tav tm="0">
                                          <p:val>
                                            <p:strVal val="#ppt_x"/>
                                          </p:val>
                                        </p:tav>
                                        <p:tav tm="100000">
                                          <p:val>
                                            <p:strVal val="#ppt_x"/>
                                          </p:val>
                                        </p:tav>
                                      </p:tavLst>
                                    </p:anim>
                                    <p:anim calcmode="lin" valueType="num">
                                      <p:cBhvr additive="base">
                                        <p:cTn id="42" dur="500" fill="hold"/>
                                        <p:tgtEl>
                                          <p:spTgt spid="110"/>
                                        </p:tgtEl>
                                        <p:attrNameLst>
                                          <p:attrName>ppt_y</p:attrName>
                                        </p:attrNameLst>
                                      </p:cBhvr>
                                      <p:tavLst>
                                        <p:tav tm="0">
                                          <p:val>
                                            <p:strVal val="1+#ppt_h/2"/>
                                          </p:val>
                                        </p:tav>
                                        <p:tav tm="100000">
                                          <p:val>
                                            <p:strVal val="#ppt_y"/>
                                          </p:val>
                                        </p:tav>
                                      </p:tavLst>
                                    </p:anim>
                                  </p:childTnLst>
                                </p:cTn>
                              </p:par>
                            </p:childTnLst>
                          </p:cTn>
                        </p:par>
                        <p:par>
                          <p:cTn id="43" fill="hold">
                            <p:stCondLst>
                              <p:cond delay="5400"/>
                            </p:stCondLst>
                            <p:childTnLst>
                              <p:par>
                                <p:cTn id="44" presetID="2" presetClass="entr" presetSubtype="4" fill="hold" nodeType="afterEffect">
                                  <p:stCondLst>
                                    <p:cond delay="0"/>
                                  </p:stCondLst>
                                  <p:childTnLst>
                                    <p:set>
                                      <p:cBhvr>
                                        <p:cTn id="45" dur="1" fill="hold">
                                          <p:stCondLst>
                                            <p:cond delay="0"/>
                                          </p:stCondLst>
                                        </p:cTn>
                                        <p:tgtEl>
                                          <p:spTgt spid="151"/>
                                        </p:tgtEl>
                                        <p:attrNameLst>
                                          <p:attrName>style.visibility</p:attrName>
                                        </p:attrNameLst>
                                      </p:cBhvr>
                                      <p:to>
                                        <p:strVal val="visible"/>
                                      </p:to>
                                    </p:set>
                                    <p:anim calcmode="lin" valueType="num">
                                      <p:cBhvr additive="base">
                                        <p:cTn id="46" dur="500" fill="hold"/>
                                        <p:tgtEl>
                                          <p:spTgt spid="151"/>
                                        </p:tgtEl>
                                        <p:attrNameLst>
                                          <p:attrName>ppt_x</p:attrName>
                                        </p:attrNameLst>
                                      </p:cBhvr>
                                      <p:tavLst>
                                        <p:tav tm="0">
                                          <p:val>
                                            <p:strVal val="#ppt_x"/>
                                          </p:val>
                                        </p:tav>
                                        <p:tav tm="100000">
                                          <p:val>
                                            <p:strVal val="#ppt_x"/>
                                          </p:val>
                                        </p:tav>
                                      </p:tavLst>
                                    </p:anim>
                                    <p:anim calcmode="lin" valueType="num">
                                      <p:cBhvr additive="base">
                                        <p:cTn id="47" dur="500" fill="hold"/>
                                        <p:tgtEl>
                                          <p:spTgt spid="151"/>
                                        </p:tgtEl>
                                        <p:attrNameLst>
                                          <p:attrName>ppt_y</p:attrName>
                                        </p:attrNameLst>
                                      </p:cBhvr>
                                      <p:tavLst>
                                        <p:tav tm="0">
                                          <p:val>
                                            <p:strVal val="1+#ppt_h/2"/>
                                          </p:val>
                                        </p:tav>
                                        <p:tav tm="100000">
                                          <p:val>
                                            <p:strVal val="#ppt_y"/>
                                          </p:val>
                                        </p:tav>
                                      </p:tavLst>
                                    </p:anim>
                                  </p:childTnLst>
                                </p:cTn>
                              </p:par>
                            </p:childTnLst>
                          </p:cTn>
                        </p:par>
                        <p:par>
                          <p:cTn id="48" fill="hold">
                            <p:stCondLst>
                              <p:cond delay="5900"/>
                            </p:stCondLst>
                            <p:childTnLst>
                              <p:par>
                                <p:cTn id="49" presetID="2" presetClass="entr" presetSubtype="2" fill="hold" grpId="0" nodeType="afterEffect">
                                  <p:stCondLst>
                                    <p:cond delay="100"/>
                                  </p:stCondLst>
                                  <p:iterate>
                                    <p:tmAbs val="0"/>
                                  </p:iterate>
                                  <p:childTnLst>
                                    <p:set>
                                      <p:cBhvr>
                                        <p:cTn id="50" fill="hold"/>
                                        <p:tgtEl>
                                          <p:spTgt spid="192"/>
                                        </p:tgtEl>
                                        <p:attrNameLst>
                                          <p:attrName>style.visibility</p:attrName>
                                        </p:attrNameLst>
                                      </p:cBhvr>
                                      <p:to>
                                        <p:strVal val="visible"/>
                                      </p:to>
                                    </p:set>
                                    <p:anim calcmode="lin" valueType="num">
                                      <p:cBhvr>
                                        <p:cTn id="51" dur="600" fill="hold"/>
                                        <p:tgtEl>
                                          <p:spTgt spid="192"/>
                                        </p:tgtEl>
                                        <p:attrNameLst>
                                          <p:attrName>ppt_x</p:attrName>
                                        </p:attrNameLst>
                                      </p:cBhvr>
                                      <p:tavLst>
                                        <p:tav tm="0">
                                          <p:val>
                                            <p:strVal val="1+#ppt_w/2"/>
                                          </p:val>
                                        </p:tav>
                                        <p:tav tm="100000">
                                          <p:val>
                                            <p:strVal val="#ppt_x"/>
                                          </p:val>
                                        </p:tav>
                                      </p:tavLst>
                                    </p:anim>
                                    <p:anim calcmode="lin" valueType="num">
                                      <p:cBhvr>
                                        <p:cTn id="52" dur="600" fill="hold"/>
                                        <p:tgtEl>
                                          <p:spTgt spid="1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animBg="1" advAuto="0"/>
      <p:bldP spid="932" grpId="0" animBg="1" advAuto="0"/>
      <p:bldP spid="936" grpId="0" animBg="1" advAuto="0"/>
      <p:bldP spid="944" grpId="0" animBg="1" advAuto="0"/>
      <p:bldP spid="49" grpId="0" animBg="1" advAuto="0"/>
      <p:bldP spid="19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Users\sfernan\AppData\Local\Microsoft\Windows\Temporary Internet Files\Content.IE5\1YOPF0B1\bull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84" y="1041280"/>
            <a:ext cx="2392026" cy="3297924"/>
          </a:xfrm>
          <a:prstGeom prst="rect">
            <a:avLst/>
          </a:prstGeom>
          <a:noFill/>
          <a:extLst>
            <a:ext uri="{909E8E84-426E-40DD-AFC4-6F175D3DCCD1}">
              <a14:hiddenFill xmlns:a14="http://schemas.microsoft.com/office/drawing/2010/main">
                <a:solidFill>
                  <a:srgbClr val="FFFFFF"/>
                </a:solidFill>
              </a14:hiddenFill>
            </a:ext>
          </a:extLst>
        </p:spPr>
      </p:pic>
      <p:sp>
        <p:nvSpPr>
          <p:cNvPr id="900" name="Shape 900"/>
          <p:cNvSpPr>
            <a:spLocks noGrp="1"/>
          </p:cNvSpPr>
          <p:nvPr>
            <p:ph type="sldNum" sz="quarter" idx="12"/>
          </p:nvPr>
        </p:nvSpPr>
        <p:spPr>
          <a:xfrm>
            <a:off x="0" y="6538245"/>
            <a:ext cx="9144000" cy="319756"/>
          </a:xfrm>
          <a:prstGeom prst="rect">
            <a:avLst/>
          </a:prstGeom>
          <a:extLst>
            <a:ext uri="{C572A759-6A51-4108-AA02-DFA0A04FC94B}">
              <ma14:wrappingTextBoxFlag xmlns:ma14="http://schemas.microsoft.com/office/mac/drawingml/2011/main" xmlns="" val="1"/>
            </a:ext>
          </a:extLst>
        </p:spPr>
        <p:txBody>
          <a:bodyPr lIns="45720" tIns="22860" rIns="45720">
            <a:normAutofit/>
          </a:bodyPr>
          <a:lstStyle/>
          <a:p>
            <a:pPr>
              <a:defRPr sz="1800">
                <a:solidFill>
                  <a:srgbClr val="000000"/>
                </a:solidFill>
              </a:defRPr>
            </a:pPr>
            <a:fld id="{86CB4B4D-7CA3-9044-876B-883B54F8677D}" type="slidenum">
              <a:rPr sz="1600" b="1">
                <a:solidFill>
                  <a:srgbClr val="000000"/>
                </a:solidFill>
              </a:rPr>
              <a:pPr>
                <a:defRPr sz="1800">
                  <a:solidFill>
                    <a:srgbClr val="000000"/>
                  </a:solidFill>
                </a:defRPr>
              </a:pPr>
              <a:t>26</a:t>
            </a:fld>
            <a:endParaRPr sz="2200" b="1" dirty="0">
              <a:solidFill>
                <a:srgbClr val="000000"/>
              </a:solidFill>
            </a:endParaRPr>
          </a:p>
        </p:txBody>
      </p:sp>
      <p:sp>
        <p:nvSpPr>
          <p:cNvPr id="903" name="Shape 903"/>
          <p:cNvSpPr/>
          <p:nvPr/>
        </p:nvSpPr>
        <p:spPr>
          <a:xfrm flipV="1">
            <a:off x="485759" y="1000415"/>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eaLnBrk="1" fontAlgn="auto" hangingPunct="1">
              <a:spcBef>
                <a:spcPts val="0"/>
              </a:spcBef>
              <a:spcAft>
                <a:spcPts val="0"/>
              </a:spcAft>
              <a:defRPr sz="3200"/>
            </a:pPr>
            <a:endParaRPr sz="3200">
              <a:solidFill>
                <a:prstClr val="black"/>
              </a:solidFill>
              <a:latin typeface="Corbel"/>
            </a:endParaRPr>
          </a:p>
        </p:txBody>
      </p:sp>
      <p:sp>
        <p:nvSpPr>
          <p:cNvPr id="48" name="Shape 1277"/>
          <p:cNvSpPr/>
          <p:nvPr/>
        </p:nvSpPr>
        <p:spPr>
          <a:xfrm>
            <a:off x="1001279" y="846528"/>
            <a:ext cx="7144895"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eaLnBrk="1" fontAlgn="auto" hangingPunct="1">
              <a:lnSpc>
                <a:spcPct val="100000"/>
              </a:lnSpc>
              <a:spcAft>
                <a:spcPts val="0"/>
              </a:spcAft>
              <a:defRPr sz="1800">
                <a:solidFill>
                  <a:srgbClr val="000000"/>
                </a:solidFill>
              </a:defRPr>
            </a:pPr>
            <a:endParaRPr sz="1800" i="1" dirty="0">
              <a:solidFill>
                <a:srgbClr val="000000"/>
              </a:solidFill>
              <a:latin typeface="Corbel"/>
            </a:endParaRPr>
          </a:p>
        </p:txBody>
      </p:sp>
      <p:sp>
        <p:nvSpPr>
          <p:cNvPr id="49" name="Shape 1277"/>
          <p:cNvSpPr/>
          <p:nvPr/>
        </p:nvSpPr>
        <p:spPr>
          <a:xfrm>
            <a:off x="0" y="385580"/>
            <a:ext cx="9144000" cy="52322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eaLnBrk="1" fontAlgn="auto" hangingPunct="1">
              <a:lnSpc>
                <a:spcPct val="100000"/>
              </a:lnSpc>
              <a:spcAft>
                <a:spcPts val="0"/>
              </a:spcAft>
              <a:defRPr sz="1800">
                <a:solidFill>
                  <a:srgbClr val="000000"/>
                </a:solidFill>
              </a:defRPr>
            </a:pPr>
            <a:r>
              <a:rPr lang="en-US" sz="3400" dirty="0">
                <a:solidFill>
                  <a:srgbClr val="000000"/>
                </a:solidFill>
                <a:latin typeface="Corbel"/>
              </a:rPr>
              <a:t>The Perils of the  Superstar Harasser</a:t>
            </a:r>
            <a:endParaRPr sz="3400" dirty="0">
              <a:solidFill>
                <a:srgbClr val="000000"/>
              </a:solidFill>
              <a:latin typeface="Corbel"/>
            </a:endParaRPr>
          </a:p>
        </p:txBody>
      </p:sp>
      <p:grpSp>
        <p:nvGrpSpPr>
          <p:cNvPr id="58" name="Group 57"/>
          <p:cNvGrpSpPr>
            <a:grpSpLocks noChangeAspect="1"/>
          </p:cNvGrpSpPr>
          <p:nvPr/>
        </p:nvGrpSpPr>
        <p:grpSpPr>
          <a:xfrm>
            <a:off x="719169" y="3700713"/>
            <a:ext cx="771648" cy="3185552"/>
            <a:chOff x="7459318" y="1734283"/>
            <a:chExt cx="1234340" cy="3821710"/>
          </a:xfrm>
        </p:grpSpPr>
        <p:sp>
          <p:nvSpPr>
            <p:cNvPr id="59" name="Freeform 58"/>
            <p:cNvSpPr/>
            <p:nvPr/>
          </p:nvSpPr>
          <p:spPr>
            <a:xfrm>
              <a:off x="7459318" y="1734283"/>
              <a:ext cx="1234340" cy="3821710"/>
            </a:xfrm>
            <a:custGeom>
              <a:avLst/>
              <a:gdLst>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02711 w 1234340"/>
                <a:gd name="connsiteY6" fmla="*/ 343899 h 3815920"/>
                <a:gd name="connsiteX7" fmla="*/ 766343 w 1234340"/>
                <a:gd name="connsiteY7" fmla="*/ 421831 h 3815920"/>
                <a:gd name="connsiteX8" fmla="*/ 750757 w 1234340"/>
                <a:gd name="connsiteY8" fmla="*/ 458199 h 3815920"/>
                <a:gd name="connsiteX9" fmla="*/ 750757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501375 w 1234340"/>
                <a:gd name="connsiteY123" fmla="*/ 541326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02711 w 1234340"/>
                <a:gd name="connsiteY6" fmla="*/ 343899 h 3815920"/>
                <a:gd name="connsiteX7" fmla="*/ 778249 w 1234340"/>
                <a:gd name="connsiteY7" fmla="*/ 426594 h 3815920"/>
                <a:gd name="connsiteX8" fmla="*/ 750757 w 1234340"/>
                <a:gd name="connsiteY8" fmla="*/ 458199 h 3815920"/>
                <a:gd name="connsiteX9" fmla="*/ 750757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501375 w 1234340"/>
                <a:gd name="connsiteY123" fmla="*/ 541326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02711 w 1234340"/>
                <a:gd name="connsiteY6" fmla="*/ 343899 h 3815920"/>
                <a:gd name="connsiteX7" fmla="*/ 778249 w 1234340"/>
                <a:gd name="connsiteY7" fmla="*/ 426594 h 3815920"/>
                <a:gd name="connsiteX8" fmla="*/ 750757 w 1234340"/>
                <a:gd name="connsiteY8" fmla="*/ 458199 h 3815920"/>
                <a:gd name="connsiteX9" fmla="*/ 750757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501375 w 1234340"/>
                <a:gd name="connsiteY123" fmla="*/ 541326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02711 w 1234340"/>
                <a:gd name="connsiteY6" fmla="*/ 343899 h 3815920"/>
                <a:gd name="connsiteX7" fmla="*/ 778249 w 1234340"/>
                <a:gd name="connsiteY7" fmla="*/ 426594 h 3815920"/>
                <a:gd name="connsiteX8" fmla="*/ 750757 w 1234340"/>
                <a:gd name="connsiteY8" fmla="*/ 458199 h 3815920"/>
                <a:gd name="connsiteX9" fmla="*/ 750757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496613 w 1234340"/>
                <a:gd name="connsiteY123" fmla="*/ 524657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78249 w 1234340"/>
                <a:gd name="connsiteY7" fmla="*/ 426594 h 3815920"/>
                <a:gd name="connsiteX8" fmla="*/ 750757 w 1234340"/>
                <a:gd name="connsiteY8" fmla="*/ 458199 h 3815920"/>
                <a:gd name="connsiteX9" fmla="*/ 750757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496613 w 1234340"/>
                <a:gd name="connsiteY123" fmla="*/ 524657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78249 w 1234340"/>
                <a:gd name="connsiteY7" fmla="*/ 426594 h 3815920"/>
                <a:gd name="connsiteX8" fmla="*/ 750757 w 1234340"/>
                <a:gd name="connsiteY8" fmla="*/ 458199 h 3815920"/>
                <a:gd name="connsiteX9" fmla="*/ 750757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496613 w 1234340"/>
                <a:gd name="connsiteY123" fmla="*/ 524657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78249 w 1234340"/>
                <a:gd name="connsiteY7" fmla="*/ 426594 h 3815920"/>
                <a:gd name="connsiteX8" fmla="*/ 750757 w 1234340"/>
                <a:gd name="connsiteY8" fmla="*/ 458199 h 3815920"/>
                <a:gd name="connsiteX9" fmla="*/ 757901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496613 w 1234340"/>
                <a:gd name="connsiteY123" fmla="*/ 524657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78249 w 1234340"/>
                <a:gd name="connsiteY7" fmla="*/ 426594 h 3815920"/>
                <a:gd name="connsiteX8" fmla="*/ 762663 w 1234340"/>
                <a:gd name="connsiteY8" fmla="*/ 455817 h 3815920"/>
                <a:gd name="connsiteX9" fmla="*/ 757901 w 1234340"/>
                <a:gd name="connsiteY9" fmla="*/ 530935 h 3815920"/>
                <a:gd name="connsiteX10" fmla="*/ 766343 w 1234340"/>
                <a:gd name="connsiteY10" fmla="*/ 546522 h 3815920"/>
                <a:gd name="connsiteX11" fmla="*/ 802711 w 1234340"/>
                <a:gd name="connsiteY11" fmla="*/ 582890 h 3815920"/>
                <a:gd name="connsiteX12" fmla="*/ 989748 w 1234340"/>
                <a:gd name="connsiteY12" fmla="*/ 655626 h 3815920"/>
                <a:gd name="connsiteX13" fmla="*/ 1109243 w 1234340"/>
                <a:gd name="connsiteY13" fmla="*/ 691994 h 3815920"/>
                <a:gd name="connsiteX14" fmla="*/ 1109243 w 1234340"/>
                <a:gd name="connsiteY14" fmla="*/ 738753 h 3815920"/>
                <a:gd name="connsiteX15" fmla="*/ 1161198 w 1234340"/>
                <a:gd name="connsiteY15" fmla="*/ 894617 h 3815920"/>
                <a:gd name="connsiteX16" fmla="*/ 1161198 w 1234340"/>
                <a:gd name="connsiteY16" fmla="*/ 982940 h 3815920"/>
                <a:gd name="connsiteX17" fmla="*/ 1181980 w 1234340"/>
                <a:gd name="connsiteY17" fmla="*/ 1040090 h 3815920"/>
                <a:gd name="connsiteX18" fmla="*/ 1202761 w 1234340"/>
                <a:gd name="connsiteY18" fmla="*/ 1185562 h 3815920"/>
                <a:gd name="connsiteX19" fmla="*/ 1233934 w 1234340"/>
                <a:gd name="connsiteY19" fmla="*/ 1341426 h 3815920"/>
                <a:gd name="connsiteX20" fmla="*/ 1218348 w 1234340"/>
                <a:gd name="connsiteY20" fmla="*/ 1466117 h 3815920"/>
                <a:gd name="connsiteX21" fmla="*/ 1187175 w 1234340"/>
                <a:gd name="connsiteY21" fmla="*/ 1694717 h 3815920"/>
                <a:gd name="connsiteX22" fmla="*/ 1140416 w 1234340"/>
                <a:gd name="connsiteY22" fmla="*/ 1809017 h 3815920"/>
                <a:gd name="connsiteX23" fmla="*/ 1104048 w 1234340"/>
                <a:gd name="connsiteY23" fmla="*/ 1881753 h 3815920"/>
                <a:gd name="connsiteX24" fmla="*/ 1067680 w 1234340"/>
                <a:gd name="connsiteY24" fmla="*/ 1938903 h 3815920"/>
                <a:gd name="connsiteX25" fmla="*/ 1020921 w 1234340"/>
                <a:gd name="connsiteY25" fmla="*/ 1954490 h 3815920"/>
                <a:gd name="connsiteX26" fmla="*/ 1031311 w 1234340"/>
                <a:gd name="connsiteY26" fmla="*/ 2084376 h 3815920"/>
                <a:gd name="connsiteX27" fmla="*/ 1036507 w 1234340"/>
                <a:gd name="connsiteY27" fmla="*/ 2219458 h 3815920"/>
                <a:gd name="connsiteX28" fmla="*/ 1036507 w 1234340"/>
                <a:gd name="connsiteY28" fmla="*/ 2307781 h 3815920"/>
                <a:gd name="connsiteX29" fmla="*/ 1015725 w 1234340"/>
                <a:gd name="connsiteY29" fmla="*/ 2411690 h 3815920"/>
                <a:gd name="connsiteX30" fmla="*/ 1020921 w 1234340"/>
                <a:gd name="connsiteY30" fmla="*/ 2609117 h 3815920"/>
                <a:gd name="connsiteX31" fmla="*/ 1026116 w 1234340"/>
                <a:gd name="connsiteY31" fmla="*/ 2687049 h 3815920"/>
                <a:gd name="connsiteX32" fmla="*/ 1036507 w 1234340"/>
                <a:gd name="connsiteY32" fmla="*/ 2796153 h 3815920"/>
                <a:gd name="connsiteX33" fmla="*/ 1083266 w 1234340"/>
                <a:gd name="connsiteY33" fmla="*/ 3139053 h 3815920"/>
                <a:gd name="connsiteX34" fmla="*/ 1093657 w 1234340"/>
                <a:gd name="connsiteY34" fmla="*/ 3222181 h 3815920"/>
                <a:gd name="connsiteX35" fmla="*/ 1093657 w 1234340"/>
                <a:gd name="connsiteY35" fmla="*/ 3305308 h 3815920"/>
                <a:gd name="connsiteX36" fmla="*/ 1114439 w 1234340"/>
                <a:gd name="connsiteY36" fmla="*/ 3445585 h 3815920"/>
                <a:gd name="connsiteX37" fmla="*/ 1098852 w 1234340"/>
                <a:gd name="connsiteY37" fmla="*/ 3523517 h 3815920"/>
                <a:gd name="connsiteX38" fmla="*/ 1109243 w 1234340"/>
                <a:gd name="connsiteY38" fmla="*/ 3570276 h 3815920"/>
                <a:gd name="connsiteX39" fmla="*/ 1109243 w 1234340"/>
                <a:gd name="connsiteY39" fmla="*/ 3622231 h 3815920"/>
                <a:gd name="connsiteX40" fmla="*/ 1156002 w 1234340"/>
                <a:gd name="connsiteY40" fmla="*/ 3715749 h 3815920"/>
                <a:gd name="connsiteX41" fmla="*/ 1166393 w 1234340"/>
                <a:gd name="connsiteY41" fmla="*/ 3804072 h 3815920"/>
                <a:gd name="connsiteX42" fmla="*/ 1083266 w 1234340"/>
                <a:gd name="connsiteY42" fmla="*/ 3814462 h 3815920"/>
                <a:gd name="connsiteX43" fmla="*/ 937793 w 1234340"/>
                <a:gd name="connsiteY43" fmla="*/ 3798876 h 3815920"/>
                <a:gd name="connsiteX44" fmla="*/ 891034 w 1234340"/>
                <a:gd name="connsiteY44" fmla="*/ 3757312 h 3815920"/>
                <a:gd name="connsiteX45" fmla="*/ 885839 w 1234340"/>
                <a:gd name="connsiteY45" fmla="*/ 3663794 h 3815920"/>
                <a:gd name="connsiteX46" fmla="*/ 901425 w 1234340"/>
                <a:gd name="connsiteY46" fmla="*/ 3648208 h 3815920"/>
                <a:gd name="connsiteX47" fmla="*/ 839080 w 1234340"/>
                <a:gd name="connsiteY47" fmla="*/ 3601449 h 3815920"/>
                <a:gd name="connsiteX48" fmla="*/ 844275 w 1234340"/>
                <a:gd name="connsiteY48" fmla="*/ 3554690 h 3815920"/>
                <a:gd name="connsiteX49" fmla="*/ 865057 w 1234340"/>
                <a:gd name="connsiteY49" fmla="*/ 3518322 h 3815920"/>
                <a:gd name="connsiteX50" fmla="*/ 839080 w 1234340"/>
                <a:gd name="connsiteY50" fmla="*/ 3476758 h 3815920"/>
                <a:gd name="connsiteX51" fmla="*/ 854666 w 1234340"/>
                <a:gd name="connsiteY51" fmla="*/ 3424803 h 3815920"/>
                <a:gd name="connsiteX52" fmla="*/ 854666 w 1234340"/>
                <a:gd name="connsiteY52" fmla="*/ 3310503 h 3815920"/>
                <a:gd name="connsiteX53" fmla="*/ 807907 w 1234340"/>
                <a:gd name="connsiteY53" fmla="*/ 3196203 h 3815920"/>
                <a:gd name="connsiteX54" fmla="*/ 813102 w 1234340"/>
                <a:gd name="connsiteY54" fmla="*/ 3128662 h 3815920"/>
                <a:gd name="connsiteX55" fmla="*/ 813102 w 1234340"/>
                <a:gd name="connsiteY55" fmla="*/ 2983190 h 3815920"/>
                <a:gd name="connsiteX56" fmla="*/ 792321 w 1234340"/>
                <a:gd name="connsiteY56" fmla="*/ 2915649 h 3815920"/>
                <a:gd name="connsiteX57" fmla="*/ 792321 w 1234340"/>
                <a:gd name="connsiteY57" fmla="*/ 2884476 h 3815920"/>
                <a:gd name="connsiteX58" fmla="*/ 735171 w 1234340"/>
                <a:gd name="connsiteY58" fmla="*/ 2588335 h 3815920"/>
                <a:gd name="connsiteX59" fmla="*/ 719584 w 1234340"/>
                <a:gd name="connsiteY59" fmla="*/ 2510403 h 3815920"/>
                <a:gd name="connsiteX60" fmla="*/ 703998 w 1234340"/>
                <a:gd name="connsiteY60" fmla="*/ 2442862 h 3815920"/>
                <a:gd name="connsiteX61" fmla="*/ 703998 w 1234340"/>
                <a:gd name="connsiteY61" fmla="*/ 2364931 h 3815920"/>
                <a:gd name="connsiteX62" fmla="*/ 646848 w 1234340"/>
                <a:gd name="connsiteY62" fmla="*/ 2245435 h 3815920"/>
                <a:gd name="connsiteX63" fmla="*/ 620871 w 1234340"/>
                <a:gd name="connsiteY63" fmla="*/ 2183090 h 3815920"/>
                <a:gd name="connsiteX64" fmla="*/ 568916 w 1234340"/>
                <a:gd name="connsiteY64" fmla="*/ 2422081 h 3815920"/>
                <a:gd name="connsiteX65" fmla="*/ 511766 w 1234340"/>
                <a:gd name="connsiteY65" fmla="*/ 2541576 h 3815920"/>
                <a:gd name="connsiteX66" fmla="*/ 475398 w 1234340"/>
                <a:gd name="connsiteY66" fmla="*/ 2671462 h 3815920"/>
                <a:gd name="connsiteX67" fmla="*/ 454616 w 1234340"/>
                <a:gd name="connsiteY67" fmla="*/ 2832522 h 3815920"/>
                <a:gd name="connsiteX68" fmla="*/ 428639 w 1234340"/>
                <a:gd name="connsiteY68" fmla="*/ 2952017 h 3815920"/>
                <a:gd name="connsiteX69" fmla="*/ 413052 w 1234340"/>
                <a:gd name="connsiteY69" fmla="*/ 3066317 h 3815920"/>
                <a:gd name="connsiteX70" fmla="*/ 407857 w 1234340"/>
                <a:gd name="connsiteY70" fmla="*/ 3170226 h 3815920"/>
                <a:gd name="connsiteX71" fmla="*/ 376684 w 1234340"/>
                <a:gd name="connsiteY71" fmla="*/ 3300112 h 3815920"/>
                <a:gd name="connsiteX72" fmla="*/ 387075 w 1234340"/>
                <a:gd name="connsiteY72" fmla="*/ 3393631 h 3815920"/>
                <a:gd name="connsiteX73" fmla="*/ 371489 w 1234340"/>
                <a:gd name="connsiteY73" fmla="*/ 3476758 h 3815920"/>
                <a:gd name="connsiteX74" fmla="*/ 392271 w 1234340"/>
                <a:gd name="connsiteY74" fmla="*/ 3523517 h 3815920"/>
                <a:gd name="connsiteX75" fmla="*/ 350707 w 1234340"/>
                <a:gd name="connsiteY75" fmla="*/ 3570276 h 3815920"/>
                <a:gd name="connsiteX76" fmla="*/ 335121 w 1234340"/>
                <a:gd name="connsiteY76" fmla="*/ 3611840 h 3815920"/>
                <a:gd name="connsiteX77" fmla="*/ 309143 w 1234340"/>
                <a:gd name="connsiteY77" fmla="*/ 3627426 h 3815920"/>
                <a:gd name="connsiteX78" fmla="*/ 319534 w 1234340"/>
                <a:gd name="connsiteY78" fmla="*/ 3694967 h 3815920"/>
                <a:gd name="connsiteX79" fmla="*/ 309143 w 1234340"/>
                <a:gd name="connsiteY79" fmla="*/ 3757312 h 3815920"/>
                <a:gd name="connsiteX80" fmla="*/ 262384 w 1234340"/>
                <a:gd name="connsiteY80" fmla="*/ 3772899 h 3815920"/>
                <a:gd name="connsiteX81" fmla="*/ 241602 w 1234340"/>
                <a:gd name="connsiteY81" fmla="*/ 3772899 h 3815920"/>
                <a:gd name="connsiteX82" fmla="*/ 205234 w 1234340"/>
                <a:gd name="connsiteY82" fmla="*/ 3798876 h 3815920"/>
                <a:gd name="connsiteX83" fmla="*/ 111716 w 1234340"/>
                <a:gd name="connsiteY83" fmla="*/ 3809267 h 3815920"/>
                <a:gd name="connsiteX84" fmla="*/ 23393 w 1234340"/>
                <a:gd name="connsiteY84" fmla="*/ 3793681 h 3815920"/>
                <a:gd name="connsiteX85" fmla="*/ 7807 w 1234340"/>
                <a:gd name="connsiteY85" fmla="*/ 3757312 h 3815920"/>
                <a:gd name="connsiteX86" fmla="*/ 2611 w 1234340"/>
                <a:gd name="connsiteY86" fmla="*/ 3710553 h 3815920"/>
                <a:gd name="connsiteX87" fmla="*/ 49371 w 1234340"/>
                <a:gd name="connsiteY87" fmla="*/ 3663794 h 3815920"/>
                <a:gd name="connsiteX88" fmla="*/ 106521 w 1234340"/>
                <a:gd name="connsiteY88" fmla="*/ 3591058 h 3815920"/>
                <a:gd name="connsiteX89" fmla="*/ 153280 w 1234340"/>
                <a:gd name="connsiteY89" fmla="*/ 3559885 h 3815920"/>
                <a:gd name="connsiteX90" fmla="*/ 101325 w 1234340"/>
                <a:gd name="connsiteY90" fmla="*/ 3539103 h 3815920"/>
                <a:gd name="connsiteX91" fmla="*/ 111716 w 1234340"/>
                <a:gd name="connsiteY91" fmla="*/ 3497540 h 3815920"/>
                <a:gd name="connsiteX92" fmla="*/ 90934 w 1234340"/>
                <a:gd name="connsiteY92" fmla="*/ 3455976 h 3815920"/>
                <a:gd name="connsiteX93" fmla="*/ 132498 w 1234340"/>
                <a:gd name="connsiteY93" fmla="*/ 3336481 h 3815920"/>
                <a:gd name="connsiteX94" fmla="*/ 168866 w 1234340"/>
                <a:gd name="connsiteY94" fmla="*/ 3206594 h 3815920"/>
                <a:gd name="connsiteX95" fmla="*/ 148084 w 1234340"/>
                <a:gd name="connsiteY95" fmla="*/ 3154640 h 3815920"/>
                <a:gd name="connsiteX96" fmla="*/ 174061 w 1234340"/>
                <a:gd name="connsiteY96" fmla="*/ 3107881 h 3815920"/>
                <a:gd name="connsiteX97" fmla="*/ 174061 w 1234340"/>
                <a:gd name="connsiteY97" fmla="*/ 2910453 h 3815920"/>
                <a:gd name="connsiteX98" fmla="*/ 205234 w 1234340"/>
                <a:gd name="connsiteY98" fmla="*/ 2868890 h 3815920"/>
                <a:gd name="connsiteX99" fmla="*/ 220821 w 1234340"/>
                <a:gd name="connsiteY99" fmla="*/ 2723417 h 3815920"/>
                <a:gd name="connsiteX100" fmla="*/ 226016 w 1234340"/>
                <a:gd name="connsiteY100" fmla="*/ 2562358 h 3815920"/>
                <a:gd name="connsiteX101" fmla="*/ 251993 w 1234340"/>
                <a:gd name="connsiteY101" fmla="*/ 2510403 h 3815920"/>
                <a:gd name="connsiteX102" fmla="*/ 226016 w 1234340"/>
                <a:gd name="connsiteY102" fmla="*/ 2401299 h 3815920"/>
                <a:gd name="connsiteX103" fmla="*/ 210430 w 1234340"/>
                <a:gd name="connsiteY103" fmla="*/ 2271412 h 3815920"/>
                <a:gd name="connsiteX104" fmla="*/ 220821 w 1234340"/>
                <a:gd name="connsiteY104" fmla="*/ 2172699 h 3815920"/>
                <a:gd name="connsiteX105" fmla="*/ 220821 w 1234340"/>
                <a:gd name="connsiteY105" fmla="*/ 2073985 h 3815920"/>
                <a:gd name="connsiteX106" fmla="*/ 168866 w 1234340"/>
                <a:gd name="connsiteY106" fmla="*/ 2053203 h 3815920"/>
                <a:gd name="connsiteX107" fmla="*/ 184452 w 1234340"/>
                <a:gd name="connsiteY107" fmla="*/ 1933708 h 3815920"/>
                <a:gd name="connsiteX108" fmla="*/ 153280 w 1234340"/>
                <a:gd name="connsiteY108" fmla="*/ 1871362 h 3815920"/>
                <a:gd name="connsiteX109" fmla="*/ 106521 w 1234340"/>
                <a:gd name="connsiteY109" fmla="*/ 1783040 h 3815920"/>
                <a:gd name="connsiteX110" fmla="*/ 106521 w 1234340"/>
                <a:gd name="connsiteY110" fmla="*/ 1705108 h 3815920"/>
                <a:gd name="connsiteX111" fmla="*/ 75348 w 1234340"/>
                <a:gd name="connsiteY111" fmla="*/ 1627176 h 3815920"/>
                <a:gd name="connsiteX112" fmla="*/ 23393 w 1234340"/>
                <a:gd name="connsiteY112" fmla="*/ 1471312 h 3815920"/>
                <a:gd name="connsiteX113" fmla="*/ 28589 w 1234340"/>
                <a:gd name="connsiteY113" fmla="*/ 1351817 h 3815920"/>
                <a:gd name="connsiteX114" fmla="*/ 23393 w 1234340"/>
                <a:gd name="connsiteY114" fmla="*/ 1289472 h 3815920"/>
                <a:gd name="connsiteX115" fmla="*/ 38980 w 1234340"/>
                <a:gd name="connsiteY115" fmla="*/ 1227126 h 3815920"/>
                <a:gd name="connsiteX116" fmla="*/ 59761 w 1234340"/>
                <a:gd name="connsiteY116" fmla="*/ 1050481 h 3815920"/>
                <a:gd name="connsiteX117" fmla="*/ 54566 w 1234340"/>
                <a:gd name="connsiteY117" fmla="*/ 967353 h 3815920"/>
                <a:gd name="connsiteX118" fmla="*/ 85739 w 1234340"/>
                <a:gd name="connsiteY118" fmla="*/ 769926 h 3815920"/>
                <a:gd name="connsiteX119" fmla="*/ 96130 w 1234340"/>
                <a:gd name="connsiteY119" fmla="*/ 733558 h 3815920"/>
                <a:gd name="connsiteX120" fmla="*/ 200039 w 1234340"/>
                <a:gd name="connsiteY120" fmla="*/ 671212 h 3815920"/>
                <a:gd name="connsiteX121" fmla="*/ 423443 w 1234340"/>
                <a:gd name="connsiteY121" fmla="*/ 582890 h 3815920"/>
                <a:gd name="connsiteX122" fmla="*/ 465007 w 1234340"/>
                <a:gd name="connsiteY122" fmla="*/ 541326 h 3815920"/>
                <a:gd name="connsiteX123" fmla="*/ 496613 w 1234340"/>
                <a:gd name="connsiteY123" fmla="*/ 524657 h 3815920"/>
                <a:gd name="connsiteX124" fmla="*/ 480593 w 1234340"/>
                <a:gd name="connsiteY124" fmla="*/ 437417 h 3815920"/>
                <a:gd name="connsiteX125" fmla="*/ 444225 w 1234340"/>
                <a:gd name="connsiteY125" fmla="*/ 375072 h 3815920"/>
                <a:gd name="connsiteX126" fmla="*/ 439030 w 1234340"/>
                <a:gd name="connsiteY126" fmla="*/ 317922 h 3815920"/>
                <a:gd name="connsiteX127" fmla="*/ 423443 w 1234340"/>
                <a:gd name="connsiteY127" fmla="*/ 260772 h 3815920"/>
                <a:gd name="connsiteX128" fmla="*/ 433834 w 1234340"/>
                <a:gd name="connsiteY128" fmla="*/ 203622 h 3815920"/>
                <a:gd name="connsiteX129" fmla="*/ 470202 w 1234340"/>
                <a:gd name="connsiteY129" fmla="*/ 52953 h 3815920"/>
                <a:gd name="connsiteX130" fmla="*/ 563721 w 1234340"/>
                <a:gd name="connsiteY130" fmla="*/ 6194 h 3815920"/>
                <a:gd name="connsiteX131" fmla="*/ 626066 w 1234340"/>
                <a:gd name="connsiteY131"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98859 w 1234340"/>
                <a:gd name="connsiteY7" fmla="*/ 389792 h 3815920"/>
                <a:gd name="connsiteX8" fmla="*/ 778249 w 1234340"/>
                <a:gd name="connsiteY8" fmla="*/ 426594 h 3815920"/>
                <a:gd name="connsiteX9" fmla="*/ 762663 w 1234340"/>
                <a:gd name="connsiteY9" fmla="*/ 455817 h 3815920"/>
                <a:gd name="connsiteX10" fmla="*/ 757901 w 1234340"/>
                <a:gd name="connsiteY10" fmla="*/ 530935 h 3815920"/>
                <a:gd name="connsiteX11" fmla="*/ 766343 w 1234340"/>
                <a:gd name="connsiteY11" fmla="*/ 546522 h 3815920"/>
                <a:gd name="connsiteX12" fmla="*/ 802711 w 1234340"/>
                <a:gd name="connsiteY12" fmla="*/ 582890 h 3815920"/>
                <a:gd name="connsiteX13" fmla="*/ 989748 w 1234340"/>
                <a:gd name="connsiteY13" fmla="*/ 655626 h 3815920"/>
                <a:gd name="connsiteX14" fmla="*/ 1109243 w 1234340"/>
                <a:gd name="connsiteY14" fmla="*/ 691994 h 3815920"/>
                <a:gd name="connsiteX15" fmla="*/ 1109243 w 1234340"/>
                <a:gd name="connsiteY15" fmla="*/ 738753 h 3815920"/>
                <a:gd name="connsiteX16" fmla="*/ 1161198 w 1234340"/>
                <a:gd name="connsiteY16" fmla="*/ 894617 h 3815920"/>
                <a:gd name="connsiteX17" fmla="*/ 1161198 w 1234340"/>
                <a:gd name="connsiteY17" fmla="*/ 982940 h 3815920"/>
                <a:gd name="connsiteX18" fmla="*/ 1181980 w 1234340"/>
                <a:gd name="connsiteY18" fmla="*/ 1040090 h 3815920"/>
                <a:gd name="connsiteX19" fmla="*/ 1202761 w 1234340"/>
                <a:gd name="connsiteY19" fmla="*/ 1185562 h 3815920"/>
                <a:gd name="connsiteX20" fmla="*/ 1233934 w 1234340"/>
                <a:gd name="connsiteY20" fmla="*/ 1341426 h 3815920"/>
                <a:gd name="connsiteX21" fmla="*/ 1218348 w 1234340"/>
                <a:gd name="connsiteY21" fmla="*/ 1466117 h 3815920"/>
                <a:gd name="connsiteX22" fmla="*/ 1187175 w 1234340"/>
                <a:gd name="connsiteY22" fmla="*/ 1694717 h 3815920"/>
                <a:gd name="connsiteX23" fmla="*/ 1140416 w 1234340"/>
                <a:gd name="connsiteY23" fmla="*/ 1809017 h 3815920"/>
                <a:gd name="connsiteX24" fmla="*/ 1104048 w 1234340"/>
                <a:gd name="connsiteY24" fmla="*/ 1881753 h 3815920"/>
                <a:gd name="connsiteX25" fmla="*/ 1067680 w 1234340"/>
                <a:gd name="connsiteY25" fmla="*/ 1938903 h 3815920"/>
                <a:gd name="connsiteX26" fmla="*/ 1020921 w 1234340"/>
                <a:gd name="connsiteY26" fmla="*/ 1954490 h 3815920"/>
                <a:gd name="connsiteX27" fmla="*/ 1031311 w 1234340"/>
                <a:gd name="connsiteY27" fmla="*/ 2084376 h 3815920"/>
                <a:gd name="connsiteX28" fmla="*/ 1036507 w 1234340"/>
                <a:gd name="connsiteY28" fmla="*/ 2219458 h 3815920"/>
                <a:gd name="connsiteX29" fmla="*/ 1036507 w 1234340"/>
                <a:gd name="connsiteY29" fmla="*/ 2307781 h 3815920"/>
                <a:gd name="connsiteX30" fmla="*/ 1015725 w 1234340"/>
                <a:gd name="connsiteY30" fmla="*/ 2411690 h 3815920"/>
                <a:gd name="connsiteX31" fmla="*/ 1020921 w 1234340"/>
                <a:gd name="connsiteY31" fmla="*/ 2609117 h 3815920"/>
                <a:gd name="connsiteX32" fmla="*/ 1026116 w 1234340"/>
                <a:gd name="connsiteY32" fmla="*/ 2687049 h 3815920"/>
                <a:gd name="connsiteX33" fmla="*/ 1036507 w 1234340"/>
                <a:gd name="connsiteY33" fmla="*/ 2796153 h 3815920"/>
                <a:gd name="connsiteX34" fmla="*/ 1083266 w 1234340"/>
                <a:gd name="connsiteY34" fmla="*/ 3139053 h 3815920"/>
                <a:gd name="connsiteX35" fmla="*/ 1093657 w 1234340"/>
                <a:gd name="connsiteY35" fmla="*/ 3222181 h 3815920"/>
                <a:gd name="connsiteX36" fmla="*/ 1093657 w 1234340"/>
                <a:gd name="connsiteY36" fmla="*/ 3305308 h 3815920"/>
                <a:gd name="connsiteX37" fmla="*/ 1114439 w 1234340"/>
                <a:gd name="connsiteY37" fmla="*/ 3445585 h 3815920"/>
                <a:gd name="connsiteX38" fmla="*/ 1098852 w 1234340"/>
                <a:gd name="connsiteY38" fmla="*/ 3523517 h 3815920"/>
                <a:gd name="connsiteX39" fmla="*/ 1109243 w 1234340"/>
                <a:gd name="connsiteY39" fmla="*/ 3570276 h 3815920"/>
                <a:gd name="connsiteX40" fmla="*/ 1109243 w 1234340"/>
                <a:gd name="connsiteY40" fmla="*/ 3622231 h 3815920"/>
                <a:gd name="connsiteX41" fmla="*/ 1156002 w 1234340"/>
                <a:gd name="connsiteY41" fmla="*/ 3715749 h 3815920"/>
                <a:gd name="connsiteX42" fmla="*/ 1166393 w 1234340"/>
                <a:gd name="connsiteY42" fmla="*/ 3804072 h 3815920"/>
                <a:gd name="connsiteX43" fmla="*/ 1083266 w 1234340"/>
                <a:gd name="connsiteY43" fmla="*/ 3814462 h 3815920"/>
                <a:gd name="connsiteX44" fmla="*/ 937793 w 1234340"/>
                <a:gd name="connsiteY44" fmla="*/ 3798876 h 3815920"/>
                <a:gd name="connsiteX45" fmla="*/ 891034 w 1234340"/>
                <a:gd name="connsiteY45" fmla="*/ 3757312 h 3815920"/>
                <a:gd name="connsiteX46" fmla="*/ 885839 w 1234340"/>
                <a:gd name="connsiteY46" fmla="*/ 3663794 h 3815920"/>
                <a:gd name="connsiteX47" fmla="*/ 901425 w 1234340"/>
                <a:gd name="connsiteY47" fmla="*/ 3648208 h 3815920"/>
                <a:gd name="connsiteX48" fmla="*/ 839080 w 1234340"/>
                <a:gd name="connsiteY48" fmla="*/ 3601449 h 3815920"/>
                <a:gd name="connsiteX49" fmla="*/ 844275 w 1234340"/>
                <a:gd name="connsiteY49" fmla="*/ 3554690 h 3815920"/>
                <a:gd name="connsiteX50" fmla="*/ 865057 w 1234340"/>
                <a:gd name="connsiteY50" fmla="*/ 3518322 h 3815920"/>
                <a:gd name="connsiteX51" fmla="*/ 839080 w 1234340"/>
                <a:gd name="connsiteY51" fmla="*/ 3476758 h 3815920"/>
                <a:gd name="connsiteX52" fmla="*/ 854666 w 1234340"/>
                <a:gd name="connsiteY52" fmla="*/ 3424803 h 3815920"/>
                <a:gd name="connsiteX53" fmla="*/ 854666 w 1234340"/>
                <a:gd name="connsiteY53" fmla="*/ 3310503 h 3815920"/>
                <a:gd name="connsiteX54" fmla="*/ 807907 w 1234340"/>
                <a:gd name="connsiteY54" fmla="*/ 3196203 h 3815920"/>
                <a:gd name="connsiteX55" fmla="*/ 813102 w 1234340"/>
                <a:gd name="connsiteY55" fmla="*/ 3128662 h 3815920"/>
                <a:gd name="connsiteX56" fmla="*/ 813102 w 1234340"/>
                <a:gd name="connsiteY56" fmla="*/ 2983190 h 3815920"/>
                <a:gd name="connsiteX57" fmla="*/ 792321 w 1234340"/>
                <a:gd name="connsiteY57" fmla="*/ 2915649 h 3815920"/>
                <a:gd name="connsiteX58" fmla="*/ 792321 w 1234340"/>
                <a:gd name="connsiteY58" fmla="*/ 2884476 h 3815920"/>
                <a:gd name="connsiteX59" fmla="*/ 735171 w 1234340"/>
                <a:gd name="connsiteY59" fmla="*/ 2588335 h 3815920"/>
                <a:gd name="connsiteX60" fmla="*/ 719584 w 1234340"/>
                <a:gd name="connsiteY60" fmla="*/ 2510403 h 3815920"/>
                <a:gd name="connsiteX61" fmla="*/ 703998 w 1234340"/>
                <a:gd name="connsiteY61" fmla="*/ 2442862 h 3815920"/>
                <a:gd name="connsiteX62" fmla="*/ 703998 w 1234340"/>
                <a:gd name="connsiteY62" fmla="*/ 2364931 h 3815920"/>
                <a:gd name="connsiteX63" fmla="*/ 646848 w 1234340"/>
                <a:gd name="connsiteY63" fmla="*/ 2245435 h 3815920"/>
                <a:gd name="connsiteX64" fmla="*/ 620871 w 1234340"/>
                <a:gd name="connsiteY64" fmla="*/ 2183090 h 3815920"/>
                <a:gd name="connsiteX65" fmla="*/ 568916 w 1234340"/>
                <a:gd name="connsiteY65" fmla="*/ 2422081 h 3815920"/>
                <a:gd name="connsiteX66" fmla="*/ 511766 w 1234340"/>
                <a:gd name="connsiteY66" fmla="*/ 2541576 h 3815920"/>
                <a:gd name="connsiteX67" fmla="*/ 475398 w 1234340"/>
                <a:gd name="connsiteY67" fmla="*/ 2671462 h 3815920"/>
                <a:gd name="connsiteX68" fmla="*/ 454616 w 1234340"/>
                <a:gd name="connsiteY68" fmla="*/ 2832522 h 3815920"/>
                <a:gd name="connsiteX69" fmla="*/ 428639 w 1234340"/>
                <a:gd name="connsiteY69" fmla="*/ 2952017 h 3815920"/>
                <a:gd name="connsiteX70" fmla="*/ 413052 w 1234340"/>
                <a:gd name="connsiteY70" fmla="*/ 3066317 h 3815920"/>
                <a:gd name="connsiteX71" fmla="*/ 407857 w 1234340"/>
                <a:gd name="connsiteY71" fmla="*/ 3170226 h 3815920"/>
                <a:gd name="connsiteX72" fmla="*/ 376684 w 1234340"/>
                <a:gd name="connsiteY72" fmla="*/ 3300112 h 3815920"/>
                <a:gd name="connsiteX73" fmla="*/ 387075 w 1234340"/>
                <a:gd name="connsiteY73" fmla="*/ 3393631 h 3815920"/>
                <a:gd name="connsiteX74" fmla="*/ 371489 w 1234340"/>
                <a:gd name="connsiteY74" fmla="*/ 3476758 h 3815920"/>
                <a:gd name="connsiteX75" fmla="*/ 392271 w 1234340"/>
                <a:gd name="connsiteY75" fmla="*/ 3523517 h 3815920"/>
                <a:gd name="connsiteX76" fmla="*/ 350707 w 1234340"/>
                <a:gd name="connsiteY76" fmla="*/ 3570276 h 3815920"/>
                <a:gd name="connsiteX77" fmla="*/ 335121 w 1234340"/>
                <a:gd name="connsiteY77" fmla="*/ 3611840 h 3815920"/>
                <a:gd name="connsiteX78" fmla="*/ 309143 w 1234340"/>
                <a:gd name="connsiteY78" fmla="*/ 3627426 h 3815920"/>
                <a:gd name="connsiteX79" fmla="*/ 319534 w 1234340"/>
                <a:gd name="connsiteY79" fmla="*/ 3694967 h 3815920"/>
                <a:gd name="connsiteX80" fmla="*/ 309143 w 1234340"/>
                <a:gd name="connsiteY80" fmla="*/ 3757312 h 3815920"/>
                <a:gd name="connsiteX81" fmla="*/ 262384 w 1234340"/>
                <a:gd name="connsiteY81" fmla="*/ 3772899 h 3815920"/>
                <a:gd name="connsiteX82" fmla="*/ 241602 w 1234340"/>
                <a:gd name="connsiteY82" fmla="*/ 3772899 h 3815920"/>
                <a:gd name="connsiteX83" fmla="*/ 205234 w 1234340"/>
                <a:gd name="connsiteY83" fmla="*/ 3798876 h 3815920"/>
                <a:gd name="connsiteX84" fmla="*/ 111716 w 1234340"/>
                <a:gd name="connsiteY84" fmla="*/ 3809267 h 3815920"/>
                <a:gd name="connsiteX85" fmla="*/ 23393 w 1234340"/>
                <a:gd name="connsiteY85" fmla="*/ 3793681 h 3815920"/>
                <a:gd name="connsiteX86" fmla="*/ 7807 w 1234340"/>
                <a:gd name="connsiteY86" fmla="*/ 3757312 h 3815920"/>
                <a:gd name="connsiteX87" fmla="*/ 2611 w 1234340"/>
                <a:gd name="connsiteY87" fmla="*/ 3710553 h 3815920"/>
                <a:gd name="connsiteX88" fmla="*/ 49371 w 1234340"/>
                <a:gd name="connsiteY88" fmla="*/ 3663794 h 3815920"/>
                <a:gd name="connsiteX89" fmla="*/ 106521 w 1234340"/>
                <a:gd name="connsiteY89" fmla="*/ 3591058 h 3815920"/>
                <a:gd name="connsiteX90" fmla="*/ 153280 w 1234340"/>
                <a:gd name="connsiteY90" fmla="*/ 3559885 h 3815920"/>
                <a:gd name="connsiteX91" fmla="*/ 101325 w 1234340"/>
                <a:gd name="connsiteY91" fmla="*/ 3539103 h 3815920"/>
                <a:gd name="connsiteX92" fmla="*/ 111716 w 1234340"/>
                <a:gd name="connsiteY92" fmla="*/ 3497540 h 3815920"/>
                <a:gd name="connsiteX93" fmla="*/ 90934 w 1234340"/>
                <a:gd name="connsiteY93" fmla="*/ 3455976 h 3815920"/>
                <a:gd name="connsiteX94" fmla="*/ 132498 w 1234340"/>
                <a:gd name="connsiteY94" fmla="*/ 3336481 h 3815920"/>
                <a:gd name="connsiteX95" fmla="*/ 168866 w 1234340"/>
                <a:gd name="connsiteY95" fmla="*/ 3206594 h 3815920"/>
                <a:gd name="connsiteX96" fmla="*/ 148084 w 1234340"/>
                <a:gd name="connsiteY96" fmla="*/ 3154640 h 3815920"/>
                <a:gd name="connsiteX97" fmla="*/ 174061 w 1234340"/>
                <a:gd name="connsiteY97" fmla="*/ 3107881 h 3815920"/>
                <a:gd name="connsiteX98" fmla="*/ 174061 w 1234340"/>
                <a:gd name="connsiteY98" fmla="*/ 2910453 h 3815920"/>
                <a:gd name="connsiteX99" fmla="*/ 205234 w 1234340"/>
                <a:gd name="connsiteY99" fmla="*/ 2868890 h 3815920"/>
                <a:gd name="connsiteX100" fmla="*/ 220821 w 1234340"/>
                <a:gd name="connsiteY100" fmla="*/ 2723417 h 3815920"/>
                <a:gd name="connsiteX101" fmla="*/ 226016 w 1234340"/>
                <a:gd name="connsiteY101" fmla="*/ 2562358 h 3815920"/>
                <a:gd name="connsiteX102" fmla="*/ 251993 w 1234340"/>
                <a:gd name="connsiteY102" fmla="*/ 2510403 h 3815920"/>
                <a:gd name="connsiteX103" fmla="*/ 226016 w 1234340"/>
                <a:gd name="connsiteY103" fmla="*/ 2401299 h 3815920"/>
                <a:gd name="connsiteX104" fmla="*/ 210430 w 1234340"/>
                <a:gd name="connsiteY104" fmla="*/ 2271412 h 3815920"/>
                <a:gd name="connsiteX105" fmla="*/ 220821 w 1234340"/>
                <a:gd name="connsiteY105" fmla="*/ 2172699 h 3815920"/>
                <a:gd name="connsiteX106" fmla="*/ 220821 w 1234340"/>
                <a:gd name="connsiteY106" fmla="*/ 2073985 h 3815920"/>
                <a:gd name="connsiteX107" fmla="*/ 168866 w 1234340"/>
                <a:gd name="connsiteY107" fmla="*/ 2053203 h 3815920"/>
                <a:gd name="connsiteX108" fmla="*/ 184452 w 1234340"/>
                <a:gd name="connsiteY108" fmla="*/ 1933708 h 3815920"/>
                <a:gd name="connsiteX109" fmla="*/ 153280 w 1234340"/>
                <a:gd name="connsiteY109" fmla="*/ 1871362 h 3815920"/>
                <a:gd name="connsiteX110" fmla="*/ 106521 w 1234340"/>
                <a:gd name="connsiteY110" fmla="*/ 1783040 h 3815920"/>
                <a:gd name="connsiteX111" fmla="*/ 106521 w 1234340"/>
                <a:gd name="connsiteY111" fmla="*/ 1705108 h 3815920"/>
                <a:gd name="connsiteX112" fmla="*/ 75348 w 1234340"/>
                <a:gd name="connsiteY112" fmla="*/ 1627176 h 3815920"/>
                <a:gd name="connsiteX113" fmla="*/ 23393 w 1234340"/>
                <a:gd name="connsiteY113" fmla="*/ 1471312 h 3815920"/>
                <a:gd name="connsiteX114" fmla="*/ 28589 w 1234340"/>
                <a:gd name="connsiteY114" fmla="*/ 1351817 h 3815920"/>
                <a:gd name="connsiteX115" fmla="*/ 23393 w 1234340"/>
                <a:gd name="connsiteY115" fmla="*/ 1289472 h 3815920"/>
                <a:gd name="connsiteX116" fmla="*/ 38980 w 1234340"/>
                <a:gd name="connsiteY116" fmla="*/ 1227126 h 3815920"/>
                <a:gd name="connsiteX117" fmla="*/ 59761 w 1234340"/>
                <a:gd name="connsiteY117" fmla="*/ 1050481 h 3815920"/>
                <a:gd name="connsiteX118" fmla="*/ 54566 w 1234340"/>
                <a:gd name="connsiteY118" fmla="*/ 967353 h 3815920"/>
                <a:gd name="connsiteX119" fmla="*/ 85739 w 1234340"/>
                <a:gd name="connsiteY119" fmla="*/ 769926 h 3815920"/>
                <a:gd name="connsiteX120" fmla="*/ 96130 w 1234340"/>
                <a:gd name="connsiteY120" fmla="*/ 733558 h 3815920"/>
                <a:gd name="connsiteX121" fmla="*/ 200039 w 1234340"/>
                <a:gd name="connsiteY121" fmla="*/ 671212 h 3815920"/>
                <a:gd name="connsiteX122" fmla="*/ 423443 w 1234340"/>
                <a:gd name="connsiteY122" fmla="*/ 582890 h 3815920"/>
                <a:gd name="connsiteX123" fmla="*/ 465007 w 1234340"/>
                <a:gd name="connsiteY123" fmla="*/ 541326 h 3815920"/>
                <a:gd name="connsiteX124" fmla="*/ 496613 w 1234340"/>
                <a:gd name="connsiteY124" fmla="*/ 524657 h 3815920"/>
                <a:gd name="connsiteX125" fmla="*/ 480593 w 1234340"/>
                <a:gd name="connsiteY125" fmla="*/ 437417 h 3815920"/>
                <a:gd name="connsiteX126" fmla="*/ 444225 w 1234340"/>
                <a:gd name="connsiteY126" fmla="*/ 375072 h 3815920"/>
                <a:gd name="connsiteX127" fmla="*/ 439030 w 1234340"/>
                <a:gd name="connsiteY127" fmla="*/ 317922 h 3815920"/>
                <a:gd name="connsiteX128" fmla="*/ 423443 w 1234340"/>
                <a:gd name="connsiteY128" fmla="*/ 260772 h 3815920"/>
                <a:gd name="connsiteX129" fmla="*/ 433834 w 1234340"/>
                <a:gd name="connsiteY129" fmla="*/ 203622 h 3815920"/>
                <a:gd name="connsiteX130" fmla="*/ 470202 w 1234340"/>
                <a:gd name="connsiteY130" fmla="*/ 52953 h 3815920"/>
                <a:gd name="connsiteX131" fmla="*/ 563721 w 1234340"/>
                <a:gd name="connsiteY131" fmla="*/ 6194 h 3815920"/>
                <a:gd name="connsiteX132" fmla="*/ 626066 w 1234340"/>
                <a:gd name="connsiteY132"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96478 w 1234340"/>
                <a:gd name="connsiteY7" fmla="*/ 406461 h 3815920"/>
                <a:gd name="connsiteX8" fmla="*/ 778249 w 1234340"/>
                <a:gd name="connsiteY8" fmla="*/ 426594 h 3815920"/>
                <a:gd name="connsiteX9" fmla="*/ 762663 w 1234340"/>
                <a:gd name="connsiteY9" fmla="*/ 455817 h 3815920"/>
                <a:gd name="connsiteX10" fmla="*/ 757901 w 1234340"/>
                <a:gd name="connsiteY10" fmla="*/ 530935 h 3815920"/>
                <a:gd name="connsiteX11" fmla="*/ 766343 w 1234340"/>
                <a:gd name="connsiteY11" fmla="*/ 546522 h 3815920"/>
                <a:gd name="connsiteX12" fmla="*/ 802711 w 1234340"/>
                <a:gd name="connsiteY12" fmla="*/ 582890 h 3815920"/>
                <a:gd name="connsiteX13" fmla="*/ 989748 w 1234340"/>
                <a:gd name="connsiteY13" fmla="*/ 655626 h 3815920"/>
                <a:gd name="connsiteX14" fmla="*/ 1109243 w 1234340"/>
                <a:gd name="connsiteY14" fmla="*/ 691994 h 3815920"/>
                <a:gd name="connsiteX15" fmla="*/ 1109243 w 1234340"/>
                <a:gd name="connsiteY15" fmla="*/ 738753 h 3815920"/>
                <a:gd name="connsiteX16" fmla="*/ 1161198 w 1234340"/>
                <a:gd name="connsiteY16" fmla="*/ 894617 h 3815920"/>
                <a:gd name="connsiteX17" fmla="*/ 1161198 w 1234340"/>
                <a:gd name="connsiteY17" fmla="*/ 982940 h 3815920"/>
                <a:gd name="connsiteX18" fmla="*/ 1181980 w 1234340"/>
                <a:gd name="connsiteY18" fmla="*/ 1040090 h 3815920"/>
                <a:gd name="connsiteX19" fmla="*/ 1202761 w 1234340"/>
                <a:gd name="connsiteY19" fmla="*/ 1185562 h 3815920"/>
                <a:gd name="connsiteX20" fmla="*/ 1233934 w 1234340"/>
                <a:gd name="connsiteY20" fmla="*/ 1341426 h 3815920"/>
                <a:gd name="connsiteX21" fmla="*/ 1218348 w 1234340"/>
                <a:gd name="connsiteY21" fmla="*/ 1466117 h 3815920"/>
                <a:gd name="connsiteX22" fmla="*/ 1187175 w 1234340"/>
                <a:gd name="connsiteY22" fmla="*/ 1694717 h 3815920"/>
                <a:gd name="connsiteX23" fmla="*/ 1140416 w 1234340"/>
                <a:gd name="connsiteY23" fmla="*/ 1809017 h 3815920"/>
                <a:gd name="connsiteX24" fmla="*/ 1104048 w 1234340"/>
                <a:gd name="connsiteY24" fmla="*/ 1881753 h 3815920"/>
                <a:gd name="connsiteX25" fmla="*/ 1067680 w 1234340"/>
                <a:gd name="connsiteY25" fmla="*/ 1938903 h 3815920"/>
                <a:gd name="connsiteX26" fmla="*/ 1020921 w 1234340"/>
                <a:gd name="connsiteY26" fmla="*/ 1954490 h 3815920"/>
                <a:gd name="connsiteX27" fmla="*/ 1031311 w 1234340"/>
                <a:gd name="connsiteY27" fmla="*/ 2084376 h 3815920"/>
                <a:gd name="connsiteX28" fmla="*/ 1036507 w 1234340"/>
                <a:gd name="connsiteY28" fmla="*/ 2219458 h 3815920"/>
                <a:gd name="connsiteX29" fmla="*/ 1036507 w 1234340"/>
                <a:gd name="connsiteY29" fmla="*/ 2307781 h 3815920"/>
                <a:gd name="connsiteX30" fmla="*/ 1015725 w 1234340"/>
                <a:gd name="connsiteY30" fmla="*/ 2411690 h 3815920"/>
                <a:gd name="connsiteX31" fmla="*/ 1020921 w 1234340"/>
                <a:gd name="connsiteY31" fmla="*/ 2609117 h 3815920"/>
                <a:gd name="connsiteX32" fmla="*/ 1026116 w 1234340"/>
                <a:gd name="connsiteY32" fmla="*/ 2687049 h 3815920"/>
                <a:gd name="connsiteX33" fmla="*/ 1036507 w 1234340"/>
                <a:gd name="connsiteY33" fmla="*/ 2796153 h 3815920"/>
                <a:gd name="connsiteX34" fmla="*/ 1083266 w 1234340"/>
                <a:gd name="connsiteY34" fmla="*/ 3139053 h 3815920"/>
                <a:gd name="connsiteX35" fmla="*/ 1093657 w 1234340"/>
                <a:gd name="connsiteY35" fmla="*/ 3222181 h 3815920"/>
                <a:gd name="connsiteX36" fmla="*/ 1093657 w 1234340"/>
                <a:gd name="connsiteY36" fmla="*/ 3305308 h 3815920"/>
                <a:gd name="connsiteX37" fmla="*/ 1114439 w 1234340"/>
                <a:gd name="connsiteY37" fmla="*/ 3445585 h 3815920"/>
                <a:gd name="connsiteX38" fmla="*/ 1098852 w 1234340"/>
                <a:gd name="connsiteY38" fmla="*/ 3523517 h 3815920"/>
                <a:gd name="connsiteX39" fmla="*/ 1109243 w 1234340"/>
                <a:gd name="connsiteY39" fmla="*/ 3570276 h 3815920"/>
                <a:gd name="connsiteX40" fmla="*/ 1109243 w 1234340"/>
                <a:gd name="connsiteY40" fmla="*/ 3622231 h 3815920"/>
                <a:gd name="connsiteX41" fmla="*/ 1156002 w 1234340"/>
                <a:gd name="connsiteY41" fmla="*/ 3715749 h 3815920"/>
                <a:gd name="connsiteX42" fmla="*/ 1166393 w 1234340"/>
                <a:gd name="connsiteY42" fmla="*/ 3804072 h 3815920"/>
                <a:gd name="connsiteX43" fmla="*/ 1083266 w 1234340"/>
                <a:gd name="connsiteY43" fmla="*/ 3814462 h 3815920"/>
                <a:gd name="connsiteX44" fmla="*/ 937793 w 1234340"/>
                <a:gd name="connsiteY44" fmla="*/ 3798876 h 3815920"/>
                <a:gd name="connsiteX45" fmla="*/ 891034 w 1234340"/>
                <a:gd name="connsiteY45" fmla="*/ 3757312 h 3815920"/>
                <a:gd name="connsiteX46" fmla="*/ 885839 w 1234340"/>
                <a:gd name="connsiteY46" fmla="*/ 3663794 h 3815920"/>
                <a:gd name="connsiteX47" fmla="*/ 901425 w 1234340"/>
                <a:gd name="connsiteY47" fmla="*/ 3648208 h 3815920"/>
                <a:gd name="connsiteX48" fmla="*/ 839080 w 1234340"/>
                <a:gd name="connsiteY48" fmla="*/ 3601449 h 3815920"/>
                <a:gd name="connsiteX49" fmla="*/ 844275 w 1234340"/>
                <a:gd name="connsiteY49" fmla="*/ 3554690 h 3815920"/>
                <a:gd name="connsiteX50" fmla="*/ 865057 w 1234340"/>
                <a:gd name="connsiteY50" fmla="*/ 3518322 h 3815920"/>
                <a:gd name="connsiteX51" fmla="*/ 839080 w 1234340"/>
                <a:gd name="connsiteY51" fmla="*/ 3476758 h 3815920"/>
                <a:gd name="connsiteX52" fmla="*/ 854666 w 1234340"/>
                <a:gd name="connsiteY52" fmla="*/ 3424803 h 3815920"/>
                <a:gd name="connsiteX53" fmla="*/ 854666 w 1234340"/>
                <a:gd name="connsiteY53" fmla="*/ 3310503 h 3815920"/>
                <a:gd name="connsiteX54" fmla="*/ 807907 w 1234340"/>
                <a:gd name="connsiteY54" fmla="*/ 3196203 h 3815920"/>
                <a:gd name="connsiteX55" fmla="*/ 813102 w 1234340"/>
                <a:gd name="connsiteY55" fmla="*/ 3128662 h 3815920"/>
                <a:gd name="connsiteX56" fmla="*/ 813102 w 1234340"/>
                <a:gd name="connsiteY56" fmla="*/ 2983190 h 3815920"/>
                <a:gd name="connsiteX57" fmla="*/ 792321 w 1234340"/>
                <a:gd name="connsiteY57" fmla="*/ 2915649 h 3815920"/>
                <a:gd name="connsiteX58" fmla="*/ 792321 w 1234340"/>
                <a:gd name="connsiteY58" fmla="*/ 2884476 h 3815920"/>
                <a:gd name="connsiteX59" fmla="*/ 735171 w 1234340"/>
                <a:gd name="connsiteY59" fmla="*/ 2588335 h 3815920"/>
                <a:gd name="connsiteX60" fmla="*/ 719584 w 1234340"/>
                <a:gd name="connsiteY60" fmla="*/ 2510403 h 3815920"/>
                <a:gd name="connsiteX61" fmla="*/ 703998 w 1234340"/>
                <a:gd name="connsiteY61" fmla="*/ 2442862 h 3815920"/>
                <a:gd name="connsiteX62" fmla="*/ 703998 w 1234340"/>
                <a:gd name="connsiteY62" fmla="*/ 2364931 h 3815920"/>
                <a:gd name="connsiteX63" fmla="*/ 646848 w 1234340"/>
                <a:gd name="connsiteY63" fmla="*/ 2245435 h 3815920"/>
                <a:gd name="connsiteX64" fmla="*/ 620871 w 1234340"/>
                <a:gd name="connsiteY64" fmla="*/ 2183090 h 3815920"/>
                <a:gd name="connsiteX65" fmla="*/ 568916 w 1234340"/>
                <a:gd name="connsiteY65" fmla="*/ 2422081 h 3815920"/>
                <a:gd name="connsiteX66" fmla="*/ 511766 w 1234340"/>
                <a:gd name="connsiteY66" fmla="*/ 2541576 h 3815920"/>
                <a:gd name="connsiteX67" fmla="*/ 475398 w 1234340"/>
                <a:gd name="connsiteY67" fmla="*/ 2671462 h 3815920"/>
                <a:gd name="connsiteX68" fmla="*/ 454616 w 1234340"/>
                <a:gd name="connsiteY68" fmla="*/ 2832522 h 3815920"/>
                <a:gd name="connsiteX69" fmla="*/ 428639 w 1234340"/>
                <a:gd name="connsiteY69" fmla="*/ 2952017 h 3815920"/>
                <a:gd name="connsiteX70" fmla="*/ 413052 w 1234340"/>
                <a:gd name="connsiteY70" fmla="*/ 3066317 h 3815920"/>
                <a:gd name="connsiteX71" fmla="*/ 407857 w 1234340"/>
                <a:gd name="connsiteY71" fmla="*/ 3170226 h 3815920"/>
                <a:gd name="connsiteX72" fmla="*/ 376684 w 1234340"/>
                <a:gd name="connsiteY72" fmla="*/ 3300112 h 3815920"/>
                <a:gd name="connsiteX73" fmla="*/ 387075 w 1234340"/>
                <a:gd name="connsiteY73" fmla="*/ 3393631 h 3815920"/>
                <a:gd name="connsiteX74" fmla="*/ 371489 w 1234340"/>
                <a:gd name="connsiteY74" fmla="*/ 3476758 h 3815920"/>
                <a:gd name="connsiteX75" fmla="*/ 392271 w 1234340"/>
                <a:gd name="connsiteY75" fmla="*/ 3523517 h 3815920"/>
                <a:gd name="connsiteX76" fmla="*/ 350707 w 1234340"/>
                <a:gd name="connsiteY76" fmla="*/ 3570276 h 3815920"/>
                <a:gd name="connsiteX77" fmla="*/ 335121 w 1234340"/>
                <a:gd name="connsiteY77" fmla="*/ 3611840 h 3815920"/>
                <a:gd name="connsiteX78" fmla="*/ 309143 w 1234340"/>
                <a:gd name="connsiteY78" fmla="*/ 3627426 h 3815920"/>
                <a:gd name="connsiteX79" fmla="*/ 319534 w 1234340"/>
                <a:gd name="connsiteY79" fmla="*/ 3694967 h 3815920"/>
                <a:gd name="connsiteX80" fmla="*/ 309143 w 1234340"/>
                <a:gd name="connsiteY80" fmla="*/ 3757312 h 3815920"/>
                <a:gd name="connsiteX81" fmla="*/ 262384 w 1234340"/>
                <a:gd name="connsiteY81" fmla="*/ 3772899 h 3815920"/>
                <a:gd name="connsiteX82" fmla="*/ 241602 w 1234340"/>
                <a:gd name="connsiteY82" fmla="*/ 3772899 h 3815920"/>
                <a:gd name="connsiteX83" fmla="*/ 205234 w 1234340"/>
                <a:gd name="connsiteY83" fmla="*/ 3798876 h 3815920"/>
                <a:gd name="connsiteX84" fmla="*/ 111716 w 1234340"/>
                <a:gd name="connsiteY84" fmla="*/ 3809267 h 3815920"/>
                <a:gd name="connsiteX85" fmla="*/ 23393 w 1234340"/>
                <a:gd name="connsiteY85" fmla="*/ 3793681 h 3815920"/>
                <a:gd name="connsiteX86" fmla="*/ 7807 w 1234340"/>
                <a:gd name="connsiteY86" fmla="*/ 3757312 h 3815920"/>
                <a:gd name="connsiteX87" fmla="*/ 2611 w 1234340"/>
                <a:gd name="connsiteY87" fmla="*/ 3710553 h 3815920"/>
                <a:gd name="connsiteX88" fmla="*/ 49371 w 1234340"/>
                <a:gd name="connsiteY88" fmla="*/ 3663794 h 3815920"/>
                <a:gd name="connsiteX89" fmla="*/ 106521 w 1234340"/>
                <a:gd name="connsiteY89" fmla="*/ 3591058 h 3815920"/>
                <a:gd name="connsiteX90" fmla="*/ 153280 w 1234340"/>
                <a:gd name="connsiteY90" fmla="*/ 3559885 h 3815920"/>
                <a:gd name="connsiteX91" fmla="*/ 101325 w 1234340"/>
                <a:gd name="connsiteY91" fmla="*/ 3539103 h 3815920"/>
                <a:gd name="connsiteX92" fmla="*/ 111716 w 1234340"/>
                <a:gd name="connsiteY92" fmla="*/ 3497540 h 3815920"/>
                <a:gd name="connsiteX93" fmla="*/ 90934 w 1234340"/>
                <a:gd name="connsiteY93" fmla="*/ 3455976 h 3815920"/>
                <a:gd name="connsiteX94" fmla="*/ 132498 w 1234340"/>
                <a:gd name="connsiteY94" fmla="*/ 3336481 h 3815920"/>
                <a:gd name="connsiteX95" fmla="*/ 168866 w 1234340"/>
                <a:gd name="connsiteY95" fmla="*/ 3206594 h 3815920"/>
                <a:gd name="connsiteX96" fmla="*/ 148084 w 1234340"/>
                <a:gd name="connsiteY96" fmla="*/ 3154640 h 3815920"/>
                <a:gd name="connsiteX97" fmla="*/ 174061 w 1234340"/>
                <a:gd name="connsiteY97" fmla="*/ 3107881 h 3815920"/>
                <a:gd name="connsiteX98" fmla="*/ 174061 w 1234340"/>
                <a:gd name="connsiteY98" fmla="*/ 2910453 h 3815920"/>
                <a:gd name="connsiteX99" fmla="*/ 205234 w 1234340"/>
                <a:gd name="connsiteY99" fmla="*/ 2868890 h 3815920"/>
                <a:gd name="connsiteX100" fmla="*/ 220821 w 1234340"/>
                <a:gd name="connsiteY100" fmla="*/ 2723417 h 3815920"/>
                <a:gd name="connsiteX101" fmla="*/ 226016 w 1234340"/>
                <a:gd name="connsiteY101" fmla="*/ 2562358 h 3815920"/>
                <a:gd name="connsiteX102" fmla="*/ 251993 w 1234340"/>
                <a:gd name="connsiteY102" fmla="*/ 2510403 h 3815920"/>
                <a:gd name="connsiteX103" fmla="*/ 226016 w 1234340"/>
                <a:gd name="connsiteY103" fmla="*/ 2401299 h 3815920"/>
                <a:gd name="connsiteX104" fmla="*/ 210430 w 1234340"/>
                <a:gd name="connsiteY104" fmla="*/ 2271412 h 3815920"/>
                <a:gd name="connsiteX105" fmla="*/ 220821 w 1234340"/>
                <a:gd name="connsiteY105" fmla="*/ 2172699 h 3815920"/>
                <a:gd name="connsiteX106" fmla="*/ 220821 w 1234340"/>
                <a:gd name="connsiteY106" fmla="*/ 2073985 h 3815920"/>
                <a:gd name="connsiteX107" fmla="*/ 168866 w 1234340"/>
                <a:gd name="connsiteY107" fmla="*/ 2053203 h 3815920"/>
                <a:gd name="connsiteX108" fmla="*/ 184452 w 1234340"/>
                <a:gd name="connsiteY108" fmla="*/ 1933708 h 3815920"/>
                <a:gd name="connsiteX109" fmla="*/ 153280 w 1234340"/>
                <a:gd name="connsiteY109" fmla="*/ 1871362 h 3815920"/>
                <a:gd name="connsiteX110" fmla="*/ 106521 w 1234340"/>
                <a:gd name="connsiteY110" fmla="*/ 1783040 h 3815920"/>
                <a:gd name="connsiteX111" fmla="*/ 106521 w 1234340"/>
                <a:gd name="connsiteY111" fmla="*/ 1705108 h 3815920"/>
                <a:gd name="connsiteX112" fmla="*/ 75348 w 1234340"/>
                <a:gd name="connsiteY112" fmla="*/ 1627176 h 3815920"/>
                <a:gd name="connsiteX113" fmla="*/ 23393 w 1234340"/>
                <a:gd name="connsiteY113" fmla="*/ 1471312 h 3815920"/>
                <a:gd name="connsiteX114" fmla="*/ 28589 w 1234340"/>
                <a:gd name="connsiteY114" fmla="*/ 1351817 h 3815920"/>
                <a:gd name="connsiteX115" fmla="*/ 23393 w 1234340"/>
                <a:gd name="connsiteY115" fmla="*/ 1289472 h 3815920"/>
                <a:gd name="connsiteX116" fmla="*/ 38980 w 1234340"/>
                <a:gd name="connsiteY116" fmla="*/ 1227126 h 3815920"/>
                <a:gd name="connsiteX117" fmla="*/ 59761 w 1234340"/>
                <a:gd name="connsiteY117" fmla="*/ 1050481 h 3815920"/>
                <a:gd name="connsiteX118" fmla="*/ 54566 w 1234340"/>
                <a:gd name="connsiteY118" fmla="*/ 967353 h 3815920"/>
                <a:gd name="connsiteX119" fmla="*/ 85739 w 1234340"/>
                <a:gd name="connsiteY119" fmla="*/ 769926 h 3815920"/>
                <a:gd name="connsiteX120" fmla="*/ 96130 w 1234340"/>
                <a:gd name="connsiteY120" fmla="*/ 733558 h 3815920"/>
                <a:gd name="connsiteX121" fmla="*/ 200039 w 1234340"/>
                <a:gd name="connsiteY121" fmla="*/ 671212 h 3815920"/>
                <a:gd name="connsiteX122" fmla="*/ 423443 w 1234340"/>
                <a:gd name="connsiteY122" fmla="*/ 582890 h 3815920"/>
                <a:gd name="connsiteX123" fmla="*/ 465007 w 1234340"/>
                <a:gd name="connsiteY123" fmla="*/ 541326 h 3815920"/>
                <a:gd name="connsiteX124" fmla="*/ 496613 w 1234340"/>
                <a:gd name="connsiteY124" fmla="*/ 524657 h 3815920"/>
                <a:gd name="connsiteX125" fmla="*/ 480593 w 1234340"/>
                <a:gd name="connsiteY125" fmla="*/ 437417 h 3815920"/>
                <a:gd name="connsiteX126" fmla="*/ 444225 w 1234340"/>
                <a:gd name="connsiteY126" fmla="*/ 375072 h 3815920"/>
                <a:gd name="connsiteX127" fmla="*/ 439030 w 1234340"/>
                <a:gd name="connsiteY127" fmla="*/ 317922 h 3815920"/>
                <a:gd name="connsiteX128" fmla="*/ 423443 w 1234340"/>
                <a:gd name="connsiteY128" fmla="*/ 260772 h 3815920"/>
                <a:gd name="connsiteX129" fmla="*/ 433834 w 1234340"/>
                <a:gd name="connsiteY129" fmla="*/ 203622 h 3815920"/>
                <a:gd name="connsiteX130" fmla="*/ 470202 w 1234340"/>
                <a:gd name="connsiteY130" fmla="*/ 52953 h 3815920"/>
                <a:gd name="connsiteX131" fmla="*/ 563721 w 1234340"/>
                <a:gd name="connsiteY131" fmla="*/ 6194 h 3815920"/>
                <a:gd name="connsiteX132" fmla="*/ 626066 w 1234340"/>
                <a:gd name="connsiteY132" fmla="*/ 999 h 3815920"/>
                <a:gd name="connsiteX0" fmla="*/ 626066 w 1234340"/>
                <a:gd name="connsiteY0" fmla="*/ 999 h 3815920"/>
                <a:gd name="connsiteX1" fmla="*/ 693607 w 1234340"/>
                <a:gd name="connsiteY1" fmla="*/ 999 h 3815920"/>
                <a:gd name="connsiteX2" fmla="*/ 755952 w 1234340"/>
                <a:gd name="connsiteY2" fmla="*/ 11390 h 3815920"/>
                <a:gd name="connsiteX3" fmla="*/ 802711 w 1234340"/>
                <a:gd name="connsiteY3" fmla="*/ 73735 h 3815920"/>
                <a:gd name="connsiteX4" fmla="*/ 839080 w 1234340"/>
                <a:gd name="connsiteY4" fmla="*/ 151667 h 3815920"/>
                <a:gd name="connsiteX5" fmla="*/ 839080 w 1234340"/>
                <a:gd name="connsiteY5" fmla="*/ 255576 h 3815920"/>
                <a:gd name="connsiteX6" fmla="*/ 816998 w 1234340"/>
                <a:gd name="connsiteY6" fmla="*/ 348661 h 3815920"/>
                <a:gd name="connsiteX7" fmla="*/ 796478 w 1234340"/>
                <a:gd name="connsiteY7" fmla="*/ 406461 h 3815920"/>
                <a:gd name="connsiteX8" fmla="*/ 778249 w 1234340"/>
                <a:gd name="connsiteY8" fmla="*/ 426594 h 3815920"/>
                <a:gd name="connsiteX9" fmla="*/ 762663 w 1234340"/>
                <a:gd name="connsiteY9" fmla="*/ 455817 h 3815920"/>
                <a:gd name="connsiteX10" fmla="*/ 757901 w 1234340"/>
                <a:gd name="connsiteY10" fmla="*/ 530935 h 3815920"/>
                <a:gd name="connsiteX11" fmla="*/ 766343 w 1234340"/>
                <a:gd name="connsiteY11" fmla="*/ 546522 h 3815920"/>
                <a:gd name="connsiteX12" fmla="*/ 802711 w 1234340"/>
                <a:gd name="connsiteY12" fmla="*/ 582890 h 3815920"/>
                <a:gd name="connsiteX13" fmla="*/ 989748 w 1234340"/>
                <a:gd name="connsiteY13" fmla="*/ 655626 h 3815920"/>
                <a:gd name="connsiteX14" fmla="*/ 1109243 w 1234340"/>
                <a:gd name="connsiteY14" fmla="*/ 691994 h 3815920"/>
                <a:gd name="connsiteX15" fmla="*/ 1128293 w 1234340"/>
                <a:gd name="connsiteY15" fmla="*/ 736372 h 3815920"/>
                <a:gd name="connsiteX16" fmla="*/ 1161198 w 1234340"/>
                <a:gd name="connsiteY16" fmla="*/ 894617 h 3815920"/>
                <a:gd name="connsiteX17" fmla="*/ 1161198 w 1234340"/>
                <a:gd name="connsiteY17" fmla="*/ 982940 h 3815920"/>
                <a:gd name="connsiteX18" fmla="*/ 1181980 w 1234340"/>
                <a:gd name="connsiteY18" fmla="*/ 1040090 h 3815920"/>
                <a:gd name="connsiteX19" fmla="*/ 1202761 w 1234340"/>
                <a:gd name="connsiteY19" fmla="*/ 1185562 h 3815920"/>
                <a:gd name="connsiteX20" fmla="*/ 1233934 w 1234340"/>
                <a:gd name="connsiteY20" fmla="*/ 1341426 h 3815920"/>
                <a:gd name="connsiteX21" fmla="*/ 1218348 w 1234340"/>
                <a:gd name="connsiteY21" fmla="*/ 1466117 h 3815920"/>
                <a:gd name="connsiteX22" fmla="*/ 1187175 w 1234340"/>
                <a:gd name="connsiteY22" fmla="*/ 1694717 h 3815920"/>
                <a:gd name="connsiteX23" fmla="*/ 1140416 w 1234340"/>
                <a:gd name="connsiteY23" fmla="*/ 1809017 h 3815920"/>
                <a:gd name="connsiteX24" fmla="*/ 1104048 w 1234340"/>
                <a:gd name="connsiteY24" fmla="*/ 1881753 h 3815920"/>
                <a:gd name="connsiteX25" fmla="*/ 1067680 w 1234340"/>
                <a:gd name="connsiteY25" fmla="*/ 1938903 h 3815920"/>
                <a:gd name="connsiteX26" fmla="*/ 1020921 w 1234340"/>
                <a:gd name="connsiteY26" fmla="*/ 1954490 h 3815920"/>
                <a:gd name="connsiteX27" fmla="*/ 1031311 w 1234340"/>
                <a:gd name="connsiteY27" fmla="*/ 2084376 h 3815920"/>
                <a:gd name="connsiteX28" fmla="*/ 1036507 w 1234340"/>
                <a:gd name="connsiteY28" fmla="*/ 2219458 h 3815920"/>
                <a:gd name="connsiteX29" fmla="*/ 1036507 w 1234340"/>
                <a:gd name="connsiteY29" fmla="*/ 2307781 h 3815920"/>
                <a:gd name="connsiteX30" fmla="*/ 1015725 w 1234340"/>
                <a:gd name="connsiteY30" fmla="*/ 2411690 h 3815920"/>
                <a:gd name="connsiteX31" fmla="*/ 1020921 w 1234340"/>
                <a:gd name="connsiteY31" fmla="*/ 2609117 h 3815920"/>
                <a:gd name="connsiteX32" fmla="*/ 1026116 w 1234340"/>
                <a:gd name="connsiteY32" fmla="*/ 2687049 h 3815920"/>
                <a:gd name="connsiteX33" fmla="*/ 1036507 w 1234340"/>
                <a:gd name="connsiteY33" fmla="*/ 2796153 h 3815920"/>
                <a:gd name="connsiteX34" fmla="*/ 1083266 w 1234340"/>
                <a:gd name="connsiteY34" fmla="*/ 3139053 h 3815920"/>
                <a:gd name="connsiteX35" fmla="*/ 1093657 w 1234340"/>
                <a:gd name="connsiteY35" fmla="*/ 3222181 h 3815920"/>
                <a:gd name="connsiteX36" fmla="*/ 1093657 w 1234340"/>
                <a:gd name="connsiteY36" fmla="*/ 3305308 h 3815920"/>
                <a:gd name="connsiteX37" fmla="*/ 1114439 w 1234340"/>
                <a:gd name="connsiteY37" fmla="*/ 3445585 h 3815920"/>
                <a:gd name="connsiteX38" fmla="*/ 1098852 w 1234340"/>
                <a:gd name="connsiteY38" fmla="*/ 3523517 h 3815920"/>
                <a:gd name="connsiteX39" fmla="*/ 1109243 w 1234340"/>
                <a:gd name="connsiteY39" fmla="*/ 3570276 h 3815920"/>
                <a:gd name="connsiteX40" fmla="*/ 1109243 w 1234340"/>
                <a:gd name="connsiteY40" fmla="*/ 3622231 h 3815920"/>
                <a:gd name="connsiteX41" fmla="*/ 1156002 w 1234340"/>
                <a:gd name="connsiteY41" fmla="*/ 3715749 h 3815920"/>
                <a:gd name="connsiteX42" fmla="*/ 1166393 w 1234340"/>
                <a:gd name="connsiteY42" fmla="*/ 3804072 h 3815920"/>
                <a:gd name="connsiteX43" fmla="*/ 1083266 w 1234340"/>
                <a:gd name="connsiteY43" fmla="*/ 3814462 h 3815920"/>
                <a:gd name="connsiteX44" fmla="*/ 937793 w 1234340"/>
                <a:gd name="connsiteY44" fmla="*/ 3798876 h 3815920"/>
                <a:gd name="connsiteX45" fmla="*/ 891034 w 1234340"/>
                <a:gd name="connsiteY45" fmla="*/ 3757312 h 3815920"/>
                <a:gd name="connsiteX46" fmla="*/ 885839 w 1234340"/>
                <a:gd name="connsiteY46" fmla="*/ 3663794 h 3815920"/>
                <a:gd name="connsiteX47" fmla="*/ 901425 w 1234340"/>
                <a:gd name="connsiteY47" fmla="*/ 3648208 h 3815920"/>
                <a:gd name="connsiteX48" fmla="*/ 839080 w 1234340"/>
                <a:gd name="connsiteY48" fmla="*/ 3601449 h 3815920"/>
                <a:gd name="connsiteX49" fmla="*/ 844275 w 1234340"/>
                <a:gd name="connsiteY49" fmla="*/ 3554690 h 3815920"/>
                <a:gd name="connsiteX50" fmla="*/ 865057 w 1234340"/>
                <a:gd name="connsiteY50" fmla="*/ 3518322 h 3815920"/>
                <a:gd name="connsiteX51" fmla="*/ 839080 w 1234340"/>
                <a:gd name="connsiteY51" fmla="*/ 3476758 h 3815920"/>
                <a:gd name="connsiteX52" fmla="*/ 854666 w 1234340"/>
                <a:gd name="connsiteY52" fmla="*/ 3424803 h 3815920"/>
                <a:gd name="connsiteX53" fmla="*/ 854666 w 1234340"/>
                <a:gd name="connsiteY53" fmla="*/ 3310503 h 3815920"/>
                <a:gd name="connsiteX54" fmla="*/ 807907 w 1234340"/>
                <a:gd name="connsiteY54" fmla="*/ 3196203 h 3815920"/>
                <a:gd name="connsiteX55" fmla="*/ 813102 w 1234340"/>
                <a:gd name="connsiteY55" fmla="*/ 3128662 h 3815920"/>
                <a:gd name="connsiteX56" fmla="*/ 813102 w 1234340"/>
                <a:gd name="connsiteY56" fmla="*/ 2983190 h 3815920"/>
                <a:gd name="connsiteX57" fmla="*/ 792321 w 1234340"/>
                <a:gd name="connsiteY57" fmla="*/ 2915649 h 3815920"/>
                <a:gd name="connsiteX58" fmla="*/ 792321 w 1234340"/>
                <a:gd name="connsiteY58" fmla="*/ 2884476 h 3815920"/>
                <a:gd name="connsiteX59" fmla="*/ 735171 w 1234340"/>
                <a:gd name="connsiteY59" fmla="*/ 2588335 h 3815920"/>
                <a:gd name="connsiteX60" fmla="*/ 719584 w 1234340"/>
                <a:gd name="connsiteY60" fmla="*/ 2510403 h 3815920"/>
                <a:gd name="connsiteX61" fmla="*/ 703998 w 1234340"/>
                <a:gd name="connsiteY61" fmla="*/ 2442862 h 3815920"/>
                <a:gd name="connsiteX62" fmla="*/ 703998 w 1234340"/>
                <a:gd name="connsiteY62" fmla="*/ 2364931 h 3815920"/>
                <a:gd name="connsiteX63" fmla="*/ 646848 w 1234340"/>
                <a:gd name="connsiteY63" fmla="*/ 2245435 h 3815920"/>
                <a:gd name="connsiteX64" fmla="*/ 620871 w 1234340"/>
                <a:gd name="connsiteY64" fmla="*/ 2183090 h 3815920"/>
                <a:gd name="connsiteX65" fmla="*/ 568916 w 1234340"/>
                <a:gd name="connsiteY65" fmla="*/ 2422081 h 3815920"/>
                <a:gd name="connsiteX66" fmla="*/ 511766 w 1234340"/>
                <a:gd name="connsiteY66" fmla="*/ 2541576 h 3815920"/>
                <a:gd name="connsiteX67" fmla="*/ 475398 w 1234340"/>
                <a:gd name="connsiteY67" fmla="*/ 2671462 h 3815920"/>
                <a:gd name="connsiteX68" fmla="*/ 454616 w 1234340"/>
                <a:gd name="connsiteY68" fmla="*/ 2832522 h 3815920"/>
                <a:gd name="connsiteX69" fmla="*/ 428639 w 1234340"/>
                <a:gd name="connsiteY69" fmla="*/ 2952017 h 3815920"/>
                <a:gd name="connsiteX70" fmla="*/ 413052 w 1234340"/>
                <a:gd name="connsiteY70" fmla="*/ 3066317 h 3815920"/>
                <a:gd name="connsiteX71" fmla="*/ 407857 w 1234340"/>
                <a:gd name="connsiteY71" fmla="*/ 3170226 h 3815920"/>
                <a:gd name="connsiteX72" fmla="*/ 376684 w 1234340"/>
                <a:gd name="connsiteY72" fmla="*/ 3300112 h 3815920"/>
                <a:gd name="connsiteX73" fmla="*/ 387075 w 1234340"/>
                <a:gd name="connsiteY73" fmla="*/ 3393631 h 3815920"/>
                <a:gd name="connsiteX74" fmla="*/ 371489 w 1234340"/>
                <a:gd name="connsiteY74" fmla="*/ 3476758 h 3815920"/>
                <a:gd name="connsiteX75" fmla="*/ 392271 w 1234340"/>
                <a:gd name="connsiteY75" fmla="*/ 3523517 h 3815920"/>
                <a:gd name="connsiteX76" fmla="*/ 350707 w 1234340"/>
                <a:gd name="connsiteY76" fmla="*/ 3570276 h 3815920"/>
                <a:gd name="connsiteX77" fmla="*/ 335121 w 1234340"/>
                <a:gd name="connsiteY77" fmla="*/ 3611840 h 3815920"/>
                <a:gd name="connsiteX78" fmla="*/ 309143 w 1234340"/>
                <a:gd name="connsiteY78" fmla="*/ 3627426 h 3815920"/>
                <a:gd name="connsiteX79" fmla="*/ 319534 w 1234340"/>
                <a:gd name="connsiteY79" fmla="*/ 3694967 h 3815920"/>
                <a:gd name="connsiteX80" fmla="*/ 309143 w 1234340"/>
                <a:gd name="connsiteY80" fmla="*/ 3757312 h 3815920"/>
                <a:gd name="connsiteX81" fmla="*/ 262384 w 1234340"/>
                <a:gd name="connsiteY81" fmla="*/ 3772899 h 3815920"/>
                <a:gd name="connsiteX82" fmla="*/ 241602 w 1234340"/>
                <a:gd name="connsiteY82" fmla="*/ 3772899 h 3815920"/>
                <a:gd name="connsiteX83" fmla="*/ 205234 w 1234340"/>
                <a:gd name="connsiteY83" fmla="*/ 3798876 h 3815920"/>
                <a:gd name="connsiteX84" fmla="*/ 111716 w 1234340"/>
                <a:gd name="connsiteY84" fmla="*/ 3809267 h 3815920"/>
                <a:gd name="connsiteX85" fmla="*/ 23393 w 1234340"/>
                <a:gd name="connsiteY85" fmla="*/ 3793681 h 3815920"/>
                <a:gd name="connsiteX86" fmla="*/ 7807 w 1234340"/>
                <a:gd name="connsiteY86" fmla="*/ 3757312 h 3815920"/>
                <a:gd name="connsiteX87" fmla="*/ 2611 w 1234340"/>
                <a:gd name="connsiteY87" fmla="*/ 3710553 h 3815920"/>
                <a:gd name="connsiteX88" fmla="*/ 49371 w 1234340"/>
                <a:gd name="connsiteY88" fmla="*/ 3663794 h 3815920"/>
                <a:gd name="connsiteX89" fmla="*/ 106521 w 1234340"/>
                <a:gd name="connsiteY89" fmla="*/ 3591058 h 3815920"/>
                <a:gd name="connsiteX90" fmla="*/ 153280 w 1234340"/>
                <a:gd name="connsiteY90" fmla="*/ 3559885 h 3815920"/>
                <a:gd name="connsiteX91" fmla="*/ 101325 w 1234340"/>
                <a:gd name="connsiteY91" fmla="*/ 3539103 h 3815920"/>
                <a:gd name="connsiteX92" fmla="*/ 111716 w 1234340"/>
                <a:gd name="connsiteY92" fmla="*/ 3497540 h 3815920"/>
                <a:gd name="connsiteX93" fmla="*/ 90934 w 1234340"/>
                <a:gd name="connsiteY93" fmla="*/ 3455976 h 3815920"/>
                <a:gd name="connsiteX94" fmla="*/ 132498 w 1234340"/>
                <a:gd name="connsiteY94" fmla="*/ 3336481 h 3815920"/>
                <a:gd name="connsiteX95" fmla="*/ 168866 w 1234340"/>
                <a:gd name="connsiteY95" fmla="*/ 3206594 h 3815920"/>
                <a:gd name="connsiteX96" fmla="*/ 148084 w 1234340"/>
                <a:gd name="connsiteY96" fmla="*/ 3154640 h 3815920"/>
                <a:gd name="connsiteX97" fmla="*/ 174061 w 1234340"/>
                <a:gd name="connsiteY97" fmla="*/ 3107881 h 3815920"/>
                <a:gd name="connsiteX98" fmla="*/ 174061 w 1234340"/>
                <a:gd name="connsiteY98" fmla="*/ 2910453 h 3815920"/>
                <a:gd name="connsiteX99" fmla="*/ 205234 w 1234340"/>
                <a:gd name="connsiteY99" fmla="*/ 2868890 h 3815920"/>
                <a:gd name="connsiteX100" fmla="*/ 220821 w 1234340"/>
                <a:gd name="connsiteY100" fmla="*/ 2723417 h 3815920"/>
                <a:gd name="connsiteX101" fmla="*/ 226016 w 1234340"/>
                <a:gd name="connsiteY101" fmla="*/ 2562358 h 3815920"/>
                <a:gd name="connsiteX102" fmla="*/ 251993 w 1234340"/>
                <a:gd name="connsiteY102" fmla="*/ 2510403 h 3815920"/>
                <a:gd name="connsiteX103" fmla="*/ 226016 w 1234340"/>
                <a:gd name="connsiteY103" fmla="*/ 2401299 h 3815920"/>
                <a:gd name="connsiteX104" fmla="*/ 210430 w 1234340"/>
                <a:gd name="connsiteY104" fmla="*/ 2271412 h 3815920"/>
                <a:gd name="connsiteX105" fmla="*/ 220821 w 1234340"/>
                <a:gd name="connsiteY105" fmla="*/ 2172699 h 3815920"/>
                <a:gd name="connsiteX106" fmla="*/ 220821 w 1234340"/>
                <a:gd name="connsiteY106" fmla="*/ 2073985 h 3815920"/>
                <a:gd name="connsiteX107" fmla="*/ 168866 w 1234340"/>
                <a:gd name="connsiteY107" fmla="*/ 2053203 h 3815920"/>
                <a:gd name="connsiteX108" fmla="*/ 184452 w 1234340"/>
                <a:gd name="connsiteY108" fmla="*/ 1933708 h 3815920"/>
                <a:gd name="connsiteX109" fmla="*/ 153280 w 1234340"/>
                <a:gd name="connsiteY109" fmla="*/ 1871362 h 3815920"/>
                <a:gd name="connsiteX110" fmla="*/ 106521 w 1234340"/>
                <a:gd name="connsiteY110" fmla="*/ 1783040 h 3815920"/>
                <a:gd name="connsiteX111" fmla="*/ 106521 w 1234340"/>
                <a:gd name="connsiteY111" fmla="*/ 1705108 h 3815920"/>
                <a:gd name="connsiteX112" fmla="*/ 75348 w 1234340"/>
                <a:gd name="connsiteY112" fmla="*/ 1627176 h 3815920"/>
                <a:gd name="connsiteX113" fmla="*/ 23393 w 1234340"/>
                <a:gd name="connsiteY113" fmla="*/ 1471312 h 3815920"/>
                <a:gd name="connsiteX114" fmla="*/ 28589 w 1234340"/>
                <a:gd name="connsiteY114" fmla="*/ 1351817 h 3815920"/>
                <a:gd name="connsiteX115" fmla="*/ 23393 w 1234340"/>
                <a:gd name="connsiteY115" fmla="*/ 1289472 h 3815920"/>
                <a:gd name="connsiteX116" fmla="*/ 38980 w 1234340"/>
                <a:gd name="connsiteY116" fmla="*/ 1227126 h 3815920"/>
                <a:gd name="connsiteX117" fmla="*/ 59761 w 1234340"/>
                <a:gd name="connsiteY117" fmla="*/ 1050481 h 3815920"/>
                <a:gd name="connsiteX118" fmla="*/ 54566 w 1234340"/>
                <a:gd name="connsiteY118" fmla="*/ 967353 h 3815920"/>
                <a:gd name="connsiteX119" fmla="*/ 85739 w 1234340"/>
                <a:gd name="connsiteY119" fmla="*/ 769926 h 3815920"/>
                <a:gd name="connsiteX120" fmla="*/ 96130 w 1234340"/>
                <a:gd name="connsiteY120" fmla="*/ 733558 h 3815920"/>
                <a:gd name="connsiteX121" fmla="*/ 200039 w 1234340"/>
                <a:gd name="connsiteY121" fmla="*/ 671212 h 3815920"/>
                <a:gd name="connsiteX122" fmla="*/ 423443 w 1234340"/>
                <a:gd name="connsiteY122" fmla="*/ 582890 h 3815920"/>
                <a:gd name="connsiteX123" fmla="*/ 465007 w 1234340"/>
                <a:gd name="connsiteY123" fmla="*/ 541326 h 3815920"/>
                <a:gd name="connsiteX124" fmla="*/ 496613 w 1234340"/>
                <a:gd name="connsiteY124" fmla="*/ 524657 h 3815920"/>
                <a:gd name="connsiteX125" fmla="*/ 480593 w 1234340"/>
                <a:gd name="connsiteY125" fmla="*/ 437417 h 3815920"/>
                <a:gd name="connsiteX126" fmla="*/ 444225 w 1234340"/>
                <a:gd name="connsiteY126" fmla="*/ 375072 h 3815920"/>
                <a:gd name="connsiteX127" fmla="*/ 439030 w 1234340"/>
                <a:gd name="connsiteY127" fmla="*/ 317922 h 3815920"/>
                <a:gd name="connsiteX128" fmla="*/ 423443 w 1234340"/>
                <a:gd name="connsiteY128" fmla="*/ 260772 h 3815920"/>
                <a:gd name="connsiteX129" fmla="*/ 433834 w 1234340"/>
                <a:gd name="connsiteY129" fmla="*/ 203622 h 3815920"/>
                <a:gd name="connsiteX130" fmla="*/ 470202 w 1234340"/>
                <a:gd name="connsiteY130" fmla="*/ 52953 h 3815920"/>
                <a:gd name="connsiteX131" fmla="*/ 563721 w 1234340"/>
                <a:gd name="connsiteY131" fmla="*/ 6194 h 3815920"/>
                <a:gd name="connsiteX132" fmla="*/ 626066 w 1234340"/>
                <a:gd name="connsiteY132" fmla="*/ 999 h 3815920"/>
                <a:gd name="connsiteX0" fmla="*/ 626066 w 1234340"/>
                <a:gd name="connsiteY0" fmla="*/ 999 h 3816774"/>
                <a:gd name="connsiteX1" fmla="*/ 693607 w 1234340"/>
                <a:gd name="connsiteY1" fmla="*/ 999 h 3816774"/>
                <a:gd name="connsiteX2" fmla="*/ 755952 w 1234340"/>
                <a:gd name="connsiteY2" fmla="*/ 11390 h 3816774"/>
                <a:gd name="connsiteX3" fmla="*/ 802711 w 1234340"/>
                <a:gd name="connsiteY3" fmla="*/ 73735 h 3816774"/>
                <a:gd name="connsiteX4" fmla="*/ 839080 w 1234340"/>
                <a:gd name="connsiteY4" fmla="*/ 151667 h 3816774"/>
                <a:gd name="connsiteX5" fmla="*/ 839080 w 1234340"/>
                <a:gd name="connsiteY5" fmla="*/ 255576 h 3816774"/>
                <a:gd name="connsiteX6" fmla="*/ 816998 w 1234340"/>
                <a:gd name="connsiteY6" fmla="*/ 348661 h 3816774"/>
                <a:gd name="connsiteX7" fmla="*/ 796478 w 1234340"/>
                <a:gd name="connsiteY7" fmla="*/ 406461 h 3816774"/>
                <a:gd name="connsiteX8" fmla="*/ 778249 w 1234340"/>
                <a:gd name="connsiteY8" fmla="*/ 426594 h 3816774"/>
                <a:gd name="connsiteX9" fmla="*/ 762663 w 1234340"/>
                <a:gd name="connsiteY9" fmla="*/ 455817 h 3816774"/>
                <a:gd name="connsiteX10" fmla="*/ 757901 w 1234340"/>
                <a:gd name="connsiteY10" fmla="*/ 530935 h 3816774"/>
                <a:gd name="connsiteX11" fmla="*/ 766343 w 1234340"/>
                <a:gd name="connsiteY11" fmla="*/ 546522 h 3816774"/>
                <a:gd name="connsiteX12" fmla="*/ 802711 w 1234340"/>
                <a:gd name="connsiteY12" fmla="*/ 582890 h 3816774"/>
                <a:gd name="connsiteX13" fmla="*/ 989748 w 1234340"/>
                <a:gd name="connsiteY13" fmla="*/ 655626 h 3816774"/>
                <a:gd name="connsiteX14" fmla="*/ 1109243 w 1234340"/>
                <a:gd name="connsiteY14" fmla="*/ 691994 h 3816774"/>
                <a:gd name="connsiteX15" fmla="*/ 1128293 w 1234340"/>
                <a:gd name="connsiteY15" fmla="*/ 736372 h 3816774"/>
                <a:gd name="connsiteX16" fmla="*/ 1161198 w 1234340"/>
                <a:gd name="connsiteY16" fmla="*/ 894617 h 3816774"/>
                <a:gd name="connsiteX17" fmla="*/ 1161198 w 1234340"/>
                <a:gd name="connsiteY17" fmla="*/ 982940 h 3816774"/>
                <a:gd name="connsiteX18" fmla="*/ 1181980 w 1234340"/>
                <a:gd name="connsiteY18" fmla="*/ 1040090 h 3816774"/>
                <a:gd name="connsiteX19" fmla="*/ 1202761 w 1234340"/>
                <a:gd name="connsiteY19" fmla="*/ 1185562 h 3816774"/>
                <a:gd name="connsiteX20" fmla="*/ 1233934 w 1234340"/>
                <a:gd name="connsiteY20" fmla="*/ 1341426 h 3816774"/>
                <a:gd name="connsiteX21" fmla="*/ 1218348 w 1234340"/>
                <a:gd name="connsiteY21" fmla="*/ 1466117 h 3816774"/>
                <a:gd name="connsiteX22" fmla="*/ 1187175 w 1234340"/>
                <a:gd name="connsiteY22" fmla="*/ 1694717 h 3816774"/>
                <a:gd name="connsiteX23" fmla="*/ 1140416 w 1234340"/>
                <a:gd name="connsiteY23" fmla="*/ 1809017 h 3816774"/>
                <a:gd name="connsiteX24" fmla="*/ 1104048 w 1234340"/>
                <a:gd name="connsiteY24" fmla="*/ 1881753 h 3816774"/>
                <a:gd name="connsiteX25" fmla="*/ 1067680 w 1234340"/>
                <a:gd name="connsiteY25" fmla="*/ 1938903 h 3816774"/>
                <a:gd name="connsiteX26" fmla="*/ 1020921 w 1234340"/>
                <a:gd name="connsiteY26" fmla="*/ 1954490 h 3816774"/>
                <a:gd name="connsiteX27" fmla="*/ 1031311 w 1234340"/>
                <a:gd name="connsiteY27" fmla="*/ 2084376 h 3816774"/>
                <a:gd name="connsiteX28" fmla="*/ 1036507 w 1234340"/>
                <a:gd name="connsiteY28" fmla="*/ 2219458 h 3816774"/>
                <a:gd name="connsiteX29" fmla="*/ 1036507 w 1234340"/>
                <a:gd name="connsiteY29" fmla="*/ 2307781 h 3816774"/>
                <a:gd name="connsiteX30" fmla="*/ 1015725 w 1234340"/>
                <a:gd name="connsiteY30" fmla="*/ 2411690 h 3816774"/>
                <a:gd name="connsiteX31" fmla="*/ 1020921 w 1234340"/>
                <a:gd name="connsiteY31" fmla="*/ 2609117 h 3816774"/>
                <a:gd name="connsiteX32" fmla="*/ 1026116 w 1234340"/>
                <a:gd name="connsiteY32" fmla="*/ 2687049 h 3816774"/>
                <a:gd name="connsiteX33" fmla="*/ 1036507 w 1234340"/>
                <a:gd name="connsiteY33" fmla="*/ 2796153 h 3816774"/>
                <a:gd name="connsiteX34" fmla="*/ 1083266 w 1234340"/>
                <a:gd name="connsiteY34" fmla="*/ 3139053 h 3816774"/>
                <a:gd name="connsiteX35" fmla="*/ 1093657 w 1234340"/>
                <a:gd name="connsiteY35" fmla="*/ 3222181 h 3816774"/>
                <a:gd name="connsiteX36" fmla="*/ 1093657 w 1234340"/>
                <a:gd name="connsiteY36" fmla="*/ 3305308 h 3816774"/>
                <a:gd name="connsiteX37" fmla="*/ 1114439 w 1234340"/>
                <a:gd name="connsiteY37" fmla="*/ 3445585 h 3816774"/>
                <a:gd name="connsiteX38" fmla="*/ 1098852 w 1234340"/>
                <a:gd name="connsiteY38" fmla="*/ 3523517 h 3816774"/>
                <a:gd name="connsiteX39" fmla="*/ 1109243 w 1234340"/>
                <a:gd name="connsiteY39" fmla="*/ 3570276 h 3816774"/>
                <a:gd name="connsiteX40" fmla="*/ 1109243 w 1234340"/>
                <a:gd name="connsiteY40" fmla="*/ 3622231 h 3816774"/>
                <a:gd name="connsiteX41" fmla="*/ 1156002 w 1234340"/>
                <a:gd name="connsiteY41" fmla="*/ 3715749 h 3816774"/>
                <a:gd name="connsiteX42" fmla="*/ 1166393 w 1234340"/>
                <a:gd name="connsiteY42" fmla="*/ 3804072 h 3816774"/>
                <a:gd name="connsiteX43" fmla="*/ 1083266 w 1234340"/>
                <a:gd name="connsiteY43" fmla="*/ 3814462 h 3816774"/>
                <a:gd name="connsiteX44" fmla="*/ 933030 w 1234340"/>
                <a:gd name="connsiteY44" fmla="*/ 3786970 h 3816774"/>
                <a:gd name="connsiteX45" fmla="*/ 891034 w 1234340"/>
                <a:gd name="connsiteY45" fmla="*/ 3757312 h 3816774"/>
                <a:gd name="connsiteX46" fmla="*/ 885839 w 1234340"/>
                <a:gd name="connsiteY46" fmla="*/ 3663794 h 3816774"/>
                <a:gd name="connsiteX47" fmla="*/ 901425 w 1234340"/>
                <a:gd name="connsiteY47" fmla="*/ 3648208 h 3816774"/>
                <a:gd name="connsiteX48" fmla="*/ 839080 w 1234340"/>
                <a:gd name="connsiteY48" fmla="*/ 3601449 h 3816774"/>
                <a:gd name="connsiteX49" fmla="*/ 844275 w 1234340"/>
                <a:gd name="connsiteY49" fmla="*/ 3554690 h 3816774"/>
                <a:gd name="connsiteX50" fmla="*/ 865057 w 1234340"/>
                <a:gd name="connsiteY50" fmla="*/ 3518322 h 3816774"/>
                <a:gd name="connsiteX51" fmla="*/ 839080 w 1234340"/>
                <a:gd name="connsiteY51" fmla="*/ 3476758 h 3816774"/>
                <a:gd name="connsiteX52" fmla="*/ 854666 w 1234340"/>
                <a:gd name="connsiteY52" fmla="*/ 3424803 h 3816774"/>
                <a:gd name="connsiteX53" fmla="*/ 854666 w 1234340"/>
                <a:gd name="connsiteY53" fmla="*/ 3310503 h 3816774"/>
                <a:gd name="connsiteX54" fmla="*/ 807907 w 1234340"/>
                <a:gd name="connsiteY54" fmla="*/ 3196203 h 3816774"/>
                <a:gd name="connsiteX55" fmla="*/ 813102 w 1234340"/>
                <a:gd name="connsiteY55" fmla="*/ 3128662 h 3816774"/>
                <a:gd name="connsiteX56" fmla="*/ 813102 w 1234340"/>
                <a:gd name="connsiteY56" fmla="*/ 2983190 h 3816774"/>
                <a:gd name="connsiteX57" fmla="*/ 792321 w 1234340"/>
                <a:gd name="connsiteY57" fmla="*/ 2915649 h 3816774"/>
                <a:gd name="connsiteX58" fmla="*/ 792321 w 1234340"/>
                <a:gd name="connsiteY58" fmla="*/ 2884476 h 3816774"/>
                <a:gd name="connsiteX59" fmla="*/ 735171 w 1234340"/>
                <a:gd name="connsiteY59" fmla="*/ 2588335 h 3816774"/>
                <a:gd name="connsiteX60" fmla="*/ 719584 w 1234340"/>
                <a:gd name="connsiteY60" fmla="*/ 2510403 h 3816774"/>
                <a:gd name="connsiteX61" fmla="*/ 703998 w 1234340"/>
                <a:gd name="connsiteY61" fmla="*/ 2442862 h 3816774"/>
                <a:gd name="connsiteX62" fmla="*/ 703998 w 1234340"/>
                <a:gd name="connsiteY62" fmla="*/ 2364931 h 3816774"/>
                <a:gd name="connsiteX63" fmla="*/ 646848 w 1234340"/>
                <a:gd name="connsiteY63" fmla="*/ 2245435 h 3816774"/>
                <a:gd name="connsiteX64" fmla="*/ 620871 w 1234340"/>
                <a:gd name="connsiteY64" fmla="*/ 2183090 h 3816774"/>
                <a:gd name="connsiteX65" fmla="*/ 568916 w 1234340"/>
                <a:gd name="connsiteY65" fmla="*/ 2422081 h 3816774"/>
                <a:gd name="connsiteX66" fmla="*/ 511766 w 1234340"/>
                <a:gd name="connsiteY66" fmla="*/ 2541576 h 3816774"/>
                <a:gd name="connsiteX67" fmla="*/ 475398 w 1234340"/>
                <a:gd name="connsiteY67" fmla="*/ 2671462 h 3816774"/>
                <a:gd name="connsiteX68" fmla="*/ 454616 w 1234340"/>
                <a:gd name="connsiteY68" fmla="*/ 2832522 h 3816774"/>
                <a:gd name="connsiteX69" fmla="*/ 428639 w 1234340"/>
                <a:gd name="connsiteY69" fmla="*/ 2952017 h 3816774"/>
                <a:gd name="connsiteX70" fmla="*/ 413052 w 1234340"/>
                <a:gd name="connsiteY70" fmla="*/ 3066317 h 3816774"/>
                <a:gd name="connsiteX71" fmla="*/ 407857 w 1234340"/>
                <a:gd name="connsiteY71" fmla="*/ 3170226 h 3816774"/>
                <a:gd name="connsiteX72" fmla="*/ 376684 w 1234340"/>
                <a:gd name="connsiteY72" fmla="*/ 3300112 h 3816774"/>
                <a:gd name="connsiteX73" fmla="*/ 387075 w 1234340"/>
                <a:gd name="connsiteY73" fmla="*/ 3393631 h 3816774"/>
                <a:gd name="connsiteX74" fmla="*/ 371489 w 1234340"/>
                <a:gd name="connsiteY74" fmla="*/ 3476758 h 3816774"/>
                <a:gd name="connsiteX75" fmla="*/ 392271 w 1234340"/>
                <a:gd name="connsiteY75" fmla="*/ 3523517 h 3816774"/>
                <a:gd name="connsiteX76" fmla="*/ 350707 w 1234340"/>
                <a:gd name="connsiteY76" fmla="*/ 3570276 h 3816774"/>
                <a:gd name="connsiteX77" fmla="*/ 335121 w 1234340"/>
                <a:gd name="connsiteY77" fmla="*/ 3611840 h 3816774"/>
                <a:gd name="connsiteX78" fmla="*/ 309143 w 1234340"/>
                <a:gd name="connsiteY78" fmla="*/ 3627426 h 3816774"/>
                <a:gd name="connsiteX79" fmla="*/ 319534 w 1234340"/>
                <a:gd name="connsiteY79" fmla="*/ 3694967 h 3816774"/>
                <a:gd name="connsiteX80" fmla="*/ 309143 w 1234340"/>
                <a:gd name="connsiteY80" fmla="*/ 3757312 h 3816774"/>
                <a:gd name="connsiteX81" fmla="*/ 262384 w 1234340"/>
                <a:gd name="connsiteY81" fmla="*/ 3772899 h 3816774"/>
                <a:gd name="connsiteX82" fmla="*/ 241602 w 1234340"/>
                <a:gd name="connsiteY82" fmla="*/ 3772899 h 3816774"/>
                <a:gd name="connsiteX83" fmla="*/ 205234 w 1234340"/>
                <a:gd name="connsiteY83" fmla="*/ 3798876 h 3816774"/>
                <a:gd name="connsiteX84" fmla="*/ 111716 w 1234340"/>
                <a:gd name="connsiteY84" fmla="*/ 3809267 h 3816774"/>
                <a:gd name="connsiteX85" fmla="*/ 23393 w 1234340"/>
                <a:gd name="connsiteY85" fmla="*/ 3793681 h 3816774"/>
                <a:gd name="connsiteX86" fmla="*/ 7807 w 1234340"/>
                <a:gd name="connsiteY86" fmla="*/ 3757312 h 3816774"/>
                <a:gd name="connsiteX87" fmla="*/ 2611 w 1234340"/>
                <a:gd name="connsiteY87" fmla="*/ 3710553 h 3816774"/>
                <a:gd name="connsiteX88" fmla="*/ 49371 w 1234340"/>
                <a:gd name="connsiteY88" fmla="*/ 3663794 h 3816774"/>
                <a:gd name="connsiteX89" fmla="*/ 106521 w 1234340"/>
                <a:gd name="connsiteY89" fmla="*/ 3591058 h 3816774"/>
                <a:gd name="connsiteX90" fmla="*/ 153280 w 1234340"/>
                <a:gd name="connsiteY90" fmla="*/ 3559885 h 3816774"/>
                <a:gd name="connsiteX91" fmla="*/ 101325 w 1234340"/>
                <a:gd name="connsiteY91" fmla="*/ 3539103 h 3816774"/>
                <a:gd name="connsiteX92" fmla="*/ 111716 w 1234340"/>
                <a:gd name="connsiteY92" fmla="*/ 3497540 h 3816774"/>
                <a:gd name="connsiteX93" fmla="*/ 90934 w 1234340"/>
                <a:gd name="connsiteY93" fmla="*/ 3455976 h 3816774"/>
                <a:gd name="connsiteX94" fmla="*/ 132498 w 1234340"/>
                <a:gd name="connsiteY94" fmla="*/ 3336481 h 3816774"/>
                <a:gd name="connsiteX95" fmla="*/ 168866 w 1234340"/>
                <a:gd name="connsiteY95" fmla="*/ 3206594 h 3816774"/>
                <a:gd name="connsiteX96" fmla="*/ 148084 w 1234340"/>
                <a:gd name="connsiteY96" fmla="*/ 3154640 h 3816774"/>
                <a:gd name="connsiteX97" fmla="*/ 174061 w 1234340"/>
                <a:gd name="connsiteY97" fmla="*/ 3107881 h 3816774"/>
                <a:gd name="connsiteX98" fmla="*/ 174061 w 1234340"/>
                <a:gd name="connsiteY98" fmla="*/ 2910453 h 3816774"/>
                <a:gd name="connsiteX99" fmla="*/ 205234 w 1234340"/>
                <a:gd name="connsiteY99" fmla="*/ 2868890 h 3816774"/>
                <a:gd name="connsiteX100" fmla="*/ 220821 w 1234340"/>
                <a:gd name="connsiteY100" fmla="*/ 2723417 h 3816774"/>
                <a:gd name="connsiteX101" fmla="*/ 226016 w 1234340"/>
                <a:gd name="connsiteY101" fmla="*/ 2562358 h 3816774"/>
                <a:gd name="connsiteX102" fmla="*/ 251993 w 1234340"/>
                <a:gd name="connsiteY102" fmla="*/ 2510403 h 3816774"/>
                <a:gd name="connsiteX103" fmla="*/ 226016 w 1234340"/>
                <a:gd name="connsiteY103" fmla="*/ 2401299 h 3816774"/>
                <a:gd name="connsiteX104" fmla="*/ 210430 w 1234340"/>
                <a:gd name="connsiteY104" fmla="*/ 2271412 h 3816774"/>
                <a:gd name="connsiteX105" fmla="*/ 220821 w 1234340"/>
                <a:gd name="connsiteY105" fmla="*/ 2172699 h 3816774"/>
                <a:gd name="connsiteX106" fmla="*/ 220821 w 1234340"/>
                <a:gd name="connsiteY106" fmla="*/ 2073985 h 3816774"/>
                <a:gd name="connsiteX107" fmla="*/ 168866 w 1234340"/>
                <a:gd name="connsiteY107" fmla="*/ 2053203 h 3816774"/>
                <a:gd name="connsiteX108" fmla="*/ 184452 w 1234340"/>
                <a:gd name="connsiteY108" fmla="*/ 1933708 h 3816774"/>
                <a:gd name="connsiteX109" fmla="*/ 153280 w 1234340"/>
                <a:gd name="connsiteY109" fmla="*/ 1871362 h 3816774"/>
                <a:gd name="connsiteX110" fmla="*/ 106521 w 1234340"/>
                <a:gd name="connsiteY110" fmla="*/ 1783040 h 3816774"/>
                <a:gd name="connsiteX111" fmla="*/ 106521 w 1234340"/>
                <a:gd name="connsiteY111" fmla="*/ 1705108 h 3816774"/>
                <a:gd name="connsiteX112" fmla="*/ 75348 w 1234340"/>
                <a:gd name="connsiteY112" fmla="*/ 1627176 h 3816774"/>
                <a:gd name="connsiteX113" fmla="*/ 23393 w 1234340"/>
                <a:gd name="connsiteY113" fmla="*/ 1471312 h 3816774"/>
                <a:gd name="connsiteX114" fmla="*/ 28589 w 1234340"/>
                <a:gd name="connsiteY114" fmla="*/ 1351817 h 3816774"/>
                <a:gd name="connsiteX115" fmla="*/ 23393 w 1234340"/>
                <a:gd name="connsiteY115" fmla="*/ 1289472 h 3816774"/>
                <a:gd name="connsiteX116" fmla="*/ 38980 w 1234340"/>
                <a:gd name="connsiteY116" fmla="*/ 1227126 h 3816774"/>
                <a:gd name="connsiteX117" fmla="*/ 59761 w 1234340"/>
                <a:gd name="connsiteY117" fmla="*/ 1050481 h 3816774"/>
                <a:gd name="connsiteX118" fmla="*/ 54566 w 1234340"/>
                <a:gd name="connsiteY118" fmla="*/ 967353 h 3816774"/>
                <a:gd name="connsiteX119" fmla="*/ 85739 w 1234340"/>
                <a:gd name="connsiteY119" fmla="*/ 769926 h 3816774"/>
                <a:gd name="connsiteX120" fmla="*/ 96130 w 1234340"/>
                <a:gd name="connsiteY120" fmla="*/ 733558 h 3816774"/>
                <a:gd name="connsiteX121" fmla="*/ 200039 w 1234340"/>
                <a:gd name="connsiteY121" fmla="*/ 671212 h 3816774"/>
                <a:gd name="connsiteX122" fmla="*/ 423443 w 1234340"/>
                <a:gd name="connsiteY122" fmla="*/ 582890 h 3816774"/>
                <a:gd name="connsiteX123" fmla="*/ 465007 w 1234340"/>
                <a:gd name="connsiteY123" fmla="*/ 541326 h 3816774"/>
                <a:gd name="connsiteX124" fmla="*/ 496613 w 1234340"/>
                <a:gd name="connsiteY124" fmla="*/ 524657 h 3816774"/>
                <a:gd name="connsiteX125" fmla="*/ 480593 w 1234340"/>
                <a:gd name="connsiteY125" fmla="*/ 437417 h 3816774"/>
                <a:gd name="connsiteX126" fmla="*/ 444225 w 1234340"/>
                <a:gd name="connsiteY126" fmla="*/ 375072 h 3816774"/>
                <a:gd name="connsiteX127" fmla="*/ 439030 w 1234340"/>
                <a:gd name="connsiteY127" fmla="*/ 317922 h 3816774"/>
                <a:gd name="connsiteX128" fmla="*/ 423443 w 1234340"/>
                <a:gd name="connsiteY128" fmla="*/ 260772 h 3816774"/>
                <a:gd name="connsiteX129" fmla="*/ 433834 w 1234340"/>
                <a:gd name="connsiteY129" fmla="*/ 203622 h 3816774"/>
                <a:gd name="connsiteX130" fmla="*/ 470202 w 1234340"/>
                <a:gd name="connsiteY130" fmla="*/ 52953 h 3816774"/>
                <a:gd name="connsiteX131" fmla="*/ 563721 w 1234340"/>
                <a:gd name="connsiteY131" fmla="*/ 6194 h 3816774"/>
                <a:gd name="connsiteX132" fmla="*/ 626066 w 1234340"/>
                <a:gd name="connsiteY132" fmla="*/ 999 h 3816774"/>
                <a:gd name="connsiteX0" fmla="*/ 626066 w 1234340"/>
                <a:gd name="connsiteY0" fmla="*/ 999 h 3816774"/>
                <a:gd name="connsiteX1" fmla="*/ 693607 w 1234340"/>
                <a:gd name="connsiteY1" fmla="*/ 999 h 3816774"/>
                <a:gd name="connsiteX2" fmla="*/ 755952 w 1234340"/>
                <a:gd name="connsiteY2" fmla="*/ 11390 h 3816774"/>
                <a:gd name="connsiteX3" fmla="*/ 802711 w 1234340"/>
                <a:gd name="connsiteY3" fmla="*/ 73735 h 3816774"/>
                <a:gd name="connsiteX4" fmla="*/ 839080 w 1234340"/>
                <a:gd name="connsiteY4" fmla="*/ 151667 h 3816774"/>
                <a:gd name="connsiteX5" fmla="*/ 839080 w 1234340"/>
                <a:gd name="connsiteY5" fmla="*/ 255576 h 3816774"/>
                <a:gd name="connsiteX6" fmla="*/ 816998 w 1234340"/>
                <a:gd name="connsiteY6" fmla="*/ 348661 h 3816774"/>
                <a:gd name="connsiteX7" fmla="*/ 796478 w 1234340"/>
                <a:gd name="connsiteY7" fmla="*/ 406461 h 3816774"/>
                <a:gd name="connsiteX8" fmla="*/ 778249 w 1234340"/>
                <a:gd name="connsiteY8" fmla="*/ 426594 h 3816774"/>
                <a:gd name="connsiteX9" fmla="*/ 762663 w 1234340"/>
                <a:gd name="connsiteY9" fmla="*/ 455817 h 3816774"/>
                <a:gd name="connsiteX10" fmla="*/ 757901 w 1234340"/>
                <a:gd name="connsiteY10" fmla="*/ 530935 h 3816774"/>
                <a:gd name="connsiteX11" fmla="*/ 766343 w 1234340"/>
                <a:gd name="connsiteY11" fmla="*/ 546522 h 3816774"/>
                <a:gd name="connsiteX12" fmla="*/ 802711 w 1234340"/>
                <a:gd name="connsiteY12" fmla="*/ 582890 h 3816774"/>
                <a:gd name="connsiteX13" fmla="*/ 989748 w 1234340"/>
                <a:gd name="connsiteY13" fmla="*/ 655626 h 3816774"/>
                <a:gd name="connsiteX14" fmla="*/ 1109243 w 1234340"/>
                <a:gd name="connsiteY14" fmla="*/ 691994 h 3816774"/>
                <a:gd name="connsiteX15" fmla="*/ 1128293 w 1234340"/>
                <a:gd name="connsiteY15" fmla="*/ 736372 h 3816774"/>
                <a:gd name="connsiteX16" fmla="*/ 1161198 w 1234340"/>
                <a:gd name="connsiteY16" fmla="*/ 894617 h 3816774"/>
                <a:gd name="connsiteX17" fmla="*/ 1161198 w 1234340"/>
                <a:gd name="connsiteY17" fmla="*/ 982940 h 3816774"/>
                <a:gd name="connsiteX18" fmla="*/ 1181980 w 1234340"/>
                <a:gd name="connsiteY18" fmla="*/ 1040090 h 3816774"/>
                <a:gd name="connsiteX19" fmla="*/ 1202761 w 1234340"/>
                <a:gd name="connsiteY19" fmla="*/ 1185562 h 3816774"/>
                <a:gd name="connsiteX20" fmla="*/ 1233934 w 1234340"/>
                <a:gd name="connsiteY20" fmla="*/ 1341426 h 3816774"/>
                <a:gd name="connsiteX21" fmla="*/ 1218348 w 1234340"/>
                <a:gd name="connsiteY21" fmla="*/ 1466117 h 3816774"/>
                <a:gd name="connsiteX22" fmla="*/ 1187175 w 1234340"/>
                <a:gd name="connsiteY22" fmla="*/ 1694717 h 3816774"/>
                <a:gd name="connsiteX23" fmla="*/ 1140416 w 1234340"/>
                <a:gd name="connsiteY23" fmla="*/ 1809017 h 3816774"/>
                <a:gd name="connsiteX24" fmla="*/ 1104048 w 1234340"/>
                <a:gd name="connsiteY24" fmla="*/ 1881753 h 3816774"/>
                <a:gd name="connsiteX25" fmla="*/ 1067680 w 1234340"/>
                <a:gd name="connsiteY25" fmla="*/ 1938903 h 3816774"/>
                <a:gd name="connsiteX26" fmla="*/ 1020921 w 1234340"/>
                <a:gd name="connsiteY26" fmla="*/ 1954490 h 3816774"/>
                <a:gd name="connsiteX27" fmla="*/ 1031311 w 1234340"/>
                <a:gd name="connsiteY27" fmla="*/ 2084376 h 3816774"/>
                <a:gd name="connsiteX28" fmla="*/ 1036507 w 1234340"/>
                <a:gd name="connsiteY28" fmla="*/ 2219458 h 3816774"/>
                <a:gd name="connsiteX29" fmla="*/ 1036507 w 1234340"/>
                <a:gd name="connsiteY29" fmla="*/ 2307781 h 3816774"/>
                <a:gd name="connsiteX30" fmla="*/ 1015725 w 1234340"/>
                <a:gd name="connsiteY30" fmla="*/ 2411690 h 3816774"/>
                <a:gd name="connsiteX31" fmla="*/ 1020921 w 1234340"/>
                <a:gd name="connsiteY31" fmla="*/ 2609117 h 3816774"/>
                <a:gd name="connsiteX32" fmla="*/ 1026116 w 1234340"/>
                <a:gd name="connsiteY32" fmla="*/ 2687049 h 3816774"/>
                <a:gd name="connsiteX33" fmla="*/ 1036507 w 1234340"/>
                <a:gd name="connsiteY33" fmla="*/ 2796153 h 3816774"/>
                <a:gd name="connsiteX34" fmla="*/ 1083266 w 1234340"/>
                <a:gd name="connsiteY34" fmla="*/ 3139053 h 3816774"/>
                <a:gd name="connsiteX35" fmla="*/ 1093657 w 1234340"/>
                <a:gd name="connsiteY35" fmla="*/ 3222181 h 3816774"/>
                <a:gd name="connsiteX36" fmla="*/ 1093657 w 1234340"/>
                <a:gd name="connsiteY36" fmla="*/ 3305308 h 3816774"/>
                <a:gd name="connsiteX37" fmla="*/ 1114439 w 1234340"/>
                <a:gd name="connsiteY37" fmla="*/ 3445585 h 3816774"/>
                <a:gd name="connsiteX38" fmla="*/ 1098852 w 1234340"/>
                <a:gd name="connsiteY38" fmla="*/ 3523517 h 3816774"/>
                <a:gd name="connsiteX39" fmla="*/ 1109243 w 1234340"/>
                <a:gd name="connsiteY39" fmla="*/ 3570276 h 3816774"/>
                <a:gd name="connsiteX40" fmla="*/ 1109243 w 1234340"/>
                <a:gd name="connsiteY40" fmla="*/ 3622231 h 3816774"/>
                <a:gd name="connsiteX41" fmla="*/ 1156002 w 1234340"/>
                <a:gd name="connsiteY41" fmla="*/ 3715749 h 3816774"/>
                <a:gd name="connsiteX42" fmla="*/ 1166393 w 1234340"/>
                <a:gd name="connsiteY42" fmla="*/ 3804072 h 3816774"/>
                <a:gd name="connsiteX43" fmla="*/ 1083266 w 1234340"/>
                <a:gd name="connsiteY43" fmla="*/ 3814462 h 3816774"/>
                <a:gd name="connsiteX44" fmla="*/ 933030 w 1234340"/>
                <a:gd name="connsiteY44" fmla="*/ 3786970 h 3816774"/>
                <a:gd name="connsiteX45" fmla="*/ 891034 w 1234340"/>
                <a:gd name="connsiteY45" fmla="*/ 3757312 h 3816774"/>
                <a:gd name="connsiteX46" fmla="*/ 885839 w 1234340"/>
                <a:gd name="connsiteY46" fmla="*/ 3663794 h 3816774"/>
                <a:gd name="connsiteX47" fmla="*/ 901425 w 1234340"/>
                <a:gd name="connsiteY47" fmla="*/ 3648208 h 3816774"/>
                <a:gd name="connsiteX48" fmla="*/ 839080 w 1234340"/>
                <a:gd name="connsiteY48" fmla="*/ 3601449 h 3816774"/>
                <a:gd name="connsiteX49" fmla="*/ 844275 w 1234340"/>
                <a:gd name="connsiteY49" fmla="*/ 3554690 h 3816774"/>
                <a:gd name="connsiteX50" fmla="*/ 865057 w 1234340"/>
                <a:gd name="connsiteY50" fmla="*/ 3518322 h 3816774"/>
                <a:gd name="connsiteX51" fmla="*/ 839080 w 1234340"/>
                <a:gd name="connsiteY51" fmla="*/ 3476758 h 3816774"/>
                <a:gd name="connsiteX52" fmla="*/ 854666 w 1234340"/>
                <a:gd name="connsiteY52" fmla="*/ 3424803 h 3816774"/>
                <a:gd name="connsiteX53" fmla="*/ 854666 w 1234340"/>
                <a:gd name="connsiteY53" fmla="*/ 3310503 h 3816774"/>
                <a:gd name="connsiteX54" fmla="*/ 807907 w 1234340"/>
                <a:gd name="connsiteY54" fmla="*/ 3196203 h 3816774"/>
                <a:gd name="connsiteX55" fmla="*/ 813102 w 1234340"/>
                <a:gd name="connsiteY55" fmla="*/ 3128662 h 3816774"/>
                <a:gd name="connsiteX56" fmla="*/ 813102 w 1234340"/>
                <a:gd name="connsiteY56" fmla="*/ 2983190 h 3816774"/>
                <a:gd name="connsiteX57" fmla="*/ 792321 w 1234340"/>
                <a:gd name="connsiteY57" fmla="*/ 2915649 h 3816774"/>
                <a:gd name="connsiteX58" fmla="*/ 792321 w 1234340"/>
                <a:gd name="connsiteY58" fmla="*/ 2884476 h 3816774"/>
                <a:gd name="connsiteX59" fmla="*/ 735171 w 1234340"/>
                <a:gd name="connsiteY59" fmla="*/ 2588335 h 3816774"/>
                <a:gd name="connsiteX60" fmla="*/ 719584 w 1234340"/>
                <a:gd name="connsiteY60" fmla="*/ 2510403 h 3816774"/>
                <a:gd name="connsiteX61" fmla="*/ 703998 w 1234340"/>
                <a:gd name="connsiteY61" fmla="*/ 2442862 h 3816774"/>
                <a:gd name="connsiteX62" fmla="*/ 703998 w 1234340"/>
                <a:gd name="connsiteY62" fmla="*/ 2364931 h 3816774"/>
                <a:gd name="connsiteX63" fmla="*/ 646848 w 1234340"/>
                <a:gd name="connsiteY63" fmla="*/ 2245435 h 3816774"/>
                <a:gd name="connsiteX64" fmla="*/ 620871 w 1234340"/>
                <a:gd name="connsiteY64" fmla="*/ 2183090 h 3816774"/>
                <a:gd name="connsiteX65" fmla="*/ 568916 w 1234340"/>
                <a:gd name="connsiteY65" fmla="*/ 2422081 h 3816774"/>
                <a:gd name="connsiteX66" fmla="*/ 511766 w 1234340"/>
                <a:gd name="connsiteY66" fmla="*/ 2541576 h 3816774"/>
                <a:gd name="connsiteX67" fmla="*/ 475398 w 1234340"/>
                <a:gd name="connsiteY67" fmla="*/ 2671462 h 3816774"/>
                <a:gd name="connsiteX68" fmla="*/ 454616 w 1234340"/>
                <a:gd name="connsiteY68" fmla="*/ 2832522 h 3816774"/>
                <a:gd name="connsiteX69" fmla="*/ 428639 w 1234340"/>
                <a:gd name="connsiteY69" fmla="*/ 2952017 h 3816774"/>
                <a:gd name="connsiteX70" fmla="*/ 413052 w 1234340"/>
                <a:gd name="connsiteY70" fmla="*/ 3066317 h 3816774"/>
                <a:gd name="connsiteX71" fmla="*/ 407857 w 1234340"/>
                <a:gd name="connsiteY71" fmla="*/ 3170226 h 3816774"/>
                <a:gd name="connsiteX72" fmla="*/ 376684 w 1234340"/>
                <a:gd name="connsiteY72" fmla="*/ 3300112 h 3816774"/>
                <a:gd name="connsiteX73" fmla="*/ 387075 w 1234340"/>
                <a:gd name="connsiteY73" fmla="*/ 3393631 h 3816774"/>
                <a:gd name="connsiteX74" fmla="*/ 371489 w 1234340"/>
                <a:gd name="connsiteY74" fmla="*/ 3476758 h 3816774"/>
                <a:gd name="connsiteX75" fmla="*/ 392271 w 1234340"/>
                <a:gd name="connsiteY75" fmla="*/ 3523517 h 3816774"/>
                <a:gd name="connsiteX76" fmla="*/ 350707 w 1234340"/>
                <a:gd name="connsiteY76" fmla="*/ 3570276 h 3816774"/>
                <a:gd name="connsiteX77" fmla="*/ 335121 w 1234340"/>
                <a:gd name="connsiteY77" fmla="*/ 3611840 h 3816774"/>
                <a:gd name="connsiteX78" fmla="*/ 309143 w 1234340"/>
                <a:gd name="connsiteY78" fmla="*/ 3627426 h 3816774"/>
                <a:gd name="connsiteX79" fmla="*/ 319534 w 1234340"/>
                <a:gd name="connsiteY79" fmla="*/ 3694967 h 3816774"/>
                <a:gd name="connsiteX80" fmla="*/ 309143 w 1234340"/>
                <a:gd name="connsiteY80" fmla="*/ 3757312 h 3816774"/>
                <a:gd name="connsiteX81" fmla="*/ 262384 w 1234340"/>
                <a:gd name="connsiteY81" fmla="*/ 3772899 h 3816774"/>
                <a:gd name="connsiteX82" fmla="*/ 241602 w 1234340"/>
                <a:gd name="connsiteY82" fmla="*/ 3772899 h 3816774"/>
                <a:gd name="connsiteX83" fmla="*/ 205234 w 1234340"/>
                <a:gd name="connsiteY83" fmla="*/ 3798876 h 3816774"/>
                <a:gd name="connsiteX84" fmla="*/ 111716 w 1234340"/>
                <a:gd name="connsiteY84" fmla="*/ 3809267 h 3816774"/>
                <a:gd name="connsiteX85" fmla="*/ 23393 w 1234340"/>
                <a:gd name="connsiteY85" fmla="*/ 3793681 h 3816774"/>
                <a:gd name="connsiteX86" fmla="*/ 7807 w 1234340"/>
                <a:gd name="connsiteY86" fmla="*/ 3757312 h 3816774"/>
                <a:gd name="connsiteX87" fmla="*/ 2611 w 1234340"/>
                <a:gd name="connsiteY87" fmla="*/ 3710553 h 3816774"/>
                <a:gd name="connsiteX88" fmla="*/ 49371 w 1234340"/>
                <a:gd name="connsiteY88" fmla="*/ 3663794 h 3816774"/>
                <a:gd name="connsiteX89" fmla="*/ 106521 w 1234340"/>
                <a:gd name="connsiteY89" fmla="*/ 3591058 h 3816774"/>
                <a:gd name="connsiteX90" fmla="*/ 153280 w 1234340"/>
                <a:gd name="connsiteY90" fmla="*/ 3559885 h 3816774"/>
                <a:gd name="connsiteX91" fmla="*/ 101325 w 1234340"/>
                <a:gd name="connsiteY91" fmla="*/ 3539103 h 3816774"/>
                <a:gd name="connsiteX92" fmla="*/ 111716 w 1234340"/>
                <a:gd name="connsiteY92" fmla="*/ 3497540 h 3816774"/>
                <a:gd name="connsiteX93" fmla="*/ 90934 w 1234340"/>
                <a:gd name="connsiteY93" fmla="*/ 3455976 h 3816774"/>
                <a:gd name="connsiteX94" fmla="*/ 132498 w 1234340"/>
                <a:gd name="connsiteY94" fmla="*/ 3336481 h 3816774"/>
                <a:gd name="connsiteX95" fmla="*/ 168866 w 1234340"/>
                <a:gd name="connsiteY95" fmla="*/ 3206594 h 3816774"/>
                <a:gd name="connsiteX96" fmla="*/ 148084 w 1234340"/>
                <a:gd name="connsiteY96" fmla="*/ 3154640 h 3816774"/>
                <a:gd name="connsiteX97" fmla="*/ 174061 w 1234340"/>
                <a:gd name="connsiteY97" fmla="*/ 3107881 h 3816774"/>
                <a:gd name="connsiteX98" fmla="*/ 174061 w 1234340"/>
                <a:gd name="connsiteY98" fmla="*/ 2910453 h 3816774"/>
                <a:gd name="connsiteX99" fmla="*/ 205234 w 1234340"/>
                <a:gd name="connsiteY99" fmla="*/ 2868890 h 3816774"/>
                <a:gd name="connsiteX100" fmla="*/ 220821 w 1234340"/>
                <a:gd name="connsiteY100" fmla="*/ 2723417 h 3816774"/>
                <a:gd name="connsiteX101" fmla="*/ 226016 w 1234340"/>
                <a:gd name="connsiteY101" fmla="*/ 2562358 h 3816774"/>
                <a:gd name="connsiteX102" fmla="*/ 251993 w 1234340"/>
                <a:gd name="connsiteY102" fmla="*/ 2510403 h 3816774"/>
                <a:gd name="connsiteX103" fmla="*/ 226016 w 1234340"/>
                <a:gd name="connsiteY103" fmla="*/ 2401299 h 3816774"/>
                <a:gd name="connsiteX104" fmla="*/ 210430 w 1234340"/>
                <a:gd name="connsiteY104" fmla="*/ 2271412 h 3816774"/>
                <a:gd name="connsiteX105" fmla="*/ 220821 w 1234340"/>
                <a:gd name="connsiteY105" fmla="*/ 2172699 h 3816774"/>
                <a:gd name="connsiteX106" fmla="*/ 220821 w 1234340"/>
                <a:gd name="connsiteY106" fmla="*/ 2073985 h 3816774"/>
                <a:gd name="connsiteX107" fmla="*/ 168866 w 1234340"/>
                <a:gd name="connsiteY107" fmla="*/ 2053203 h 3816774"/>
                <a:gd name="connsiteX108" fmla="*/ 184452 w 1234340"/>
                <a:gd name="connsiteY108" fmla="*/ 1933708 h 3816774"/>
                <a:gd name="connsiteX109" fmla="*/ 153280 w 1234340"/>
                <a:gd name="connsiteY109" fmla="*/ 1871362 h 3816774"/>
                <a:gd name="connsiteX110" fmla="*/ 106521 w 1234340"/>
                <a:gd name="connsiteY110" fmla="*/ 1783040 h 3816774"/>
                <a:gd name="connsiteX111" fmla="*/ 106521 w 1234340"/>
                <a:gd name="connsiteY111" fmla="*/ 1705108 h 3816774"/>
                <a:gd name="connsiteX112" fmla="*/ 75348 w 1234340"/>
                <a:gd name="connsiteY112" fmla="*/ 1627176 h 3816774"/>
                <a:gd name="connsiteX113" fmla="*/ 23393 w 1234340"/>
                <a:gd name="connsiteY113" fmla="*/ 1471312 h 3816774"/>
                <a:gd name="connsiteX114" fmla="*/ 28589 w 1234340"/>
                <a:gd name="connsiteY114" fmla="*/ 1351817 h 3816774"/>
                <a:gd name="connsiteX115" fmla="*/ 23393 w 1234340"/>
                <a:gd name="connsiteY115" fmla="*/ 1289472 h 3816774"/>
                <a:gd name="connsiteX116" fmla="*/ 38980 w 1234340"/>
                <a:gd name="connsiteY116" fmla="*/ 1227126 h 3816774"/>
                <a:gd name="connsiteX117" fmla="*/ 59761 w 1234340"/>
                <a:gd name="connsiteY117" fmla="*/ 1050481 h 3816774"/>
                <a:gd name="connsiteX118" fmla="*/ 54566 w 1234340"/>
                <a:gd name="connsiteY118" fmla="*/ 967353 h 3816774"/>
                <a:gd name="connsiteX119" fmla="*/ 85739 w 1234340"/>
                <a:gd name="connsiteY119" fmla="*/ 769926 h 3816774"/>
                <a:gd name="connsiteX120" fmla="*/ 96130 w 1234340"/>
                <a:gd name="connsiteY120" fmla="*/ 733558 h 3816774"/>
                <a:gd name="connsiteX121" fmla="*/ 200039 w 1234340"/>
                <a:gd name="connsiteY121" fmla="*/ 671212 h 3816774"/>
                <a:gd name="connsiteX122" fmla="*/ 423443 w 1234340"/>
                <a:gd name="connsiteY122" fmla="*/ 582890 h 3816774"/>
                <a:gd name="connsiteX123" fmla="*/ 465007 w 1234340"/>
                <a:gd name="connsiteY123" fmla="*/ 541326 h 3816774"/>
                <a:gd name="connsiteX124" fmla="*/ 496613 w 1234340"/>
                <a:gd name="connsiteY124" fmla="*/ 524657 h 3816774"/>
                <a:gd name="connsiteX125" fmla="*/ 480593 w 1234340"/>
                <a:gd name="connsiteY125" fmla="*/ 437417 h 3816774"/>
                <a:gd name="connsiteX126" fmla="*/ 444225 w 1234340"/>
                <a:gd name="connsiteY126" fmla="*/ 375072 h 3816774"/>
                <a:gd name="connsiteX127" fmla="*/ 439030 w 1234340"/>
                <a:gd name="connsiteY127" fmla="*/ 317922 h 3816774"/>
                <a:gd name="connsiteX128" fmla="*/ 423443 w 1234340"/>
                <a:gd name="connsiteY128" fmla="*/ 260772 h 3816774"/>
                <a:gd name="connsiteX129" fmla="*/ 433834 w 1234340"/>
                <a:gd name="connsiteY129" fmla="*/ 203622 h 3816774"/>
                <a:gd name="connsiteX130" fmla="*/ 470202 w 1234340"/>
                <a:gd name="connsiteY130" fmla="*/ 52953 h 3816774"/>
                <a:gd name="connsiteX131" fmla="*/ 563721 w 1234340"/>
                <a:gd name="connsiteY131" fmla="*/ 6194 h 3816774"/>
                <a:gd name="connsiteX132" fmla="*/ 626066 w 1234340"/>
                <a:gd name="connsiteY132" fmla="*/ 999 h 3816774"/>
                <a:gd name="connsiteX0" fmla="*/ 626066 w 1234340"/>
                <a:gd name="connsiteY0" fmla="*/ 999 h 3816774"/>
                <a:gd name="connsiteX1" fmla="*/ 693607 w 1234340"/>
                <a:gd name="connsiteY1" fmla="*/ 999 h 3816774"/>
                <a:gd name="connsiteX2" fmla="*/ 755952 w 1234340"/>
                <a:gd name="connsiteY2" fmla="*/ 11390 h 3816774"/>
                <a:gd name="connsiteX3" fmla="*/ 802711 w 1234340"/>
                <a:gd name="connsiteY3" fmla="*/ 73735 h 3816774"/>
                <a:gd name="connsiteX4" fmla="*/ 839080 w 1234340"/>
                <a:gd name="connsiteY4" fmla="*/ 151667 h 3816774"/>
                <a:gd name="connsiteX5" fmla="*/ 839080 w 1234340"/>
                <a:gd name="connsiteY5" fmla="*/ 255576 h 3816774"/>
                <a:gd name="connsiteX6" fmla="*/ 816998 w 1234340"/>
                <a:gd name="connsiteY6" fmla="*/ 348661 h 3816774"/>
                <a:gd name="connsiteX7" fmla="*/ 796478 w 1234340"/>
                <a:gd name="connsiteY7" fmla="*/ 406461 h 3816774"/>
                <a:gd name="connsiteX8" fmla="*/ 778249 w 1234340"/>
                <a:gd name="connsiteY8" fmla="*/ 426594 h 3816774"/>
                <a:gd name="connsiteX9" fmla="*/ 762663 w 1234340"/>
                <a:gd name="connsiteY9" fmla="*/ 455817 h 3816774"/>
                <a:gd name="connsiteX10" fmla="*/ 757901 w 1234340"/>
                <a:gd name="connsiteY10" fmla="*/ 530935 h 3816774"/>
                <a:gd name="connsiteX11" fmla="*/ 766343 w 1234340"/>
                <a:gd name="connsiteY11" fmla="*/ 546522 h 3816774"/>
                <a:gd name="connsiteX12" fmla="*/ 802711 w 1234340"/>
                <a:gd name="connsiteY12" fmla="*/ 582890 h 3816774"/>
                <a:gd name="connsiteX13" fmla="*/ 989748 w 1234340"/>
                <a:gd name="connsiteY13" fmla="*/ 655626 h 3816774"/>
                <a:gd name="connsiteX14" fmla="*/ 1109243 w 1234340"/>
                <a:gd name="connsiteY14" fmla="*/ 691994 h 3816774"/>
                <a:gd name="connsiteX15" fmla="*/ 1128293 w 1234340"/>
                <a:gd name="connsiteY15" fmla="*/ 736372 h 3816774"/>
                <a:gd name="connsiteX16" fmla="*/ 1161198 w 1234340"/>
                <a:gd name="connsiteY16" fmla="*/ 894617 h 3816774"/>
                <a:gd name="connsiteX17" fmla="*/ 1161198 w 1234340"/>
                <a:gd name="connsiteY17" fmla="*/ 982940 h 3816774"/>
                <a:gd name="connsiteX18" fmla="*/ 1181980 w 1234340"/>
                <a:gd name="connsiteY18" fmla="*/ 1040090 h 3816774"/>
                <a:gd name="connsiteX19" fmla="*/ 1202761 w 1234340"/>
                <a:gd name="connsiteY19" fmla="*/ 1185562 h 3816774"/>
                <a:gd name="connsiteX20" fmla="*/ 1233934 w 1234340"/>
                <a:gd name="connsiteY20" fmla="*/ 1341426 h 3816774"/>
                <a:gd name="connsiteX21" fmla="*/ 1218348 w 1234340"/>
                <a:gd name="connsiteY21" fmla="*/ 1466117 h 3816774"/>
                <a:gd name="connsiteX22" fmla="*/ 1187175 w 1234340"/>
                <a:gd name="connsiteY22" fmla="*/ 1694717 h 3816774"/>
                <a:gd name="connsiteX23" fmla="*/ 1140416 w 1234340"/>
                <a:gd name="connsiteY23" fmla="*/ 1809017 h 3816774"/>
                <a:gd name="connsiteX24" fmla="*/ 1104048 w 1234340"/>
                <a:gd name="connsiteY24" fmla="*/ 1881753 h 3816774"/>
                <a:gd name="connsiteX25" fmla="*/ 1067680 w 1234340"/>
                <a:gd name="connsiteY25" fmla="*/ 1938903 h 3816774"/>
                <a:gd name="connsiteX26" fmla="*/ 1020921 w 1234340"/>
                <a:gd name="connsiteY26" fmla="*/ 1954490 h 3816774"/>
                <a:gd name="connsiteX27" fmla="*/ 1031311 w 1234340"/>
                <a:gd name="connsiteY27" fmla="*/ 2084376 h 3816774"/>
                <a:gd name="connsiteX28" fmla="*/ 1036507 w 1234340"/>
                <a:gd name="connsiteY28" fmla="*/ 2219458 h 3816774"/>
                <a:gd name="connsiteX29" fmla="*/ 1036507 w 1234340"/>
                <a:gd name="connsiteY29" fmla="*/ 2307781 h 3816774"/>
                <a:gd name="connsiteX30" fmla="*/ 1015725 w 1234340"/>
                <a:gd name="connsiteY30" fmla="*/ 2411690 h 3816774"/>
                <a:gd name="connsiteX31" fmla="*/ 1020921 w 1234340"/>
                <a:gd name="connsiteY31" fmla="*/ 2609117 h 3816774"/>
                <a:gd name="connsiteX32" fmla="*/ 1026116 w 1234340"/>
                <a:gd name="connsiteY32" fmla="*/ 2687049 h 3816774"/>
                <a:gd name="connsiteX33" fmla="*/ 1036507 w 1234340"/>
                <a:gd name="connsiteY33" fmla="*/ 2796153 h 3816774"/>
                <a:gd name="connsiteX34" fmla="*/ 1083266 w 1234340"/>
                <a:gd name="connsiteY34" fmla="*/ 3139053 h 3816774"/>
                <a:gd name="connsiteX35" fmla="*/ 1093657 w 1234340"/>
                <a:gd name="connsiteY35" fmla="*/ 3222181 h 3816774"/>
                <a:gd name="connsiteX36" fmla="*/ 1093657 w 1234340"/>
                <a:gd name="connsiteY36" fmla="*/ 3305308 h 3816774"/>
                <a:gd name="connsiteX37" fmla="*/ 1114439 w 1234340"/>
                <a:gd name="connsiteY37" fmla="*/ 3445585 h 3816774"/>
                <a:gd name="connsiteX38" fmla="*/ 1098852 w 1234340"/>
                <a:gd name="connsiteY38" fmla="*/ 3523517 h 3816774"/>
                <a:gd name="connsiteX39" fmla="*/ 1109243 w 1234340"/>
                <a:gd name="connsiteY39" fmla="*/ 3570276 h 3816774"/>
                <a:gd name="connsiteX40" fmla="*/ 1109243 w 1234340"/>
                <a:gd name="connsiteY40" fmla="*/ 3622231 h 3816774"/>
                <a:gd name="connsiteX41" fmla="*/ 1156002 w 1234340"/>
                <a:gd name="connsiteY41" fmla="*/ 3715749 h 3816774"/>
                <a:gd name="connsiteX42" fmla="*/ 1166393 w 1234340"/>
                <a:gd name="connsiteY42" fmla="*/ 3804072 h 3816774"/>
                <a:gd name="connsiteX43" fmla="*/ 1083266 w 1234340"/>
                <a:gd name="connsiteY43" fmla="*/ 3814462 h 3816774"/>
                <a:gd name="connsiteX44" fmla="*/ 933030 w 1234340"/>
                <a:gd name="connsiteY44" fmla="*/ 3786970 h 3816774"/>
                <a:gd name="connsiteX45" fmla="*/ 891034 w 1234340"/>
                <a:gd name="connsiteY45" fmla="*/ 3757312 h 3816774"/>
                <a:gd name="connsiteX46" fmla="*/ 885839 w 1234340"/>
                <a:gd name="connsiteY46" fmla="*/ 3663794 h 3816774"/>
                <a:gd name="connsiteX47" fmla="*/ 901425 w 1234340"/>
                <a:gd name="connsiteY47" fmla="*/ 3648208 h 3816774"/>
                <a:gd name="connsiteX48" fmla="*/ 839080 w 1234340"/>
                <a:gd name="connsiteY48" fmla="*/ 3601449 h 3816774"/>
                <a:gd name="connsiteX49" fmla="*/ 844275 w 1234340"/>
                <a:gd name="connsiteY49" fmla="*/ 3554690 h 3816774"/>
                <a:gd name="connsiteX50" fmla="*/ 865057 w 1234340"/>
                <a:gd name="connsiteY50" fmla="*/ 3518322 h 3816774"/>
                <a:gd name="connsiteX51" fmla="*/ 839080 w 1234340"/>
                <a:gd name="connsiteY51" fmla="*/ 3476758 h 3816774"/>
                <a:gd name="connsiteX52" fmla="*/ 854666 w 1234340"/>
                <a:gd name="connsiteY52" fmla="*/ 3424803 h 3816774"/>
                <a:gd name="connsiteX53" fmla="*/ 854666 w 1234340"/>
                <a:gd name="connsiteY53" fmla="*/ 3310503 h 3816774"/>
                <a:gd name="connsiteX54" fmla="*/ 807907 w 1234340"/>
                <a:gd name="connsiteY54" fmla="*/ 3196203 h 3816774"/>
                <a:gd name="connsiteX55" fmla="*/ 813102 w 1234340"/>
                <a:gd name="connsiteY55" fmla="*/ 3128662 h 3816774"/>
                <a:gd name="connsiteX56" fmla="*/ 813102 w 1234340"/>
                <a:gd name="connsiteY56" fmla="*/ 2983190 h 3816774"/>
                <a:gd name="connsiteX57" fmla="*/ 792321 w 1234340"/>
                <a:gd name="connsiteY57" fmla="*/ 2915649 h 3816774"/>
                <a:gd name="connsiteX58" fmla="*/ 792321 w 1234340"/>
                <a:gd name="connsiteY58" fmla="*/ 2884476 h 3816774"/>
                <a:gd name="connsiteX59" fmla="*/ 735171 w 1234340"/>
                <a:gd name="connsiteY59" fmla="*/ 2588335 h 3816774"/>
                <a:gd name="connsiteX60" fmla="*/ 719584 w 1234340"/>
                <a:gd name="connsiteY60" fmla="*/ 2510403 h 3816774"/>
                <a:gd name="connsiteX61" fmla="*/ 703998 w 1234340"/>
                <a:gd name="connsiteY61" fmla="*/ 2442862 h 3816774"/>
                <a:gd name="connsiteX62" fmla="*/ 703998 w 1234340"/>
                <a:gd name="connsiteY62" fmla="*/ 2364931 h 3816774"/>
                <a:gd name="connsiteX63" fmla="*/ 646848 w 1234340"/>
                <a:gd name="connsiteY63" fmla="*/ 2245435 h 3816774"/>
                <a:gd name="connsiteX64" fmla="*/ 620871 w 1234340"/>
                <a:gd name="connsiteY64" fmla="*/ 2183090 h 3816774"/>
                <a:gd name="connsiteX65" fmla="*/ 568916 w 1234340"/>
                <a:gd name="connsiteY65" fmla="*/ 2422081 h 3816774"/>
                <a:gd name="connsiteX66" fmla="*/ 511766 w 1234340"/>
                <a:gd name="connsiteY66" fmla="*/ 2541576 h 3816774"/>
                <a:gd name="connsiteX67" fmla="*/ 475398 w 1234340"/>
                <a:gd name="connsiteY67" fmla="*/ 2671462 h 3816774"/>
                <a:gd name="connsiteX68" fmla="*/ 454616 w 1234340"/>
                <a:gd name="connsiteY68" fmla="*/ 2832522 h 3816774"/>
                <a:gd name="connsiteX69" fmla="*/ 428639 w 1234340"/>
                <a:gd name="connsiteY69" fmla="*/ 2952017 h 3816774"/>
                <a:gd name="connsiteX70" fmla="*/ 413052 w 1234340"/>
                <a:gd name="connsiteY70" fmla="*/ 3066317 h 3816774"/>
                <a:gd name="connsiteX71" fmla="*/ 407857 w 1234340"/>
                <a:gd name="connsiteY71" fmla="*/ 3170226 h 3816774"/>
                <a:gd name="connsiteX72" fmla="*/ 376684 w 1234340"/>
                <a:gd name="connsiteY72" fmla="*/ 3300112 h 3816774"/>
                <a:gd name="connsiteX73" fmla="*/ 387075 w 1234340"/>
                <a:gd name="connsiteY73" fmla="*/ 3393631 h 3816774"/>
                <a:gd name="connsiteX74" fmla="*/ 371489 w 1234340"/>
                <a:gd name="connsiteY74" fmla="*/ 3476758 h 3816774"/>
                <a:gd name="connsiteX75" fmla="*/ 392271 w 1234340"/>
                <a:gd name="connsiteY75" fmla="*/ 3523517 h 3816774"/>
                <a:gd name="connsiteX76" fmla="*/ 350707 w 1234340"/>
                <a:gd name="connsiteY76" fmla="*/ 3570276 h 3816774"/>
                <a:gd name="connsiteX77" fmla="*/ 335121 w 1234340"/>
                <a:gd name="connsiteY77" fmla="*/ 3611840 h 3816774"/>
                <a:gd name="connsiteX78" fmla="*/ 309143 w 1234340"/>
                <a:gd name="connsiteY78" fmla="*/ 3627426 h 3816774"/>
                <a:gd name="connsiteX79" fmla="*/ 319534 w 1234340"/>
                <a:gd name="connsiteY79" fmla="*/ 3694967 h 3816774"/>
                <a:gd name="connsiteX80" fmla="*/ 309143 w 1234340"/>
                <a:gd name="connsiteY80" fmla="*/ 3757312 h 3816774"/>
                <a:gd name="connsiteX81" fmla="*/ 262384 w 1234340"/>
                <a:gd name="connsiteY81" fmla="*/ 3772899 h 3816774"/>
                <a:gd name="connsiteX82" fmla="*/ 241602 w 1234340"/>
                <a:gd name="connsiteY82" fmla="*/ 3772899 h 3816774"/>
                <a:gd name="connsiteX83" fmla="*/ 205234 w 1234340"/>
                <a:gd name="connsiteY83" fmla="*/ 3798876 h 3816774"/>
                <a:gd name="connsiteX84" fmla="*/ 111716 w 1234340"/>
                <a:gd name="connsiteY84" fmla="*/ 3809267 h 3816774"/>
                <a:gd name="connsiteX85" fmla="*/ 23393 w 1234340"/>
                <a:gd name="connsiteY85" fmla="*/ 3793681 h 3816774"/>
                <a:gd name="connsiteX86" fmla="*/ 7807 w 1234340"/>
                <a:gd name="connsiteY86" fmla="*/ 3757312 h 3816774"/>
                <a:gd name="connsiteX87" fmla="*/ 2611 w 1234340"/>
                <a:gd name="connsiteY87" fmla="*/ 3710553 h 3816774"/>
                <a:gd name="connsiteX88" fmla="*/ 49371 w 1234340"/>
                <a:gd name="connsiteY88" fmla="*/ 3663794 h 3816774"/>
                <a:gd name="connsiteX89" fmla="*/ 106521 w 1234340"/>
                <a:gd name="connsiteY89" fmla="*/ 3591058 h 3816774"/>
                <a:gd name="connsiteX90" fmla="*/ 153280 w 1234340"/>
                <a:gd name="connsiteY90" fmla="*/ 3559885 h 3816774"/>
                <a:gd name="connsiteX91" fmla="*/ 101325 w 1234340"/>
                <a:gd name="connsiteY91" fmla="*/ 3539103 h 3816774"/>
                <a:gd name="connsiteX92" fmla="*/ 111716 w 1234340"/>
                <a:gd name="connsiteY92" fmla="*/ 3497540 h 3816774"/>
                <a:gd name="connsiteX93" fmla="*/ 90934 w 1234340"/>
                <a:gd name="connsiteY93" fmla="*/ 3455976 h 3816774"/>
                <a:gd name="connsiteX94" fmla="*/ 132498 w 1234340"/>
                <a:gd name="connsiteY94" fmla="*/ 3336481 h 3816774"/>
                <a:gd name="connsiteX95" fmla="*/ 168866 w 1234340"/>
                <a:gd name="connsiteY95" fmla="*/ 3206594 h 3816774"/>
                <a:gd name="connsiteX96" fmla="*/ 148084 w 1234340"/>
                <a:gd name="connsiteY96" fmla="*/ 3154640 h 3816774"/>
                <a:gd name="connsiteX97" fmla="*/ 174061 w 1234340"/>
                <a:gd name="connsiteY97" fmla="*/ 3107881 h 3816774"/>
                <a:gd name="connsiteX98" fmla="*/ 174061 w 1234340"/>
                <a:gd name="connsiteY98" fmla="*/ 2910453 h 3816774"/>
                <a:gd name="connsiteX99" fmla="*/ 205234 w 1234340"/>
                <a:gd name="connsiteY99" fmla="*/ 2868890 h 3816774"/>
                <a:gd name="connsiteX100" fmla="*/ 220821 w 1234340"/>
                <a:gd name="connsiteY100" fmla="*/ 2723417 h 3816774"/>
                <a:gd name="connsiteX101" fmla="*/ 226016 w 1234340"/>
                <a:gd name="connsiteY101" fmla="*/ 2562358 h 3816774"/>
                <a:gd name="connsiteX102" fmla="*/ 251993 w 1234340"/>
                <a:gd name="connsiteY102" fmla="*/ 2510403 h 3816774"/>
                <a:gd name="connsiteX103" fmla="*/ 226016 w 1234340"/>
                <a:gd name="connsiteY103" fmla="*/ 2401299 h 3816774"/>
                <a:gd name="connsiteX104" fmla="*/ 210430 w 1234340"/>
                <a:gd name="connsiteY104" fmla="*/ 2271412 h 3816774"/>
                <a:gd name="connsiteX105" fmla="*/ 220821 w 1234340"/>
                <a:gd name="connsiteY105" fmla="*/ 2172699 h 3816774"/>
                <a:gd name="connsiteX106" fmla="*/ 220821 w 1234340"/>
                <a:gd name="connsiteY106" fmla="*/ 2073985 h 3816774"/>
                <a:gd name="connsiteX107" fmla="*/ 168866 w 1234340"/>
                <a:gd name="connsiteY107" fmla="*/ 2053203 h 3816774"/>
                <a:gd name="connsiteX108" fmla="*/ 184452 w 1234340"/>
                <a:gd name="connsiteY108" fmla="*/ 1933708 h 3816774"/>
                <a:gd name="connsiteX109" fmla="*/ 153280 w 1234340"/>
                <a:gd name="connsiteY109" fmla="*/ 1871362 h 3816774"/>
                <a:gd name="connsiteX110" fmla="*/ 106521 w 1234340"/>
                <a:gd name="connsiteY110" fmla="*/ 1783040 h 3816774"/>
                <a:gd name="connsiteX111" fmla="*/ 106521 w 1234340"/>
                <a:gd name="connsiteY111" fmla="*/ 1705108 h 3816774"/>
                <a:gd name="connsiteX112" fmla="*/ 75348 w 1234340"/>
                <a:gd name="connsiteY112" fmla="*/ 1627176 h 3816774"/>
                <a:gd name="connsiteX113" fmla="*/ 23393 w 1234340"/>
                <a:gd name="connsiteY113" fmla="*/ 1471312 h 3816774"/>
                <a:gd name="connsiteX114" fmla="*/ 28589 w 1234340"/>
                <a:gd name="connsiteY114" fmla="*/ 1351817 h 3816774"/>
                <a:gd name="connsiteX115" fmla="*/ 23393 w 1234340"/>
                <a:gd name="connsiteY115" fmla="*/ 1289472 h 3816774"/>
                <a:gd name="connsiteX116" fmla="*/ 38980 w 1234340"/>
                <a:gd name="connsiteY116" fmla="*/ 1227126 h 3816774"/>
                <a:gd name="connsiteX117" fmla="*/ 59761 w 1234340"/>
                <a:gd name="connsiteY117" fmla="*/ 1050481 h 3816774"/>
                <a:gd name="connsiteX118" fmla="*/ 54566 w 1234340"/>
                <a:gd name="connsiteY118" fmla="*/ 967353 h 3816774"/>
                <a:gd name="connsiteX119" fmla="*/ 85739 w 1234340"/>
                <a:gd name="connsiteY119" fmla="*/ 769926 h 3816774"/>
                <a:gd name="connsiteX120" fmla="*/ 96130 w 1234340"/>
                <a:gd name="connsiteY120" fmla="*/ 733558 h 3816774"/>
                <a:gd name="connsiteX121" fmla="*/ 200039 w 1234340"/>
                <a:gd name="connsiteY121" fmla="*/ 671212 h 3816774"/>
                <a:gd name="connsiteX122" fmla="*/ 423443 w 1234340"/>
                <a:gd name="connsiteY122" fmla="*/ 582890 h 3816774"/>
                <a:gd name="connsiteX123" fmla="*/ 465007 w 1234340"/>
                <a:gd name="connsiteY123" fmla="*/ 541326 h 3816774"/>
                <a:gd name="connsiteX124" fmla="*/ 496613 w 1234340"/>
                <a:gd name="connsiteY124" fmla="*/ 524657 h 3816774"/>
                <a:gd name="connsiteX125" fmla="*/ 480593 w 1234340"/>
                <a:gd name="connsiteY125" fmla="*/ 437417 h 3816774"/>
                <a:gd name="connsiteX126" fmla="*/ 444225 w 1234340"/>
                <a:gd name="connsiteY126" fmla="*/ 375072 h 3816774"/>
                <a:gd name="connsiteX127" fmla="*/ 439030 w 1234340"/>
                <a:gd name="connsiteY127" fmla="*/ 317922 h 3816774"/>
                <a:gd name="connsiteX128" fmla="*/ 423443 w 1234340"/>
                <a:gd name="connsiteY128" fmla="*/ 260772 h 3816774"/>
                <a:gd name="connsiteX129" fmla="*/ 433834 w 1234340"/>
                <a:gd name="connsiteY129" fmla="*/ 203622 h 3816774"/>
                <a:gd name="connsiteX130" fmla="*/ 470202 w 1234340"/>
                <a:gd name="connsiteY130" fmla="*/ 52953 h 3816774"/>
                <a:gd name="connsiteX131" fmla="*/ 563721 w 1234340"/>
                <a:gd name="connsiteY131" fmla="*/ 6194 h 3816774"/>
                <a:gd name="connsiteX132" fmla="*/ 626066 w 1234340"/>
                <a:gd name="connsiteY132" fmla="*/ 999 h 3816774"/>
                <a:gd name="connsiteX0" fmla="*/ 626066 w 1234340"/>
                <a:gd name="connsiteY0" fmla="*/ 999 h 3822576"/>
                <a:gd name="connsiteX1" fmla="*/ 693607 w 1234340"/>
                <a:gd name="connsiteY1" fmla="*/ 999 h 3822576"/>
                <a:gd name="connsiteX2" fmla="*/ 755952 w 1234340"/>
                <a:gd name="connsiteY2" fmla="*/ 11390 h 3822576"/>
                <a:gd name="connsiteX3" fmla="*/ 802711 w 1234340"/>
                <a:gd name="connsiteY3" fmla="*/ 73735 h 3822576"/>
                <a:gd name="connsiteX4" fmla="*/ 839080 w 1234340"/>
                <a:gd name="connsiteY4" fmla="*/ 151667 h 3822576"/>
                <a:gd name="connsiteX5" fmla="*/ 839080 w 1234340"/>
                <a:gd name="connsiteY5" fmla="*/ 255576 h 3822576"/>
                <a:gd name="connsiteX6" fmla="*/ 816998 w 1234340"/>
                <a:gd name="connsiteY6" fmla="*/ 348661 h 3822576"/>
                <a:gd name="connsiteX7" fmla="*/ 796478 w 1234340"/>
                <a:gd name="connsiteY7" fmla="*/ 406461 h 3822576"/>
                <a:gd name="connsiteX8" fmla="*/ 778249 w 1234340"/>
                <a:gd name="connsiteY8" fmla="*/ 426594 h 3822576"/>
                <a:gd name="connsiteX9" fmla="*/ 762663 w 1234340"/>
                <a:gd name="connsiteY9" fmla="*/ 455817 h 3822576"/>
                <a:gd name="connsiteX10" fmla="*/ 757901 w 1234340"/>
                <a:gd name="connsiteY10" fmla="*/ 530935 h 3822576"/>
                <a:gd name="connsiteX11" fmla="*/ 766343 w 1234340"/>
                <a:gd name="connsiteY11" fmla="*/ 546522 h 3822576"/>
                <a:gd name="connsiteX12" fmla="*/ 802711 w 1234340"/>
                <a:gd name="connsiteY12" fmla="*/ 582890 h 3822576"/>
                <a:gd name="connsiteX13" fmla="*/ 989748 w 1234340"/>
                <a:gd name="connsiteY13" fmla="*/ 655626 h 3822576"/>
                <a:gd name="connsiteX14" fmla="*/ 1109243 w 1234340"/>
                <a:gd name="connsiteY14" fmla="*/ 691994 h 3822576"/>
                <a:gd name="connsiteX15" fmla="*/ 1128293 w 1234340"/>
                <a:gd name="connsiteY15" fmla="*/ 736372 h 3822576"/>
                <a:gd name="connsiteX16" fmla="*/ 1161198 w 1234340"/>
                <a:gd name="connsiteY16" fmla="*/ 894617 h 3822576"/>
                <a:gd name="connsiteX17" fmla="*/ 1161198 w 1234340"/>
                <a:gd name="connsiteY17" fmla="*/ 982940 h 3822576"/>
                <a:gd name="connsiteX18" fmla="*/ 1181980 w 1234340"/>
                <a:gd name="connsiteY18" fmla="*/ 1040090 h 3822576"/>
                <a:gd name="connsiteX19" fmla="*/ 1202761 w 1234340"/>
                <a:gd name="connsiteY19" fmla="*/ 1185562 h 3822576"/>
                <a:gd name="connsiteX20" fmla="*/ 1233934 w 1234340"/>
                <a:gd name="connsiteY20" fmla="*/ 1341426 h 3822576"/>
                <a:gd name="connsiteX21" fmla="*/ 1218348 w 1234340"/>
                <a:gd name="connsiteY21" fmla="*/ 1466117 h 3822576"/>
                <a:gd name="connsiteX22" fmla="*/ 1187175 w 1234340"/>
                <a:gd name="connsiteY22" fmla="*/ 1694717 h 3822576"/>
                <a:gd name="connsiteX23" fmla="*/ 1140416 w 1234340"/>
                <a:gd name="connsiteY23" fmla="*/ 1809017 h 3822576"/>
                <a:gd name="connsiteX24" fmla="*/ 1104048 w 1234340"/>
                <a:gd name="connsiteY24" fmla="*/ 1881753 h 3822576"/>
                <a:gd name="connsiteX25" fmla="*/ 1067680 w 1234340"/>
                <a:gd name="connsiteY25" fmla="*/ 1938903 h 3822576"/>
                <a:gd name="connsiteX26" fmla="*/ 1020921 w 1234340"/>
                <a:gd name="connsiteY26" fmla="*/ 1954490 h 3822576"/>
                <a:gd name="connsiteX27" fmla="*/ 1031311 w 1234340"/>
                <a:gd name="connsiteY27" fmla="*/ 2084376 h 3822576"/>
                <a:gd name="connsiteX28" fmla="*/ 1036507 w 1234340"/>
                <a:gd name="connsiteY28" fmla="*/ 2219458 h 3822576"/>
                <a:gd name="connsiteX29" fmla="*/ 1036507 w 1234340"/>
                <a:gd name="connsiteY29" fmla="*/ 2307781 h 3822576"/>
                <a:gd name="connsiteX30" fmla="*/ 1015725 w 1234340"/>
                <a:gd name="connsiteY30" fmla="*/ 2411690 h 3822576"/>
                <a:gd name="connsiteX31" fmla="*/ 1020921 w 1234340"/>
                <a:gd name="connsiteY31" fmla="*/ 2609117 h 3822576"/>
                <a:gd name="connsiteX32" fmla="*/ 1026116 w 1234340"/>
                <a:gd name="connsiteY32" fmla="*/ 2687049 h 3822576"/>
                <a:gd name="connsiteX33" fmla="*/ 1036507 w 1234340"/>
                <a:gd name="connsiteY33" fmla="*/ 2796153 h 3822576"/>
                <a:gd name="connsiteX34" fmla="*/ 1083266 w 1234340"/>
                <a:gd name="connsiteY34" fmla="*/ 3139053 h 3822576"/>
                <a:gd name="connsiteX35" fmla="*/ 1093657 w 1234340"/>
                <a:gd name="connsiteY35" fmla="*/ 3222181 h 3822576"/>
                <a:gd name="connsiteX36" fmla="*/ 1093657 w 1234340"/>
                <a:gd name="connsiteY36" fmla="*/ 3305308 h 3822576"/>
                <a:gd name="connsiteX37" fmla="*/ 1114439 w 1234340"/>
                <a:gd name="connsiteY37" fmla="*/ 3445585 h 3822576"/>
                <a:gd name="connsiteX38" fmla="*/ 1098852 w 1234340"/>
                <a:gd name="connsiteY38" fmla="*/ 3523517 h 3822576"/>
                <a:gd name="connsiteX39" fmla="*/ 1109243 w 1234340"/>
                <a:gd name="connsiteY39" fmla="*/ 3570276 h 3822576"/>
                <a:gd name="connsiteX40" fmla="*/ 1109243 w 1234340"/>
                <a:gd name="connsiteY40" fmla="*/ 3622231 h 3822576"/>
                <a:gd name="connsiteX41" fmla="*/ 1156002 w 1234340"/>
                <a:gd name="connsiteY41" fmla="*/ 3715749 h 3822576"/>
                <a:gd name="connsiteX42" fmla="*/ 1166393 w 1234340"/>
                <a:gd name="connsiteY42" fmla="*/ 3804072 h 3822576"/>
                <a:gd name="connsiteX43" fmla="*/ 1085647 w 1234340"/>
                <a:gd name="connsiteY43" fmla="*/ 3821606 h 3822576"/>
                <a:gd name="connsiteX44" fmla="*/ 933030 w 1234340"/>
                <a:gd name="connsiteY44" fmla="*/ 3786970 h 3822576"/>
                <a:gd name="connsiteX45" fmla="*/ 891034 w 1234340"/>
                <a:gd name="connsiteY45" fmla="*/ 3757312 h 3822576"/>
                <a:gd name="connsiteX46" fmla="*/ 885839 w 1234340"/>
                <a:gd name="connsiteY46" fmla="*/ 3663794 h 3822576"/>
                <a:gd name="connsiteX47" fmla="*/ 901425 w 1234340"/>
                <a:gd name="connsiteY47" fmla="*/ 3648208 h 3822576"/>
                <a:gd name="connsiteX48" fmla="*/ 839080 w 1234340"/>
                <a:gd name="connsiteY48" fmla="*/ 3601449 h 3822576"/>
                <a:gd name="connsiteX49" fmla="*/ 844275 w 1234340"/>
                <a:gd name="connsiteY49" fmla="*/ 3554690 h 3822576"/>
                <a:gd name="connsiteX50" fmla="*/ 865057 w 1234340"/>
                <a:gd name="connsiteY50" fmla="*/ 3518322 h 3822576"/>
                <a:gd name="connsiteX51" fmla="*/ 839080 w 1234340"/>
                <a:gd name="connsiteY51" fmla="*/ 3476758 h 3822576"/>
                <a:gd name="connsiteX52" fmla="*/ 854666 w 1234340"/>
                <a:gd name="connsiteY52" fmla="*/ 3424803 h 3822576"/>
                <a:gd name="connsiteX53" fmla="*/ 854666 w 1234340"/>
                <a:gd name="connsiteY53" fmla="*/ 3310503 h 3822576"/>
                <a:gd name="connsiteX54" fmla="*/ 807907 w 1234340"/>
                <a:gd name="connsiteY54" fmla="*/ 3196203 h 3822576"/>
                <a:gd name="connsiteX55" fmla="*/ 813102 w 1234340"/>
                <a:gd name="connsiteY55" fmla="*/ 3128662 h 3822576"/>
                <a:gd name="connsiteX56" fmla="*/ 813102 w 1234340"/>
                <a:gd name="connsiteY56" fmla="*/ 2983190 h 3822576"/>
                <a:gd name="connsiteX57" fmla="*/ 792321 w 1234340"/>
                <a:gd name="connsiteY57" fmla="*/ 2915649 h 3822576"/>
                <a:gd name="connsiteX58" fmla="*/ 792321 w 1234340"/>
                <a:gd name="connsiteY58" fmla="*/ 2884476 h 3822576"/>
                <a:gd name="connsiteX59" fmla="*/ 735171 w 1234340"/>
                <a:gd name="connsiteY59" fmla="*/ 2588335 h 3822576"/>
                <a:gd name="connsiteX60" fmla="*/ 719584 w 1234340"/>
                <a:gd name="connsiteY60" fmla="*/ 2510403 h 3822576"/>
                <a:gd name="connsiteX61" fmla="*/ 703998 w 1234340"/>
                <a:gd name="connsiteY61" fmla="*/ 2442862 h 3822576"/>
                <a:gd name="connsiteX62" fmla="*/ 703998 w 1234340"/>
                <a:gd name="connsiteY62" fmla="*/ 2364931 h 3822576"/>
                <a:gd name="connsiteX63" fmla="*/ 646848 w 1234340"/>
                <a:gd name="connsiteY63" fmla="*/ 2245435 h 3822576"/>
                <a:gd name="connsiteX64" fmla="*/ 620871 w 1234340"/>
                <a:gd name="connsiteY64" fmla="*/ 2183090 h 3822576"/>
                <a:gd name="connsiteX65" fmla="*/ 568916 w 1234340"/>
                <a:gd name="connsiteY65" fmla="*/ 2422081 h 3822576"/>
                <a:gd name="connsiteX66" fmla="*/ 511766 w 1234340"/>
                <a:gd name="connsiteY66" fmla="*/ 2541576 h 3822576"/>
                <a:gd name="connsiteX67" fmla="*/ 475398 w 1234340"/>
                <a:gd name="connsiteY67" fmla="*/ 2671462 h 3822576"/>
                <a:gd name="connsiteX68" fmla="*/ 454616 w 1234340"/>
                <a:gd name="connsiteY68" fmla="*/ 2832522 h 3822576"/>
                <a:gd name="connsiteX69" fmla="*/ 428639 w 1234340"/>
                <a:gd name="connsiteY69" fmla="*/ 2952017 h 3822576"/>
                <a:gd name="connsiteX70" fmla="*/ 413052 w 1234340"/>
                <a:gd name="connsiteY70" fmla="*/ 3066317 h 3822576"/>
                <a:gd name="connsiteX71" fmla="*/ 407857 w 1234340"/>
                <a:gd name="connsiteY71" fmla="*/ 3170226 h 3822576"/>
                <a:gd name="connsiteX72" fmla="*/ 376684 w 1234340"/>
                <a:gd name="connsiteY72" fmla="*/ 3300112 h 3822576"/>
                <a:gd name="connsiteX73" fmla="*/ 387075 w 1234340"/>
                <a:gd name="connsiteY73" fmla="*/ 3393631 h 3822576"/>
                <a:gd name="connsiteX74" fmla="*/ 371489 w 1234340"/>
                <a:gd name="connsiteY74" fmla="*/ 3476758 h 3822576"/>
                <a:gd name="connsiteX75" fmla="*/ 392271 w 1234340"/>
                <a:gd name="connsiteY75" fmla="*/ 3523517 h 3822576"/>
                <a:gd name="connsiteX76" fmla="*/ 350707 w 1234340"/>
                <a:gd name="connsiteY76" fmla="*/ 3570276 h 3822576"/>
                <a:gd name="connsiteX77" fmla="*/ 335121 w 1234340"/>
                <a:gd name="connsiteY77" fmla="*/ 3611840 h 3822576"/>
                <a:gd name="connsiteX78" fmla="*/ 309143 w 1234340"/>
                <a:gd name="connsiteY78" fmla="*/ 3627426 h 3822576"/>
                <a:gd name="connsiteX79" fmla="*/ 319534 w 1234340"/>
                <a:gd name="connsiteY79" fmla="*/ 3694967 h 3822576"/>
                <a:gd name="connsiteX80" fmla="*/ 309143 w 1234340"/>
                <a:gd name="connsiteY80" fmla="*/ 3757312 h 3822576"/>
                <a:gd name="connsiteX81" fmla="*/ 262384 w 1234340"/>
                <a:gd name="connsiteY81" fmla="*/ 3772899 h 3822576"/>
                <a:gd name="connsiteX82" fmla="*/ 241602 w 1234340"/>
                <a:gd name="connsiteY82" fmla="*/ 3772899 h 3822576"/>
                <a:gd name="connsiteX83" fmla="*/ 205234 w 1234340"/>
                <a:gd name="connsiteY83" fmla="*/ 3798876 h 3822576"/>
                <a:gd name="connsiteX84" fmla="*/ 111716 w 1234340"/>
                <a:gd name="connsiteY84" fmla="*/ 3809267 h 3822576"/>
                <a:gd name="connsiteX85" fmla="*/ 23393 w 1234340"/>
                <a:gd name="connsiteY85" fmla="*/ 3793681 h 3822576"/>
                <a:gd name="connsiteX86" fmla="*/ 7807 w 1234340"/>
                <a:gd name="connsiteY86" fmla="*/ 3757312 h 3822576"/>
                <a:gd name="connsiteX87" fmla="*/ 2611 w 1234340"/>
                <a:gd name="connsiteY87" fmla="*/ 3710553 h 3822576"/>
                <a:gd name="connsiteX88" fmla="*/ 49371 w 1234340"/>
                <a:gd name="connsiteY88" fmla="*/ 3663794 h 3822576"/>
                <a:gd name="connsiteX89" fmla="*/ 106521 w 1234340"/>
                <a:gd name="connsiteY89" fmla="*/ 3591058 h 3822576"/>
                <a:gd name="connsiteX90" fmla="*/ 153280 w 1234340"/>
                <a:gd name="connsiteY90" fmla="*/ 3559885 h 3822576"/>
                <a:gd name="connsiteX91" fmla="*/ 101325 w 1234340"/>
                <a:gd name="connsiteY91" fmla="*/ 3539103 h 3822576"/>
                <a:gd name="connsiteX92" fmla="*/ 111716 w 1234340"/>
                <a:gd name="connsiteY92" fmla="*/ 3497540 h 3822576"/>
                <a:gd name="connsiteX93" fmla="*/ 90934 w 1234340"/>
                <a:gd name="connsiteY93" fmla="*/ 3455976 h 3822576"/>
                <a:gd name="connsiteX94" fmla="*/ 132498 w 1234340"/>
                <a:gd name="connsiteY94" fmla="*/ 3336481 h 3822576"/>
                <a:gd name="connsiteX95" fmla="*/ 168866 w 1234340"/>
                <a:gd name="connsiteY95" fmla="*/ 3206594 h 3822576"/>
                <a:gd name="connsiteX96" fmla="*/ 148084 w 1234340"/>
                <a:gd name="connsiteY96" fmla="*/ 3154640 h 3822576"/>
                <a:gd name="connsiteX97" fmla="*/ 174061 w 1234340"/>
                <a:gd name="connsiteY97" fmla="*/ 3107881 h 3822576"/>
                <a:gd name="connsiteX98" fmla="*/ 174061 w 1234340"/>
                <a:gd name="connsiteY98" fmla="*/ 2910453 h 3822576"/>
                <a:gd name="connsiteX99" fmla="*/ 205234 w 1234340"/>
                <a:gd name="connsiteY99" fmla="*/ 2868890 h 3822576"/>
                <a:gd name="connsiteX100" fmla="*/ 220821 w 1234340"/>
                <a:gd name="connsiteY100" fmla="*/ 2723417 h 3822576"/>
                <a:gd name="connsiteX101" fmla="*/ 226016 w 1234340"/>
                <a:gd name="connsiteY101" fmla="*/ 2562358 h 3822576"/>
                <a:gd name="connsiteX102" fmla="*/ 251993 w 1234340"/>
                <a:gd name="connsiteY102" fmla="*/ 2510403 h 3822576"/>
                <a:gd name="connsiteX103" fmla="*/ 226016 w 1234340"/>
                <a:gd name="connsiteY103" fmla="*/ 2401299 h 3822576"/>
                <a:gd name="connsiteX104" fmla="*/ 210430 w 1234340"/>
                <a:gd name="connsiteY104" fmla="*/ 2271412 h 3822576"/>
                <a:gd name="connsiteX105" fmla="*/ 220821 w 1234340"/>
                <a:gd name="connsiteY105" fmla="*/ 2172699 h 3822576"/>
                <a:gd name="connsiteX106" fmla="*/ 220821 w 1234340"/>
                <a:gd name="connsiteY106" fmla="*/ 2073985 h 3822576"/>
                <a:gd name="connsiteX107" fmla="*/ 168866 w 1234340"/>
                <a:gd name="connsiteY107" fmla="*/ 2053203 h 3822576"/>
                <a:gd name="connsiteX108" fmla="*/ 184452 w 1234340"/>
                <a:gd name="connsiteY108" fmla="*/ 1933708 h 3822576"/>
                <a:gd name="connsiteX109" fmla="*/ 153280 w 1234340"/>
                <a:gd name="connsiteY109" fmla="*/ 1871362 h 3822576"/>
                <a:gd name="connsiteX110" fmla="*/ 106521 w 1234340"/>
                <a:gd name="connsiteY110" fmla="*/ 1783040 h 3822576"/>
                <a:gd name="connsiteX111" fmla="*/ 106521 w 1234340"/>
                <a:gd name="connsiteY111" fmla="*/ 1705108 h 3822576"/>
                <a:gd name="connsiteX112" fmla="*/ 75348 w 1234340"/>
                <a:gd name="connsiteY112" fmla="*/ 1627176 h 3822576"/>
                <a:gd name="connsiteX113" fmla="*/ 23393 w 1234340"/>
                <a:gd name="connsiteY113" fmla="*/ 1471312 h 3822576"/>
                <a:gd name="connsiteX114" fmla="*/ 28589 w 1234340"/>
                <a:gd name="connsiteY114" fmla="*/ 1351817 h 3822576"/>
                <a:gd name="connsiteX115" fmla="*/ 23393 w 1234340"/>
                <a:gd name="connsiteY115" fmla="*/ 1289472 h 3822576"/>
                <a:gd name="connsiteX116" fmla="*/ 38980 w 1234340"/>
                <a:gd name="connsiteY116" fmla="*/ 1227126 h 3822576"/>
                <a:gd name="connsiteX117" fmla="*/ 59761 w 1234340"/>
                <a:gd name="connsiteY117" fmla="*/ 1050481 h 3822576"/>
                <a:gd name="connsiteX118" fmla="*/ 54566 w 1234340"/>
                <a:gd name="connsiteY118" fmla="*/ 967353 h 3822576"/>
                <a:gd name="connsiteX119" fmla="*/ 85739 w 1234340"/>
                <a:gd name="connsiteY119" fmla="*/ 769926 h 3822576"/>
                <a:gd name="connsiteX120" fmla="*/ 96130 w 1234340"/>
                <a:gd name="connsiteY120" fmla="*/ 733558 h 3822576"/>
                <a:gd name="connsiteX121" fmla="*/ 200039 w 1234340"/>
                <a:gd name="connsiteY121" fmla="*/ 671212 h 3822576"/>
                <a:gd name="connsiteX122" fmla="*/ 423443 w 1234340"/>
                <a:gd name="connsiteY122" fmla="*/ 582890 h 3822576"/>
                <a:gd name="connsiteX123" fmla="*/ 465007 w 1234340"/>
                <a:gd name="connsiteY123" fmla="*/ 541326 h 3822576"/>
                <a:gd name="connsiteX124" fmla="*/ 496613 w 1234340"/>
                <a:gd name="connsiteY124" fmla="*/ 524657 h 3822576"/>
                <a:gd name="connsiteX125" fmla="*/ 480593 w 1234340"/>
                <a:gd name="connsiteY125" fmla="*/ 437417 h 3822576"/>
                <a:gd name="connsiteX126" fmla="*/ 444225 w 1234340"/>
                <a:gd name="connsiteY126" fmla="*/ 375072 h 3822576"/>
                <a:gd name="connsiteX127" fmla="*/ 439030 w 1234340"/>
                <a:gd name="connsiteY127" fmla="*/ 317922 h 3822576"/>
                <a:gd name="connsiteX128" fmla="*/ 423443 w 1234340"/>
                <a:gd name="connsiteY128" fmla="*/ 260772 h 3822576"/>
                <a:gd name="connsiteX129" fmla="*/ 433834 w 1234340"/>
                <a:gd name="connsiteY129" fmla="*/ 203622 h 3822576"/>
                <a:gd name="connsiteX130" fmla="*/ 470202 w 1234340"/>
                <a:gd name="connsiteY130" fmla="*/ 52953 h 3822576"/>
                <a:gd name="connsiteX131" fmla="*/ 563721 w 1234340"/>
                <a:gd name="connsiteY131" fmla="*/ 6194 h 3822576"/>
                <a:gd name="connsiteX132" fmla="*/ 626066 w 1234340"/>
                <a:gd name="connsiteY132" fmla="*/ 999 h 3822576"/>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098852 w 1234340"/>
                <a:gd name="connsiteY38" fmla="*/ 3523517 h 3821710"/>
                <a:gd name="connsiteX39" fmla="*/ 1109243 w 1234340"/>
                <a:gd name="connsiteY39" fmla="*/ 3570276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33030 w 1234340"/>
                <a:gd name="connsiteY44" fmla="*/ 3786970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53280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098852 w 1234340"/>
                <a:gd name="connsiteY38" fmla="*/ 3523517 h 3821710"/>
                <a:gd name="connsiteX39" fmla="*/ 1109243 w 1234340"/>
                <a:gd name="connsiteY39" fmla="*/ 3570276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7318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53280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098852 w 1234340"/>
                <a:gd name="connsiteY38" fmla="*/ 3523517 h 3821710"/>
                <a:gd name="connsiteX39" fmla="*/ 1109243 w 1234340"/>
                <a:gd name="connsiteY39" fmla="*/ 3570276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7318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53280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098852 w 1234340"/>
                <a:gd name="connsiteY38" fmla="*/ 3523517 h 3821710"/>
                <a:gd name="connsiteX39" fmla="*/ 1109243 w 1234340"/>
                <a:gd name="connsiteY39" fmla="*/ 3570276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53280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098852 w 1234340"/>
                <a:gd name="connsiteY38" fmla="*/ 3523517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53280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53280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23517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5209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92271 w 1234340"/>
                <a:gd name="connsiteY75" fmla="*/ 355209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85128 w 1234340"/>
                <a:gd name="connsiteY75" fmla="*/ 353304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205234 w 1234340"/>
                <a:gd name="connsiteY99" fmla="*/ 2868890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85128 w 1234340"/>
                <a:gd name="connsiteY75" fmla="*/ 353304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7881 h 3821710"/>
                <a:gd name="connsiteX98" fmla="*/ 174061 w 1234340"/>
                <a:gd name="connsiteY98" fmla="*/ 2910453 h 3821710"/>
                <a:gd name="connsiteX99" fmla="*/ 190812 w 1234340"/>
                <a:gd name="connsiteY99" fmla="*/ 2832836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85128 w 1234340"/>
                <a:gd name="connsiteY75" fmla="*/ 353304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3073 h 3821710"/>
                <a:gd name="connsiteX98" fmla="*/ 174061 w 1234340"/>
                <a:gd name="connsiteY98" fmla="*/ 2910453 h 3821710"/>
                <a:gd name="connsiteX99" fmla="*/ 190812 w 1234340"/>
                <a:gd name="connsiteY99" fmla="*/ 2832836 h 3821710"/>
                <a:gd name="connsiteX100" fmla="*/ 220821 w 1234340"/>
                <a:gd name="connsiteY100" fmla="*/ 2723417 h 3821710"/>
                <a:gd name="connsiteX101" fmla="*/ 226016 w 1234340"/>
                <a:gd name="connsiteY101" fmla="*/ 2562358 h 3821710"/>
                <a:gd name="connsiteX102" fmla="*/ 251993 w 1234340"/>
                <a:gd name="connsiteY102" fmla="*/ 2510403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85128 w 1234340"/>
                <a:gd name="connsiteY75" fmla="*/ 353304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3073 h 3821710"/>
                <a:gd name="connsiteX98" fmla="*/ 174061 w 1234340"/>
                <a:gd name="connsiteY98" fmla="*/ 2910453 h 3821710"/>
                <a:gd name="connsiteX99" fmla="*/ 190812 w 1234340"/>
                <a:gd name="connsiteY99" fmla="*/ 2832836 h 3821710"/>
                <a:gd name="connsiteX100" fmla="*/ 220821 w 1234340"/>
                <a:gd name="connsiteY100" fmla="*/ 2723417 h 3821710"/>
                <a:gd name="connsiteX101" fmla="*/ 226016 w 1234340"/>
                <a:gd name="connsiteY101" fmla="*/ 2562358 h 3821710"/>
                <a:gd name="connsiteX102" fmla="*/ 235169 w 1234340"/>
                <a:gd name="connsiteY102" fmla="*/ 2493577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 name="connsiteX0" fmla="*/ 626066 w 1234340"/>
                <a:gd name="connsiteY0" fmla="*/ 999 h 3821710"/>
                <a:gd name="connsiteX1" fmla="*/ 693607 w 1234340"/>
                <a:gd name="connsiteY1" fmla="*/ 999 h 3821710"/>
                <a:gd name="connsiteX2" fmla="*/ 755952 w 1234340"/>
                <a:gd name="connsiteY2" fmla="*/ 11390 h 3821710"/>
                <a:gd name="connsiteX3" fmla="*/ 802711 w 1234340"/>
                <a:gd name="connsiteY3" fmla="*/ 73735 h 3821710"/>
                <a:gd name="connsiteX4" fmla="*/ 839080 w 1234340"/>
                <a:gd name="connsiteY4" fmla="*/ 151667 h 3821710"/>
                <a:gd name="connsiteX5" fmla="*/ 839080 w 1234340"/>
                <a:gd name="connsiteY5" fmla="*/ 255576 h 3821710"/>
                <a:gd name="connsiteX6" fmla="*/ 816998 w 1234340"/>
                <a:gd name="connsiteY6" fmla="*/ 348661 h 3821710"/>
                <a:gd name="connsiteX7" fmla="*/ 796478 w 1234340"/>
                <a:gd name="connsiteY7" fmla="*/ 406461 h 3821710"/>
                <a:gd name="connsiteX8" fmla="*/ 778249 w 1234340"/>
                <a:gd name="connsiteY8" fmla="*/ 426594 h 3821710"/>
                <a:gd name="connsiteX9" fmla="*/ 762663 w 1234340"/>
                <a:gd name="connsiteY9" fmla="*/ 455817 h 3821710"/>
                <a:gd name="connsiteX10" fmla="*/ 757901 w 1234340"/>
                <a:gd name="connsiteY10" fmla="*/ 530935 h 3821710"/>
                <a:gd name="connsiteX11" fmla="*/ 766343 w 1234340"/>
                <a:gd name="connsiteY11" fmla="*/ 546522 h 3821710"/>
                <a:gd name="connsiteX12" fmla="*/ 802711 w 1234340"/>
                <a:gd name="connsiteY12" fmla="*/ 582890 h 3821710"/>
                <a:gd name="connsiteX13" fmla="*/ 989748 w 1234340"/>
                <a:gd name="connsiteY13" fmla="*/ 655626 h 3821710"/>
                <a:gd name="connsiteX14" fmla="*/ 1109243 w 1234340"/>
                <a:gd name="connsiteY14" fmla="*/ 691994 h 3821710"/>
                <a:gd name="connsiteX15" fmla="*/ 1128293 w 1234340"/>
                <a:gd name="connsiteY15" fmla="*/ 736372 h 3821710"/>
                <a:gd name="connsiteX16" fmla="*/ 1161198 w 1234340"/>
                <a:gd name="connsiteY16" fmla="*/ 894617 h 3821710"/>
                <a:gd name="connsiteX17" fmla="*/ 1161198 w 1234340"/>
                <a:gd name="connsiteY17" fmla="*/ 982940 h 3821710"/>
                <a:gd name="connsiteX18" fmla="*/ 1181980 w 1234340"/>
                <a:gd name="connsiteY18" fmla="*/ 1040090 h 3821710"/>
                <a:gd name="connsiteX19" fmla="*/ 1202761 w 1234340"/>
                <a:gd name="connsiteY19" fmla="*/ 1185562 h 3821710"/>
                <a:gd name="connsiteX20" fmla="*/ 1233934 w 1234340"/>
                <a:gd name="connsiteY20" fmla="*/ 1341426 h 3821710"/>
                <a:gd name="connsiteX21" fmla="*/ 1218348 w 1234340"/>
                <a:gd name="connsiteY21" fmla="*/ 1466117 h 3821710"/>
                <a:gd name="connsiteX22" fmla="*/ 1187175 w 1234340"/>
                <a:gd name="connsiteY22" fmla="*/ 1694717 h 3821710"/>
                <a:gd name="connsiteX23" fmla="*/ 1140416 w 1234340"/>
                <a:gd name="connsiteY23" fmla="*/ 1809017 h 3821710"/>
                <a:gd name="connsiteX24" fmla="*/ 1104048 w 1234340"/>
                <a:gd name="connsiteY24" fmla="*/ 1881753 h 3821710"/>
                <a:gd name="connsiteX25" fmla="*/ 1067680 w 1234340"/>
                <a:gd name="connsiteY25" fmla="*/ 1938903 h 3821710"/>
                <a:gd name="connsiteX26" fmla="*/ 1020921 w 1234340"/>
                <a:gd name="connsiteY26" fmla="*/ 1954490 h 3821710"/>
                <a:gd name="connsiteX27" fmla="*/ 1031311 w 1234340"/>
                <a:gd name="connsiteY27" fmla="*/ 2084376 h 3821710"/>
                <a:gd name="connsiteX28" fmla="*/ 1036507 w 1234340"/>
                <a:gd name="connsiteY28" fmla="*/ 2219458 h 3821710"/>
                <a:gd name="connsiteX29" fmla="*/ 1036507 w 1234340"/>
                <a:gd name="connsiteY29" fmla="*/ 2307781 h 3821710"/>
                <a:gd name="connsiteX30" fmla="*/ 1015725 w 1234340"/>
                <a:gd name="connsiteY30" fmla="*/ 2411690 h 3821710"/>
                <a:gd name="connsiteX31" fmla="*/ 1020921 w 1234340"/>
                <a:gd name="connsiteY31" fmla="*/ 2609117 h 3821710"/>
                <a:gd name="connsiteX32" fmla="*/ 1026116 w 1234340"/>
                <a:gd name="connsiteY32" fmla="*/ 2687049 h 3821710"/>
                <a:gd name="connsiteX33" fmla="*/ 1036507 w 1234340"/>
                <a:gd name="connsiteY33" fmla="*/ 2796153 h 3821710"/>
                <a:gd name="connsiteX34" fmla="*/ 1083266 w 1234340"/>
                <a:gd name="connsiteY34" fmla="*/ 3139053 h 3821710"/>
                <a:gd name="connsiteX35" fmla="*/ 1093657 w 1234340"/>
                <a:gd name="connsiteY35" fmla="*/ 3222181 h 3821710"/>
                <a:gd name="connsiteX36" fmla="*/ 1093657 w 1234340"/>
                <a:gd name="connsiteY36" fmla="*/ 3305308 h 3821710"/>
                <a:gd name="connsiteX37" fmla="*/ 1114439 w 1234340"/>
                <a:gd name="connsiteY37" fmla="*/ 3445585 h 3821710"/>
                <a:gd name="connsiteX38" fmla="*/ 1113139 w 1234340"/>
                <a:gd name="connsiteY38" fmla="*/ 3521136 h 3821710"/>
                <a:gd name="connsiteX39" fmla="*/ 1135437 w 1234340"/>
                <a:gd name="connsiteY39" fmla="*/ 3579801 h 3821710"/>
                <a:gd name="connsiteX40" fmla="*/ 1109243 w 1234340"/>
                <a:gd name="connsiteY40" fmla="*/ 3622231 h 3821710"/>
                <a:gd name="connsiteX41" fmla="*/ 1156002 w 1234340"/>
                <a:gd name="connsiteY41" fmla="*/ 3715749 h 3821710"/>
                <a:gd name="connsiteX42" fmla="*/ 1166393 w 1234340"/>
                <a:gd name="connsiteY42" fmla="*/ 3804072 h 3821710"/>
                <a:gd name="connsiteX43" fmla="*/ 1085647 w 1234340"/>
                <a:gd name="connsiteY43" fmla="*/ 3821606 h 3821710"/>
                <a:gd name="connsiteX44" fmla="*/ 944937 w 1234340"/>
                <a:gd name="connsiteY44" fmla="*/ 3801257 h 3821710"/>
                <a:gd name="connsiteX45" fmla="*/ 891034 w 1234340"/>
                <a:gd name="connsiteY45" fmla="*/ 3757312 h 3821710"/>
                <a:gd name="connsiteX46" fmla="*/ 885839 w 1234340"/>
                <a:gd name="connsiteY46" fmla="*/ 3663794 h 3821710"/>
                <a:gd name="connsiteX47" fmla="*/ 901425 w 1234340"/>
                <a:gd name="connsiteY47" fmla="*/ 3648208 h 3821710"/>
                <a:gd name="connsiteX48" fmla="*/ 839080 w 1234340"/>
                <a:gd name="connsiteY48" fmla="*/ 3601449 h 3821710"/>
                <a:gd name="connsiteX49" fmla="*/ 844275 w 1234340"/>
                <a:gd name="connsiteY49" fmla="*/ 3554690 h 3821710"/>
                <a:gd name="connsiteX50" fmla="*/ 865057 w 1234340"/>
                <a:gd name="connsiteY50" fmla="*/ 3518322 h 3821710"/>
                <a:gd name="connsiteX51" fmla="*/ 839080 w 1234340"/>
                <a:gd name="connsiteY51" fmla="*/ 3476758 h 3821710"/>
                <a:gd name="connsiteX52" fmla="*/ 854666 w 1234340"/>
                <a:gd name="connsiteY52" fmla="*/ 3424803 h 3821710"/>
                <a:gd name="connsiteX53" fmla="*/ 854666 w 1234340"/>
                <a:gd name="connsiteY53" fmla="*/ 3310503 h 3821710"/>
                <a:gd name="connsiteX54" fmla="*/ 807907 w 1234340"/>
                <a:gd name="connsiteY54" fmla="*/ 3196203 h 3821710"/>
                <a:gd name="connsiteX55" fmla="*/ 813102 w 1234340"/>
                <a:gd name="connsiteY55" fmla="*/ 3128662 h 3821710"/>
                <a:gd name="connsiteX56" fmla="*/ 813102 w 1234340"/>
                <a:gd name="connsiteY56" fmla="*/ 2983190 h 3821710"/>
                <a:gd name="connsiteX57" fmla="*/ 792321 w 1234340"/>
                <a:gd name="connsiteY57" fmla="*/ 2915649 h 3821710"/>
                <a:gd name="connsiteX58" fmla="*/ 792321 w 1234340"/>
                <a:gd name="connsiteY58" fmla="*/ 2884476 h 3821710"/>
                <a:gd name="connsiteX59" fmla="*/ 735171 w 1234340"/>
                <a:gd name="connsiteY59" fmla="*/ 2588335 h 3821710"/>
                <a:gd name="connsiteX60" fmla="*/ 719584 w 1234340"/>
                <a:gd name="connsiteY60" fmla="*/ 2510403 h 3821710"/>
                <a:gd name="connsiteX61" fmla="*/ 703998 w 1234340"/>
                <a:gd name="connsiteY61" fmla="*/ 2442862 h 3821710"/>
                <a:gd name="connsiteX62" fmla="*/ 703998 w 1234340"/>
                <a:gd name="connsiteY62" fmla="*/ 2364931 h 3821710"/>
                <a:gd name="connsiteX63" fmla="*/ 646848 w 1234340"/>
                <a:gd name="connsiteY63" fmla="*/ 2245435 h 3821710"/>
                <a:gd name="connsiteX64" fmla="*/ 620871 w 1234340"/>
                <a:gd name="connsiteY64" fmla="*/ 2183090 h 3821710"/>
                <a:gd name="connsiteX65" fmla="*/ 568916 w 1234340"/>
                <a:gd name="connsiteY65" fmla="*/ 2422081 h 3821710"/>
                <a:gd name="connsiteX66" fmla="*/ 511766 w 1234340"/>
                <a:gd name="connsiteY66" fmla="*/ 2541576 h 3821710"/>
                <a:gd name="connsiteX67" fmla="*/ 475398 w 1234340"/>
                <a:gd name="connsiteY67" fmla="*/ 2671462 h 3821710"/>
                <a:gd name="connsiteX68" fmla="*/ 454616 w 1234340"/>
                <a:gd name="connsiteY68" fmla="*/ 2832522 h 3821710"/>
                <a:gd name="connsiteX69" fmla="*/ 428639 w 1234340"/>
                <a:gd name="connsiteY69" fmla="*/ 2952017 h 3821710"/>
                <a:gd name="connsiteX70" fmla="*/ 413052 w 1234340"/>
                <a:gd name="connsiteY70" fmla="*/ 3066317 h 3821710"/>
                <a:gd name="connsiteX71" fmla="*/ 407857 w 1234340"/>
                <a:gd name="connsiteY71" fmla="*/ 3170226 h 3821710"/>
                <a:gd name="connsiteX72" fmla="*/ 376684 w 1234340"/>
                <a:gd name="connsiteY72" fmla="*/ 3300112 h 3821710"/>
                <a:gd name="connsiteX73" fmla="*/ 387075 w 1234340"/>
                <a:gd name="connsiteY73" fmla="*/ 3393631 h 3821710"/>
                <a:gd name="connsiteX74" fmla="*/ 371489 w 1234340"/>
                <a:gd name="connsiteY74" fmla="*/ 3476758 h 3821710"/>
                <a:gd name="connsiteX75" fmla="*/ 385128 w 1234340"/>
                <a:gd name="connsiteY75" fmla="*/ 3533042 h 3821710"/>
                <a:gd name="connsiteX76" fmla="*/ 350707 w 1234340"/>
                <a:gd name="connsiteY76" fmla="*/ 3570276 h 3821710"/>
                <a:gd name="connsiteX77" fmla="*/ 335121 w 1234340"/>
                <a:gd name="connsiteY77" fmla="*/ 3611840 h 3821710"/>
                <a:gd name="connsiteX78" fmla="*/ 309143 w 1234340"/>
                <a:gd name="connsiteY78" fmla="*/ 3627426 h 3821710"/>
                <a:gd name="connsiteX79" fmla="*/ 319534 w 1234340"/>
                <a:gd name="connsiteY79" fmla="*/ 3694967 h 3821710"/>
                <a:gd name="connsiteX80" fmla="*/ 309143 w 1234340"/>
                <a:gd name="connsiteY80" fmla="*/ 3757312 h 3821710"/>
                <a:gd name="connsiteX81" fmla="*/ 262384 w 1234340"/>
                <a:gd name="connsiteY81" fmla="*/ 3772899 h 3821710"/>
                <a:gd name="connsiteX82" fmla="*/ 241602 w 1234340"/>
                <a:gd name="connsiteY82" fmla="*/ 3772899 h 3821710"/>
                <a:gd name="connsiteX83" fmla="*/ 205234 w 1234340"/>
                <a:gd name="connsiteY83" fmla="*/ 3798876 h 3821710"/>
                <a:gd name="connsiteX84" fmla="*/ 111716 w 1234340"/>
                <a:gd name="connsiteY84" fmla="*/ 3809267 h 3821710"/>
                <a:gd name="connsiteX85" fmla="*/ 23393 w 1234340"/>
                <a:gd name="connsiteY85" fmla="*/ 3793681 h 3821710"/>
                <a:gd name="connsiteX86" fmla="*/ 7807 w 1234340"/>
                <a:gd name="connsiteY86" fmla="*/ 3757312 h 3821710"/>
                <a:gd name="connsiteX87" fmla="*/ 2611 w 1234340"/>
                <a:gd name="connsiteY87" fmla="*/ 3710553 h 3821710"/>
                <a:gd name="connsiteX88" fmla="*/ 49371 w 1234340"/>
                <a:gd name="connsiteY88" fmla="*/ 3663794 h 3821710"/>
                <a:gd name="connsiteX89" fmla="*/ 106521 w 1234340"/>
                <a:gd name="connsiteY89" fmla="*/ 3591058 h 3821710"/>
                <a:gd name="connsiteX90" fmla="*/ 136611 w 1234340"/>
                <a:gd name="connsiteY90" fmla="*/ 3559885 h 3821710"/>
                <a:gd name="connsiteX91" fmla="*/ 101325 w 1234340"/>
                <a:gd name="connsiteY91" fmla="*/ 3539103 h 3821710"/>
                <a:gd name="connsiteX92" fmla="*/ 111716 w 1234340"/>
                <a:gd name="connsiteY92" fmla="*/ 3497540 h 3821710"/>
                <a:gd name="connsiteX93" fmla="*/ 90934 w 1234340"/>
                <a:gd name="connsiteY93" fmla="*/ 3455976 h 3821710"/>
                <a:gd name="connsiteX94" fmla="*/ 132498 w 1234340"/>
                <a:gd name="connsiteY94" fmla="*/ 3336481 h 3821710"/>
                <a:gd name="connsiteX95" fmla="*/ 168866 w 1234340"/>
                <a:gd name="connsiteY95" fmla="*/ 3206594 h 3821710"/>
                <a:gd name="connsiteX96" fmla="*/ 148084 w 1234340"/>
                <a:gd name="connsiteY96" fmla="*/ 3154640 h 3821710"/>
                <a:gd name="connsiteX97" fmla="*/ 174061 w 1234340"/>
                <a:gd name="connsiteY97" fmla="*/ 3103073 h 3821710"/>
                <a:gd name="connsiteX98" fmla="*/ 174061 w 1234340"/>
                <a:gd name="connsiteY98" fmla="*/ 2910453 h 3821710"/>
                <a:gd name="connsiteX99" fmla="*/ 190812 w 1234340"/>
                <a:gd name="connsiteY99" fmla="*/ 2832836 h 3821710"/>
                <a:gd name="connsiteX100" fmla="*/ 220821 w 1234340"/>
                <a:gd name="connsiteY100" fmla="*/ 2723417 h 3821710"/>
                <a:gd name="connsiteX101" fmla="*/ 211594 w 1234340"/>
                <a:gd name="connsiteY101" fmla="*/ 2564762 h 3821710"/>
                <a:gd name="connsiteX102" fmla="*/ 235169 w 1234340"/>
                <a:gd name="connsiteY102" fmla="*/ 2493577 h 3821710"/>
                <a:gd name="connsiteX103" fmla="*/ 226016 w 1234340"/>
                <a:gd name="connsiteY103" fmla="*/ 2401299 h 3821710"/>
                <a:gd name="connsiteX104" fmla="*/ 210430 w 1234340"/>
                <a:gd name="connsiteY104" fmla="*/ 2271412 h 3821710"/>
                <a:gd name="connsiteX105" fmla="*/ 220821 w 1234340"/>
                <a:gd name="connsiteY105" fmla="*/ 2172699 h 3821710"/>
                <a:gd name="connsiteX106" fmla="*/ 220821 w 1234340"/>
                <a:gd name="connsiteY106" fmla="*/ 2073985 h 3821710"/>
                <a:gd name="connsiteX107" fmla="*/ 168866 w 1234340"/>
                <a:gd name="connsiteY107" fmla="*/ 2053203 h 3821710"/>
                <a:gd name="connsiteX108" fmla="*/ 184452 w 1234340"/>
                <a:gd name="connsiteY108" fmla="*/ 1933708 h 3821710"/>
                <a:gd name="connsiteX109" fmla="*/ 153280 w 1234340"/>
                <a:gd name="connsiteY109" fmla="*/ 1871362 h 3821710"/>
                <a:gd name="connsiteX110" fmla="*/ 106521 w 1234340"/>
                <a:gd name="connsiteY110" fmla="*/ 1783040 h 3821710"/>
                <a:gd name="connsiteX111" fmla="*/ 106521 w 1234340"/>
                <a:gd name="connsiteY111" fmla="*/ 1705108 h 3821710"/>
                <a:gd name="connsiteX112" fmla="*/ 75348 w 1234340"/>
                <a:gd name="connsiteY112" fmla="*/ 1627176 h 3821710"/>
                <a:gd name="connsiteX113" fmla="*/ 23393 w 1234340"/>
                <a:gd name="connsiteY113" fmla="*/ 1471312 h 3821710"/>
                <a:gd name="connsiteX114" fmla="*/ 28589 w 1234340"/>
                <a:gd name="connsiteY114" fmla="*/ 1351817 h 3821710"/>
                <a:gd name="connsiteX115" fmla="*/ 23393 w 1234340"/>
                <a:gd name="connsiteY115" fmla="*/ 1289472 h 3821710"/>
                <a:gd name="connsiteX116" fmla="*/ 38980 w 1234340"/>
                <a:gd name="connsiteY116" fmla="*/ 1227126 h 3821710"/>
                <a:gd name="connsiteX117" fmla="*/ 59761 w 1234340"/>
                <a:gd name="connsiteY117" fmla="*/ 1050481 h 3821710"/>
                <a:gd name="connsiteX118" fmla="*/ 54566 w 1234340"/>
                <a:gd name="connsiteY118" fmla="*/ 967353 h 3821710"/>
                <a:gd name="connsiteX119" fmla="*/ 85739 w 1234340"/>
                <a:gd name="connsiteY119" fmla="*/ 769926 h 3821710"/>
                <a:gd name="connsiteX120" fmla="*/ 96130 w 1234340"/>
                <a:gd name="connsiteY120" fmla="*/ 733558 h 3821710"/>
                <a:gd name="connsiteX121" fmla="*/ 200039 w 1234340"/>
                <a:gd name="connsiteY121" fmla="*/ 671212 h 3821710"/>
                <a:gd name="connsiteX122" fmla="*/ 423443 w 1234340"/>
                <a:gd name="connsiteY122" fmla="*/ 582890 h 3821710"/>
                <a:gd name="connsiteX123" fmla="*/ 465007 w 1234340"/>
                <a:gd name="connsiteY123" fmla="*/ 541326 h 3821710"/>
                <a:gd name="connsiteX124" fmla="*/ 496613 w 1234340"/>
                <a:gd name="connsiteY124" fmla="*/ 524657 h 3821710"/>
                <a:gd name="connsiteX125" fmla="*/ 480593 w 1234340"/>
                <a:gd name="connsiteY125" fmla="*/ 437417 h 3821710"/>
                <a:gd name="connsiteX126" fmla="*/ 444225 w 1234340"/>
                <a:gd name="connsiteY126" fmla="*/ 375072 h 3821710"/>
                <a:gd name="connsiteX127" fmla="*/ 439030 w 1234340"/>
                <a:gd name="connsiteY127" fmla="*/ 317922 h 3821710"/>
                <a:gd name="connsiteX128" fmla="*/ 423443 w 1234340"/>
                <a:gd name="connsiteY128" fmla="*/ 260772 h 3821710"/>
                <a:gd name="connsiteX129" fmla="*/ 433834 w 1234340"/>
                <a:gd name="connsiteY129" fmla="*/ 203622 h 3821710"/>
                <a:gd name="connsiteX130" fmla="*/ 470202 w 1234340"/>
                <a:gd name="connsiteY130" fmla="*/ 52953 h 3821710"/>
                <a:gd name="connsiteX131" fmla="*/ 563721 w 1234340"/>
                <a:gd name="connsiteY131" fmla="*/ 6194 h 3821710"/>
                <a:gd name="connsiteX132" fmla="*/ 626066 w 1234340"/>
                <a:gd name="connsiteY132" fmla="*/ 999 h 382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234340" h="3821710">
                  <a:moveTo>
                    <a:pt x="626066" y="999"/>
                  </a:moveTo>
                  <a:cubicBezTo>
                    <a:pt x="647714" y="133"/>
                    <a:pt x="671959" y="-733"/>
                    <a:pt x="693607" y="999"/>
                  </a:cubicBezTo>
                  <a:cubicBezTo>
                    <a:pt x="715255" y="2731"/>
                    <a:pt x="737768" y="-733"/>
                    <a:pt x="755952" y="11390"/>
                  </a:cubicBezTo>
                  <a:cubicBezTo>
                    <a:pt x="774136" y="23513"/>
                    <a:pt x="788856" y="50356"/>
                    <a:pt x="802711" y="73735"/>
                  </a:cubicBezTo>
                  <a:cubicBezTo>
                    <a:pt x="816566" y="97115"/>
                    <a:pt x="833019" y="121360"/>
                    <a:pt x="839080" y="151667"/>
                  </a:cubicBezTo>
                  <a:cubicBezTo>
                    <a:pt x="845141" y="181974"/>
                    <a:pt x="842760" y="222744"/>
                    <a:pt x="839080" y="255576"/>
                  </a:cubicBezTo>
                  <a:cubicBezTo>
                    <a:pt x="835400" y="288408"/>
                    <a:pt x="824098" y="323513"/>
                    <a:pt x="816998" y="348661"/>
                  </a:cubicBezTo>
                  <a:cubicBezTo>
                    <a:pt x="809898" y="373809"/>
                    <a:pt x="802936" y="393472"/>
                    <a:pt x="796478" y="406461"/>
                  </a:cubicBezTo>
                  <a:cubicBezTo>
                    <a:pt x="790020" y="419450"/>
                    <a:pt x="783885" y="418368"/>
                    <a:pt x="778249" y="426594"/>
                  </a:cubicBezTo>
                  <a:cubicBezTo>
                    <a:pt x="772613" y="434820"/>
                    <a:pt x="766054" y="438427"/>
                    <a:pt x="762663" y="455817"/>
                  </a:cubicBezTo>
                  <a:cubicBezTo>
                    <a:pt x="759272" y="473207"/>
                    <a:pt x="757288" y="515818"/>
                    <a:pt x="757901" y="530935"/>
                  </a:cubicBezTo>
                  <a:cubicBezTo>
                    <a:pt x="758514" y="546052"/>
                    <a:pt x="758875" y="537863"/>
                    <a:pt x="766343" y="546522"/>
                  </a:cubicBezTo>
                  <a:cubicBezTo>
                    <a:pt x="773811" y="555181"/>
                    <a:pt x="765477" y="564706"/>
                    <a:pt x="802711" y="582890"/>
                  </a:cubicBezTo>
                  <a:cubicBezTo>
                    <a:pt x="839945" y="601074"/>
                    <a:pt x="938659" y="637442"/>
                    <a:pt x="989748" y="655626"/>
                  </a:cubicBezTo>
                  <a:cubicBezTo>
                    <a:pt x="1040837" y="673810"/>
                    <a:pt x="1086152" y="678536"/>
                    <a:pt x="1109243" y="691994"/>
                  </a:cubicBezTo>
                  <a:cubicBezTo>
                    <a:pt x="1132334" y="705452"/>
                    <a:pt x="1119634" y="702602"/>
                    <a:pt x="1128293" y="736372"/>
                  </a:cubicBezTo>
                  <a:cubicBezTo>
                    <a:pt x="1136952" y="770142"/>
                    <a:pt x="1155714" y="853522"/>
                    <a:pt x="1161198" y="894617"/>
                  </a:cubicBezTo>
                  <a:cubicBezTo>
                    <a:pt x="1166682" y="935712"/>
                    <a:pt x="1157734" y="958695"/>
                    <a:pt x="1161198" y="982940"/>
                  </a:cubicBezTo>
                  <a:cubicBezTo>
                    <a:pt x="1164662" y="1007185"/>
                    <a:pt x="1175053" y="1006320"/>
                    <a:pt x="1181980" y="1040090"/>
                  </a:cubicBezTo>
                  <a:cubicBezTo>
                    <a:pt x="1188907" y="1073860"/>
                    <a:pt x="1194102" y="1135339"/>
                    <a:pt x="1202761" y="1185562"/>
                  </a:cubicBezTo>
                  <a:cubicBezTo>
                    <a:pt x="1211420" y="1235785"/>
                    <a:pt x="1231336" y="1294667"/>
                    <a:pt x="1233934" y="1341426"/>
                  </a:cubicBezTo>
                  <a:cubicBezTo>
                    <a:pt x="1236532" y="1388185"/>
                    <a:pt x="1226141" y="1407235"/>
                    <a:pt x="1218348" y="1466117"/>
                  </a:cubicBezTo>
                  <a:cubicBezTo>
                    <a:pt x="1210555" y="1524999"/>
                    <a:pt x="1200164" y="1637567"/>
                    <a:pt x="1187175" y="1694717"/>
                  </a:cubicBezTo>
                  <a:cubicBezTo>
                    <a:pt x="1174186" y="1751867"/>
                    <a:pt x="1154271" y="1777844"/>
                    <a:pt x="1140416" y="1809017"/>
                  </a:cubicBezTo>
                  <a:cubicBezTo>
                    <a:pt x="1126562" y="1840190"/>
                    <a:pt x="1116171" y="1860105"/>
                    <a:pt x="1104048" y="1881753"/>
                  </a:cubicBezTo>
                  <a:cubicBezTo>
                    <a:pt x="1091925" y="1903401"/>
                    <a:pt x="1081534" y="1926780"/>
                    <a:pt x="1067680" y="1938903"/>
                  </a:cubicBezTo>
                  <a:cubicBezTo>
                    <a:pt x="1053826" y="1951026"/>
                    <a:pt x="1026982" y="1930245"/>
                    <a:pt x="1020921" y="1954490"/>
                  </a:cubicBezTo>
                  <a:cubicBezTo>
                    <a:pt x="1014860" y="1978735"/>
                    <a:pt x="1028713" y="2040215"/>
                    <a:pt x="1031311" y="2084376"/>
                  </a:cubicBezTo>
                  <a:cubicBezTo>
                    <a:pt x="1033909" y="2128537"/>
                    <a:pt x="1035641" y="2182224"/>
                    <a:pt x="1036507" y="2219458"/>
                  </a:cubicBezTo>
                  <a:cubicBezTo>
                    <a:pt x="1037373" y="2256692"/>
                    <a:pt x="1039971" y="2275742"/>
                    <a:pt x="1036507" y="2307781"/>
                  </a:cubicBezTo>
                  <a:cubicBezTo>
                    <a:pt x="1033043" y="2339820"/>
                    <a:pt x="1018323" y="2361467"/>
                    <a:pt x="1015725" y="2411690"/>
                  </a:cubicBezTo>
                  <a:cubicBezTo>
                    <a:pt x="1013127" y="2461913"/>
                    <a:pt x="1019189" y="2563224"/>
                    <a:pt x="1020921" y="2609117"/>
                  </a:cubicBezTo>
                  <a:cubicBezTo>
                    <a:pt x="1022653" y="2655010"/>
                    <a:pt x="1023518" y="2655876"/>
                    <a:pt x="1026116" y="2687049"/>
                  </a:cubicBezTo>
                  <a:cubicBezTo>
                    <a:pt x="1028714" y="2718222"/>
                    <a:pt x="1026982" y="2720819"/>
                    <a:pt x="1036507" y="2796153"/>
                  </a:cubicBezTo>
                  <a:cubicBezTo>
                    <a:pt x="1046032" y="2871487"/>
                    <a:pt x="1073741" y="3068048"/>
                    <a:pt x="1083266" y="3139053"/>
                  </a:cubicBezTo>
                  <a:cubicBezTo>
                    <a:pt x="1092791" y="3210058"/>
                    <a:pt x="1091925" y="3194472"/>
                    <a:pt x="1093657" y="3222181"/>
                  </a:cubicBezTo>
                  <a:cubicBezTo>
                    <a:pt x="1095389" y="3249890"/>
                    <a:pt x="1090193" y="3268074"/>
                    <a:pt x="1093657" y="3305308"/>
                  </a:cubicBezTo>
                  <a:cubicBezTo>
                    <a:pt x="1097121" y="3342542"/>
                    <a:pt x="1111192" y="3409614"/>
                    <a:pt x="1114439" y="3445585"/>
                  </a:cubicBezTo>
                  <a:cubicBezTo>
                    <a:pt x="1117686" y="3481556"/>
                    <a:pt x="1109639" y="3498767"/>
                    <a:pt x="1113139" y="3521136"/>
                  </a:cubicBezTo>
                  <a:cubicBezTo>
                    <a:pt x="1116639" y="3543505"/>
                    <a:pt x="1136086" y="3562952"/>
                    <a:pt x="1135437" y="3579801"/>
                  </a:cubicBezTo>
                  <a:cubicBezTo>
                    <a:pt x="1134788" y="3596650"/>
                    <a:pt x="1105816" y="3599573"/>
                    <a:pt x="1109243" y="3622231"/>
                  </a:cubicBezTo>
                  <a:cubicBezTo>
                    <a:pt x="1112671" y="3644889"/>
                    <a:pt x="1146477" y="3685442"/>
                    <a:pt x="1156002" y="3715749"/>
                  </a:cubicBezTo>
                  <a:cubicBezTo>
                    <a:pt x="1165527" y="3746056"/>
                    <a:pt x="1178119" y="3786429"/>
                    <a:pt x="1166393" y="3804072"/>
                  </a:cubicBezTo>
                  <a:cubicBezTo>
                    <a:pt x="1154667" y="3821715"/>
                    <a:pt x="1122556" y="3822075"/>
                    <a:pt x="1085647" y="3821606"/>
                  </a:cubicBezTo>
                  <a:cubicBezTo>
                    <a:pt x="1048738" y="3821137"/>
                    <a:pt x="979754" y="3821498"/>
                    <a:pt x="944937" y="3801257"/>
                  </a:cubicBezTo>
                  <a:cubicBezTo>
                    <a:pt x="910120" y="3781016"/>
                    <a:pt x="900884" y="3780222"/>
                    <a:pt x="891034" y="3757312"/>
                  </a:cubicBezTo>
                  <a:cubicBezTo>
                    <a:pt x="881184" y="3734402"/>
                    <a:pt x="884107" y="3681978"/>
                    <a:pt x="885839" y="3663794"/>
                  </a:cubicBezTo>
                  <a:cubicBezTo>
                    <a:pt x="887571" y="3645610"/>
                    <a:pt x="909218" y="3658599"/>
                    <a:pt x="901425" y="3648208"/>
                  </a:cubicBezTo>
                  <a:cubicBezTo>
                    <a:pt x="893632" y="3637817"/>
                    <a:pt x="848605" y="3617035"/>
                    <a:pt x="839080" y="3601449"/>
                  </a:cubicBezTo>
                  <a:cubicBezTo>
                    <a:pt x="829555" y="3585863"/>
                    <a:pt x="839946" y="3568544"/>
                    <a:pt x="844275" y="3554690"/>
                  </a:cubicBezTo>
                  <a:cubicBezTo>
                    <a:pt x="848604" y="3540836"/>
                    <a:pt x="865923" y="3531311"/>
                    <a:pt x="865057" y="3518322"/>
                  </a:cubicBezTo>
                  <a:cubicBezTo>
                    <a:pt x="864191" y="3505333"/>
                    <a:pt x="840812" y="3492344"/>
                    <a:pt x="839080" y="3476758"/>
                  </a:cubicBezTo>
                  <a:cubicBezTo>
                    <a:pt x="837348" y="3461172"/>
                    <a:pt x="852068" y="3452512"/>
                    <a:pt x="854666" y="3424803"/>
                  </a:cubicBezTo>
                  <a:cubicBezTo>
                    <a:pt x="857264" y="3397094"/>
                    <a:pt x="862459" y="3348603"/>
                    <a:pt x="854666" y="3310503"/>
                  </a:cubicBezTo>
                  <a:cubicBezTo>
                    <a:pt x="846873" y="3272403"/>
                    <a:pt x="814834" y="3226510"/>
                    <a:pt x="807907" y="3196203"/>
                  </a:cubicBezTo>
                  <a:cubicBezTo>
                    <a:pt x="800980" y="3165896"/>
                    <a:pt x="812236" y="3164164"/>
                    <a:pt x="813102" y="3128662"/>
                  </a:cubicBezTo>
                  <a:cubicBezTo>
                    <a:pt x="813968" y="3093160"/>
                    <a:pt x="816566" y="3018692"/>
                    <a:pt x="813102" y="2983190"/>
                  </a:cubicBezTo>
                  <a:cubicBezTo>
                    <a:pt x="809638" y="2947688"/>
                    <a:pt x="795784" y="2932101"/>
                    <a:pt x="792321" y="2915649"/>
                  </a:cubicBezTo>
                  <a:cubicBezTo>
                    <a:pt x="788858" y="2899197"/>
                    <a:pt x="801846" y="2939028"/>
                    <a:pt x="792321" y="2884476"/>
                  </a:cubicBezTo>
                  <a:cubicBezTo>
                    <a:pt x="782796" y="2829924"/>
                    <a:pt x="747294" y="2650680"/>
                    <a:pt x="735171" y="2588335"/>
                  </a:cubicBezTo>
                  <a:cubicBezTo>
                    <a:pt x="723048" y="2525990"/>
                    <a:pt x="724779" y="2534648"/>
                    <a:pt x="719584" y="2510403"/>
                  </a:cubicBezTo>
                  <a:cubicBezTo>
                    <a:pt x="714389" y="2486158"/>
                    <a:pt x="706596" y="2467107"/>
                    <a:pt x="703998" y="2442862"/>
                  </a:cubicBezTo>
                  <a:cubicBezTo>
                    <a:pt x="701400" y="2418617"/>
                    <a:pt x="713523" y="2397835"/>
                    <a:pt x="703998" y="2364931"/>
                  </a:cubicBezTo>
                  <a:cubicBezTo>
                    <a:pt x="694473" y="2332027"/>
                    <a:pt x="660703" y="2275742"/>
                    <a:pt x="646848" y="2245435"/>
                  </a:cubicBezTo>
                  <a:cubicBezTo>
                    <a:pt x="632994" y="2215128"/>
                    <a:pt x="633860" y="2153649"/>
                    <a:pt x="620871" y="2183090"/>
                  </a:cubicBezTo>
                  <a:cubicBezTo>
                    <a:pt x="607882" y="2212531"/>
                    <a:pt x="587100" y="2362333"/>
                    <a:pt x="568916" y="2422081"/>
                  </a:cubicBezTo>
                  <a:cubicBezTo>
                    <a:pt x="550732" y="2481829"/>
                    <a:pt x="527352" y="2500012"/>
                    <a:pt x="511766" y="2541576"/>
                  </a:cubicBezTo>
                  <a:cubicBezTo>
                    <a:pt x="496180" y="2583140"/>
                    <a:pt x="484923" y="2622971"/>
                    <a:pt x="475398" y="2671462"/>
                  </a:cubicBezTo>
                  <a:cubicBezTo>
                    <a:pt x="465873" y="2719953"/>
                    <a:pt x="462409" y="2785763"/>
                    <a:pt x="454616" y="2832522"/>
                  </a:cubicBezTo>
                  <a:cubicBezTo>
                    <a:pt x="446823" y="2879281"/>
                    <a:pt x="435566" y="2913051"/>
                    <a:pt x="428639" y="2952017"/>
                  </a:cubicBezTo>
                  <a:cubicBezTo>
                    <a:pt x="421712" y="2990983"/>
                    <a:pt x="416516" y="3029949"/>
                    <a:pt x="413052" y="3066317"/>
                  </a:cubicBezTo>
                  <a:cubicBezTo>
                    <a:pt x="409588" y="3102685"/>
                    <a:pt x="413918" y="3131260"/>
                    <a:pt x="407857" y="3170226"/>
                  </a:cubicBezTo>
                  <a:cubicBezTo>
                    <a:pt x="401796" y="3209192"/>
                    <a:pt x="380148" y="3262878"/>
                    <a:pt x="376684" y="3300112"/>
                  </a:cubicBezTo>
                  <a:cubicBezTo>
                    <a:pt x="373220" y="3337346"/>
                    <a:pt x="387941" y="3364190"/>
                    <a:pt x="387075" y="3393631"/>
                  </a:cubicBezTo>
                  <a:cubicBezTo>
                    <a:pt x="386209" y="3423072"/>
                    <a:pt x="371813" y="3453523"/>
                    <a:pt x="371489" y="3476758"/>
                  </a:cubicBezTo>
                  <a:cubicBezTo>
                    <a:pt x="371165" y="3499993"/>
                    <a:pt x="390973" y="3500787"/>
                    <a:pt x="385128" y="3533042"/>
                  </a:cubicBezTo>
                  <a:cubicBezTo>
                    <a:pt x="379283" y="3565297"/>
                    <a:pt x="359042" y="3557143"/>
                    <a:pt x="350707" y="3570276"/>
                  </a:cubicBezTo>
                  <a:cubicBezTo>
                    <a:pt x="342372" y="3583409"/>
                    <a:pt x="342048" y="3602315"/>
                    <a:pt x="335121" y="3611840"/>
                  </a:cubicBezTo>
                  <a:cubicBezTo>
                    <a:pt x="328194" y="3621365"/>
                    <a:pt x="311741" y="3613572"/>
                    <a:pt x="309143" y="3627426"/>
                  </a:cubicBezTo>
                  <a:cubicBezTo>
                    <a:pt x="306545" y="3641280"/>
                    <a:pt x="319534" y="3673319"/>
                    <a:pt x="319534" y="3694967"/>
                  </a:cubicBezTo>
                  <a:cubicBezTo>
                    <a:pt x="319534" y="3716615"/>
                    <a:pt x="318668" y="3744323"/>
                    <a:pt x="309143" y="3757312"/>
                  </a:cubicBezTo>
                  <a:cubicBezTo>
                    <a:pt x="299618" y="3770301"/>
                    <a:pt x="273641" y="3770301"/>
                    <a:pt x="262384" y="3772899"/>
                  </a:cubicBezTo>
                  <a:cubicBezTo>
                    <a:pt x="251127" y="3775497"/>
                    <a:pt x="251127" y="3768570"/>
                    <a:pt x="241602" y="3772899"/>
                  </a:cubicBezTo>
                  <a:cubicBezTo>
                    <a:pt x="232077" y="3777229"/>
                    <a:pt x="226882" y="3792815"/>
                    <a:pt x="205234" y="3798876"/>
                  </a:cubicBezTo>
                  <a:cubicBezTo>
                    <a:pt x="183586" y="3804937"/>
                    <a:pt x="142023" y="3810133"/>
                    <a:pt x="111716" y="3809267"/>
                  </a:cubicBezTo>
                  <a:cubicBezTo>
                    <a:pt x="81409" y="3808401"/>
                    <a:pt x="40711" y="3802340"/>
                    <a:pt x="23393" y="3793681"/>
                  </a:cubicBezTo>
                  <a:cubicBezTo>
                    <a:pt x="6075" y="3785022"/>
                    <a:pt x="11271" y="3771167"/>
                    <a:pt x="7807" y="3757312"/>
                  </a:cubicBezTo>
                  <a:cubicBezTo>
                    <a:pt x="4343" y="3743457"/>
                    <a:pt x="-4316" y="3726139"/>
                    <a:pt x="2611" y="3710553"/>
                  </a:cubicBezTo>
                  <a:cubicBezTo>
                    <a:pt x="9538" y="3694967"/>
                    <a:pt x="32053" y="3683710"/>
                    <a:pt x="49371" y="3663794"/>
                  </a:cubicBezTo>
                  <a:cubicBezTo>
                    <a:pt x="66689" y="3643878"/>
                    <a:pt x="91981" y="3608376"/>
                    <a:pt x="106521" y="3591058"/>
                  </a:cubicBezTo>
                  <a:cubicBezTo>
                    <a:pt x="121061" y="3573740"/>
                    <a:pt x="137477" y="3568544"/>
                    <a:pt x="136611" y="3559885"/>
                  </a:cubicBezTo>
                  <a:cubicBezTo>
                    <a:pt x="135745" y="3551226"/>
                    <a:pt x="105474" y="3549494"/>
                    <a:pt x="101325" y="3539103"/>
                  </a:cubicBezTo>
                  <a:cubicBezTo>
                    <a:pt x="97176" y="3528712"/>
                    <a:pt x="113448" y="3511394"/>
                    <a:pt x="111716" y="3497540"/>
                  </a:cubicBezTo>
                  <a:cubicBezTo>
                    <a:pt x="109984" y="3483686"/>
                    <a:pt x="87470" y="3482819"/>
                    <a:pt x="90934" y="3455976"/>
                  </a:cubicBezTo>
                  <a:cubicBezTo>
                    <a:pt x="94398" y="3429133"/>
                    <a:pt x="119509" y="3378045"/>
                    <a:pt x="132498" y="3336481"/>
                  </a:cubicBezTo>
                  <a:cubicBezTo>
                    <a:pt x="145487" y="3294917"/>
                    <a:pt x="166268" y="3236901"/>
                    <a:pt x="168866" y="3206594"/>
                  </a:cubicBezTo>
                  <a:cubicBezTo>
                    <a:pt x="171464" y="3176287"/>
                    <a:pt x="147218" y="3171893"/>
                    <a:pt x="148084" y="3154640"/>
                  </a:cubicBezTo>
                  <a:cubicBezTo>
                    <a:pt x="148950" y="3137387"/>
                    <a:pt x="169732" y="3143771"/>
                    <a:pt x="174061" y="3103073"/>
                  </a:cubicBezTo>
                  <a:cubicBezTo>
                    <a:pt x="178390" y="3062375"/>
                    <a:pt x="171269" y="2955492"/>
                    <a:pt x="174061" y="2910453"/>
                  </a:cubicBezTo>
                  <a:cubicBezTo>
                    <a:pt x="176853" y="2865414"/>
                    <a:pt x="183019" y="2864009"/>
                    <a:pt x="190812" y="2832836"/>
                  </a:cubicBezTo>
                  <a:cubicBezTo>
                    <a:pt x="198605" y="2801663"/>
                    <a:pt x="217357" y="2768096"/>
                    <a:pt x="220821" y="2723417"/>
                  </a:cubicBezTo>
                  <a:cubicBezTo>
                    <a:pt x="224285" y="2678738"/>
                    <a:pt x="209203" y="2603069"/>
                    <a:pt x="211594" y="2564762"/>
                  </a:cubicBezTo>
                  <a:cubicBezTo>
                    <a:pt x="213985" y="2526455"/>
                    <a:pt x="232765" y="2520821"/>
                    <a:pt x="235169" y="2493577"/>
                  </a:cubicBezTo>
                  <a:cubicBezTo>
                    <a:pt x="237573" y="2466333"/>
                    <a:pt x="230139" y="2438326"/>
                    <a:pt x="226016" y="2401299"/>
                  </a:cubicBezTo>
                  <a:cubicBezTo>
                    <a:pt x="221893" y="2364272"/>
                    <a:pt x="211296" y="2309512"/>
                    <a:pt x="210430" y="2271412"/>
                  </a:cubicBezTo>
                  <a:cubicBezTo>
                    <a:pt x="209564" y="2233312"/>
                    <a:pt x="219089" y="2205603"/>
                    <a:pt x="220821" y="2172699"/>
                  </a:cubicBezTo>
                  <a:cubicBezTo>
                    <a:pt x="222553" y="2139795"/>
                    <a:pt x="229480" y="2093901"/>
                    <a:pt x="220821" y="2073985"/>
                  </a:cubicBezTo>
                  <a:cubicBezTo>
                    <a:pt x="212162" y="2054069"/>
                    <a:pt x="174927" y="2076582"/>
                    <a:pt x="168866" y="2053203"/>
                  </a:cubicBezTo>
                  <a:cubicBezTo>
                    <a:pt x="162805" y="2029824"/>
                    <a:pt x="187050" y="1964015"/>
                    <a:pt x="184452" y="1933708"/>
                  </a:cubicBezTo>
                  <a:cubicBezTo>
                    <a:pt x="181854" y="1903401"/>
                    <a:pt x="166268" y="1896473"/>
                    <a:pt x="153280" y="1871362"/>
                  </a:cubicBezTo>
                  <a:cubicBezTo>
                    <a:pt x="140291" y="1846251"/>
                    <a:pt x="114314" y="1810749"/>
                    <a:pt x="106521" y="1783040"/>
                  </a:cubicBezTo>
                  <a:cubicBezTo>
                    <a:pt x="98728" y="1755331"/>
                    <a:pt x="111716" y="1731085"/>
                    <a:pt x="106521" y="1705108"/>
                  </a:cubicBezTo>
                  <a:cubicBezTo>
                    <a:pt x="101326" y="1679131"/>
                    <a:pt x="89203" y="1666142"/>
                    <a:pt x="75348" y="1627176"/>
                  </a:cubicBezTo>
                  <a:cubicBezTo>
                    <a:pt x="61493" y="1588210"/>
                    <a:pt x="31186" y="1517205"/>
                    <a:pt x="23393" y="1471312"/>
                  </a:cubicBezTo>
                  <a:cubicBezTo>
                    <a:pt x="15600" y="1425419"/>
                    <a:pt x="28589" y="1382124"/>
                    <a:pt x="28589" y="1351817"/>
                  </a:cubicBezTo>
                  <a:cubicBezTo>
                    <a:pt x="28589" y="1321510"/>
                    <a:pt x="21661" y="1310254"/>
                    <a:pt x="23393" y="1289472"/>
                  </a:cubicBezTo>
                  <a:cubicBezTo>
                    <a:pt x="25125" y="1268690"/>
                    <a:pt x="32919" y="1266958"/>
                    <a:pt x="38980" y="1227126"/>
                  </a:cubicBezTo>
                  <a:cubicBezTo>
                    <a:pt x="45041" y="1187294"/>
                    <a:pt x="57163" y="1093776"/>
                    <a:pt x="59761" y="1050481"/>
                  </a:cubicBezTo>
                  <a:cubicBezTo>
                    <a:pt x="62359" y="1007186"/>
                    <a:pt x="50236" y="1014112"/>
                    <a:pt x="54566" y="967353"/>
                  </a:cubicBezTo>
                  <a:cubicBezTo>
                    <a:pt x="58896" y="920594"/>
                    <a:pt x="78812" y="808892"/>
                    <a:pt x="85739" y="769926"/>
                  </a:cubicBezTo>
                  <a:cubicBezTo>
                    <a:pt x="92666" y="730960"/>
                    <a:pt x="77080" y="750010"/>
                    <a:pt x="96130" y="733558"/>
                  </a:cubicBezTo>
                  <a:cubicBezTo>
                    <a:pt x="115180" y="717106"/>
                    <a:pt x="145487" y="696323"/>
                    <a:pt x="200039" y="671212"/>
                  </a:cubicBezTo>
                  <a:cubicBezTo>
                    <a:pt x="254591" y="646101"/>
                    <a:pt x="379282" y="604538"/>
                    <a:pt x="423443" y="582890"/>
                  </a:cubicBezTo>
                  <a:cubicBezTo>
                    <a:pt x="467604" y="561242"/>
                    <a:pt x="452812" y="551031"/>
                    <a:pt x="465007" y="541326"/>
                  </a:cubicBezTo>
                  <a:cubicBezTo>
                    <a:pt x="477202" y="531621"/>
                    <a:pt x="494015" y="541975"/>
                    <a:pt x="496613" y="524657"/>
                  </a:cubicBezTo>
                  <a:cubicBezTo>
                    <a:pt x="499211" y="507339"/>
                    <a:pt x="489324" y="462348"/>
                    <a:pt x="480593" y="437417"/>
                  </a:cubicBezTo>
                  <a:cubicBezTo>
                    <a:pt x="471862" y="412486"/>
                    <a:pt x="451152" y="394988"/>
                    <a:pt x="444225" y="375072"/>
                  </a:cubicBezTo>
                  <a:cubicBezTo>
                    <a:pt x="437298" y="355156"/>
                    <a:pt x="442494" y="336972"/>
                    <a:pt x="439030" y="317922"/>
                  </a:cubicBezTo>
                  <a:cubicBezTo>
                    <a:pt x="435566" y="298872"/>
                    <a:pt x="424309" y="279822"/>
                    <a:pt x="423443" y="260772"/>
                  </a:cubicBezTo>
                  <a:cubicBezTo>
                    <a:pt x="422577" y="241722"/>
                    <a:pt x="426041" y="238258"/>
                    <a:pt x="433834" y="203622"/>
                  </a:cubicBezTo>
                  <a:cubicBezTo>
                    <a:pt x="441627" y="168986"/>
                    <a:pt x="448554" y="85858"/>
                    <a:pt x="470202" y="52953"/>
                  </a:cubicBezTo>
                  <a:cubicBezTo>
                    <a:pt x="491850" y="20048"/>
                    <a:pt x="536012" y="14853"/>
                    <a:pt x="563721" y="6194"/>
                  </a:cubicBezTo>
                  <a:cubicBezTo>
                    <a:pt x="591430" y="-2465"/>
                    <a:pt x="604418" y="1865"/>
                    <a:pt x="626066" y="9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0" name="Freeform 59"/>
            <p:cNvSpPr/>
            <p:nvPr/>
          </p:nvSpPr>
          <p:spPr>
            <a:xfrm>
              <a:off x="7938757" y="2299845"/>
              <a:ext cx="119440" cy="606731"/>
            </a:xfrm>
            <a:custGeom>
              <a:avLst/>
              <a:gdLst>
                <a:gd name="connsiteX0" fmla="*/ 15242 w 112874"/>
                <a:gd name="connsiteY0" fmla="*/ 1793 h 613133"/>
                <a:gd name="connsiteX1" fmla="*/ 100967 w 112874"/>
                <a:gd name="connsiteY1" fmla="*/ 47037 h 613133"/>
                <a:gd name="connsiteX2" fmla="*/ 96205 w 112874"/>
                <a:gd name="connsiteY2" fmla="*/ 77993 h 613133"/>
                <a:gd name="connsiteX3" fmla="*/ 112874 w 112874"/>
                <a:gd name="connsiteY3" fmla="*/ 111331 h 613133"/>
                <a:gd name="connsiteX4" fmla="*/ 96205 w 112874"/>
                <a:gd name="connsiteY4" fmla="*/ 292306 h 613133"/>
                <a:gd name="connsiteX5" fmla="*/ 91442 w 112874"/>
                <a:gd name="connsiteY5" fmla="*/ 354218 h 613133"/>
                <a:gd name="connsiteX6" fmla="*/ 81917 w 112874"/>
                <a:gd name="connsiteY6" fmla="*/ 487568 h 613133"/>
                <a:gd name="connsiteX7" fmla="*/ 65249 w 112874"/>
                <a:gd name="connsiteY7" fmla="*/ 611393 h 613133"/>
                <a:gd name="connsiteX8" fmla="*/ 39055 w 112874"/>
                <a:gd name="connsiteY8" fmla="*/ 392318 h 613133"/>
                <a:gd name="connsiteX9" fmla="*/ 24767 w 112874"/>
                <a:gd name="connsiteY9" fmla="*/ 304212 h 613133"/>
                <a:gd name="connsiteX10" fmla="*/ 8099 w 112874"/>
                <a:gd name="connsiteY10" fmla="*/ 211343 h 613133"/>
                <a:gd name="connsiteX11" fmla="*/ 955 w 112874"/>
                <a:gd name="connsiteY11" fmla="*/ 113712 h 613133"/>
                <a:gd name="connsiteX12" fmla="*/ 15242 w 112874"/>
                <a:gd name="connsiteY12" fmla="*/ 1793 h 613133"/>
                <a:gd name="connsiteX0" fmla="*/ 15242 w 112874"/>
                <a:gd name="connsiteY0" fmla="*/ 1793 h 613133"/>
                <a:gd name="connsiteX1" fmla="*/ 100967 w 112874"/>
                <a:gd name="connsiteY1" fmla="*/ 47037 h 613133"/>
                <a:gd name="connsiteX2" fmla="*/ 96205 w 112874"/>
                <a:gd name="connsiteY2" fmla="*/ 77993 h 613133"/>
                <a:gd name="connsiteX3" fmla="*/ 112874 w 112874"/>
                <a:gd name="connsiteY3" fmla="*/ 111331 h 613133"/>
                <a:gd name="connsiteX4" fmla="*/ 96205 w 112874"/>
                <a:gd name="connsiteY4" fmla="*/ 292306 h 613133"/>
                <a:gd name="connsiteX5" fmla="*/ 91442 w 112874"/>
                <a:gd name="connsiteY5" fmla="*/ 354218 h 613133"/>
                <a:gd name="connsiteX6" fmla="*/ 81917 w 112874"/>
                <a:gd name="connsiteY6" fmla="*/ 487568 h 613133"/>
                <a:gd name="connsiteX7" fmla="*/ 65249 w 112874"/>
                <a:gd name="connsiteY7" fmla="*/ 611393 h 613133"/>
                <a:gd name="connsiteX8" fmla="*/ 39055 w 112874"/>
                <a:gd name="connsiteY8" fmla="*/ 392318 h 613133"/>
                <a:gd name="connsiteX9" fmla="*/ 24767 w 112874"/>
                <a:gd name="connsiteY9" fmla="*/ 304212 h 613133"/>
                <a:gd name="connsiteX10" fmla="*/ 8099 w 112874"/>
                <a:gd name="connsiteY10" fmla="*/ 211343 h 613133"/>
                <a:gd name="connsiteX11" fmla="*/ 955 w 112874"/>
                <a:gd name="connsiteY11" fmla="*/ 113712 h 613133"/>
                <a:gd name="connsiteX12" fmla="*/ 15242 w 112874"/>
                <a:gd name="connsiteY12" fmla="*/ 1793 h 613133"/>
                <a:gd name="connsiteX0" fmla="*/ 14481 w 112113"/>
                <a:gd name="connsiteY0" fmla="*/ 1793 h 613133"/>
                <a:gd name="connsiteX1" fmla="*/ 100206 w 112113"/>
                <a:gd name="connsiteY1" fmla="*/ 47037 h 613133"/>
                <a:gd name="connsiteX2" fmla="*/ 95444 w 112113"/>
                <a:gd name="connsiteY2" fmla="*/ 77993 h 613133"/>
                <a:gd name="connsiteX3" fmla="*/ 112113 w 112113"/>
                <a:gd name="connsiteY3" fmla="*/ 111331 h 613133"/>
                <a:gd name="connsiteX4" fmla="*/ 95444 w 112113"/>
                <a:gd name="connsiteY4" fmla="*/ 292306 h 613133"/>
                <a:gd name="connsiteX5" fmla="*/ 90681 w 112113"/>
                <a:gd name="connsiteY5" fmla="*/ 354218 h 613133"/>
                <a:gd name="connsiteX6" fmla="*/ 81156 w 112113"/>
                <a:gd name="connsiteY6" fmla="*/ 487568 h 613133"/>
                <a:gd name="connsiteX7" fmla="*/ 64488 w 112113"/>
                <a:gd name="connsiteY7" fmla="*/ 611393 h 613133"/>
                <a:gd name="connsiteX8" fmla="*/ 38294 w 112113"/>
                <a:gd name="connsiteY8" fmla="*/ 392318 h 613133"/>
                <a:gd name="connsiteX9" fmla="*/ 24006 w 112113"/>
                <a:gd name="connsiteY9" fmla="*/ 304212 h 613133"/>
                <a:gd name="connsiteX10" fmla="*/ 7338 w 112113"/>
                <a:gd name="connsiteY10" fmla="*/ 211343 h 613133"/>
                <a:gd name="connsiteX11" fmla="*/ 194 w 112113"/>
                <a:gd name="connsiteY11" fmla="*/ 113712 h 613133"/>
                <a:gd name="connsiteX12" fmla="*/ 14481 w 112113"/>
                <a:gd name="connsiteY12" fmla="*/ 1793 h 613133"/>
                <a:gd name="connsiteX0" fmla="*/ 331 w 124157"/>
                <a:gd name="connsiteY0" fmla="*/ 2026 h 606222"/>
                <a:gd name="connsiteX1" fmla="*/ 112250 w 124157"/>
                <a:gd name="connsiteY1" fmla="*/ 40126 h 606222"/>
                <a:gd name="connsiteX2" fmla="*/ 107488 w 124157"/>
                <a:gd name="connsiteY2" fmla="*/ 71082 h 606222"/>
                <a:gd name="connsiteX3" fmla="*/ 124157 w 124157"/>
                <a:gd name="connsiteY3" fmla="*/ 104420 h 606222"/>
                <a:gd name="connsiteX4" fmla="*/ 107488 w 124157"/>
                <a:gd name="connsiteY4" fmla="*/ 285395 h 606222"/>
                <a:gd name="connsiteX5" fmla="*/ 102725 w 124157"/>
                <a:gd name="connsiteY5" fmla="*/ 347307 h 606222"/>
                <a:gd name="connsiteX6" fmla="*/ 93200 w 124157"/>
                <a:gd name="connsiteY6" fmla="*/ 480657 h 606222"/>
                <a:gd name="connsiteX7" fmla="*/ 76532 w 124157"/>
                <a:gd name="connsiteY7" fmla="*/ 604482 h 606222"/>
                <a:gd name="connsiteX8" fmla="*/ 50338 w 124157"/>
                <a:gd name="connsiteY8" fmla="*/ 385407 h 606222"/>
                <a:gd name="connsiteX9" fmla="*/ 36050 w 124157"/>
                <a:gd name="connsiteY9" fmla="*/ 297301 h 606222"/>
                <a:gd name="connsiteX10" fmla="*/ 19382 w 124157"/>
                <a:gd name="connsiteY10" fmla="*/ 204432 h 606222"/>
                <a:gd name="connsiteX11" fmla="*/ 12238 w 124157"/>
                <a:gd name="connsiteY11" fmla="*/ 106801 h 606222"/>
                <a:gd name="connsiteX12" fmla="*/ 331 w 124157"/>
                <a:gd name="connsiteY12" fmla="*/ 2026 h 606222"/>
                <a:gd name="connsiteX0" fmla="*/ 331 w 124157"/>
                <a:gd name="connsiteY0" fmla="*/ 2026 h 606222"/>
                <a:gd name="connsiteX1" fmla="*/ 112250 w 124157"/>
                <a:gd name="connsiteY1" fmla="*/ 40126 h 606222"/>
                <a:gd name="connsiteX2" fmla="*/ 107488 w 124157"/>
                <a:gd name="connsiteY2" fmla="*/ 71082 h 606222"/>
                <a:gd name="connsiteX3" fmla="*/ 124157 w 124157"/>
                <a:gd name="connsiteY3" fmla="*/ 104420 h 606222"/>
                <a:gd name="connsiteX4" fmla="*/ 107488 w 124157"/>
                <a:gd name="connsiteY4" fmla="*/ 285395 h 606222"/>
                <a:gd name="connsiteX5" fmla="*/ 102725 w 124157"/>
                <a:gd name="connsiteY5" fmla="*/ 347307 h 606222"/>
                <a:gd name="connsiteX6" fmla="*/ 93200 w 124157"/>
                <a:gd name="connsiteY6" fmla="*/ 480657 h 606222"/>
                <a:gd name="connsiteX7" fmla="*/ 76532 w 124157"/>
                <a:gd name="connsiteY7" fmla="*/ 604482 h 606222"/>
                <a:gd name="connsiteX8" fmla="*/ 50338 w 124157"/>
                <a:gd name="connsiteY8" fmla="*/ 385407 h 606222"/>
                <a:gd name="connsiteX9" fmla="*/ 36050 w 124157"/>
                <a:gd name="connsiteY9" fmla="*/ 297301 h 606222"/>
                <a:gd name="connsiteX10" fmla="*/ 19382 w 124157"/>
                <a:gd name="connsiteY10" fmla="*/ 204432 h 606222"/>
                <a:gd name="connsiteX11" fmla="*/ 12238 w 124157"/>
                <a:gd name="connsiteY11" fmla="*/ 106801 h 606222"/>
                <a:gd name="connsiteX12" fmla="*/ 331 w 124157"/>
                <a:gd name="connsiteY12" fmla="*/ 2026 h 606222"/>
                <a:gd name="connsiteX0" fmla="*/ 331 w 119395"/>
                <a:gd name="connsiteY0" fmla="*/ 2026 h 606222"/>
                <a:gd name="connsiteX1" fmla="*/ 112250 w 119395"/>
                <a:gd name="connsiteY1" fmla="*/ 40126 h 606222"/>
                <a:gd name="connsiteX2" fmla="*/ 107488 w 119395"/>
                <a:gd name="connsiteY2" fmla="*/ 71082 h 606222"/>
                <a:gd name="connsiteX3" fmla="*/ 119395 w 119395"/>
                <a:gd name="connsiteY3" fmla="*/ 132995 h 606222"/>
                <a:gd name="connsiteX4" fmla="*/ 107488 w 119395"/>
                <a:gd name="connsiteY4" fmla="*/ 285395 h 606222"/>
                <a:gd name="connsiteX5" fmla="*/ 102725 w 119395"/>
                <a:gd name="connsiteY5" fmla="*/ 347307 h 606222"/>
                <a:gd name="connsiteX6" fmla="*/ 93200 w 119395"/>
                <a:gd name="connsiteY6" fmla="*/ 480657 h 606222"/>
                <a:gd name="connsiteX7" fmla="*/ 76532 w 119395"/>
                <a:gd name="connsiteY7" fmla="*/ 604482 h 606222"/>
                <a:gd name="connsiteX8" fmla="*/ 50338 w 119395"/>
                <a:gd name="connsiteY8" fmla="*/ 385407 h 606222"/>
                <a:gd name="connsiteX9" fmla="*/ 36050 w 119395"/>
                <a:gd name="connsiteY9" fmla="*/ 297301 h 606222"/>
                <a:gd name="connsiteX10" fmla="*/ 19382 w 119395"/>
                <a:gd name="connsiteY10" fmla="*/ 204432 h 606222"/>
                <a:gd name="connsiteX11" fmla="*/ 12238 w 119395"/>
                <a:gd name="connsiteY11" fmla="*/ 106801 h 606222"/>
                <a:gd name="connsiteX12" fmla="*/ 331 w 119395"/>
                <a:gd name="connsiteY12" fmla="*/ 2026 h 606222"/>
                <a:gd name="connsiteX0" fmla="*/ 331 w 119395"/>
                <a:gd name="connsiteY0" fmla="*/ 2026 h 606222"/>
                <a:gd name="connsiteX1" fmla="*/ 112250 w 119395"/>
                <a:gd name="connsiteY1" fmla="*/ 40126 h 606222"/>
                <a:gd name="connsiteX2" fmla="*/ 107488 w 119395"/>
                <a:gd name="connsiteY2" fmla="*/ 71082 h 606222"/>
                <a:gd name="connsiteX3" fmla="*/ 119395 w 119395"/>
                <a:gd name="connsiteY3" fmla="*/ 132995 h 606222"/>
                <a:gd name="connsiteX4" fmla="*/ 107488 w 119395"/>
                <a:gd name="connsiteY4" fmla="*/ 285395 h 606222"/>
                <a:gd name="connsiteX5" fmla="*/ 102725 w 119395"/>
                <a:gd name="connsiteY5" fmla="*/ 347307 h 606222"/>
                <a:gd name="connsiteX6" fmla="*/ 93200 w 119395"/>
                <a:gd name="connsiteY6" fmla="*/ 480657 h 606222"/>
                <a:gd name="connsiteX7" fmla="*/ 76532 w 119395"/>
                <a:gd name="connsiteY7" fmla="*/ 604482 h 606222"/>
                <a:gd name="connsiteX8" fmla="*/ 50338 w 119395"/>
                <a:gd name="connsiteY8" fmla="*/ 385407 h 606222"/>
                <a:gd name="connsiteX9" fmla="*/ 36050 w 119395"/>
                <a:gd name="connsiteY9" fmla="*/ 297301 h 606222"/>
                <a:gd name="connsiteX10" fmla="*/ 19382 w 119395"/>
                <a:gd name="connsiteY10" fmla="*/ 204432 h 606222"/>
                <a:gd name="connsiteX11" fmla="*/ 12238 w 119395"/>
                <a:gd name="connsiteY11" fmla="*/ 106801 h 606222"/>
                <a:gd name="connsiteX12" fmla="*/ 331 w 119395"/>
                <a:gd name="connsiteY12" fmla="*/ 2026 h 606222"/>
                <a:gd name="connsiteX0" fmla="*/ 331 w 119440"/>
                <a:gd name="connsiteY0" fmla="*/ 2129 h 606325"/>
                <a:gd name="connsiteX1" fmla="*/ 112250 w 119440"/>
                <a:gd name="connsiteY1" fmla="*/ 40229 h 606325"/>
                <a:gd name="connsiteX2" fmla="*/ 102726 w 119440"/>
                <a:gd name="connsiteY2" fmla="*/ 85473 h 606325"/>
                <a:gd name="connsiteX3" fmla="*/ 119395 w 119440"/>
                <a:gd name="connsiteY3" fmla="*/ 133098 h 606325"/>
                <a:gd name="connsiteX4" fmla="*/ 107488 w 119440"/>
                <a:gd name="connsiteY4" fmla="*/ 285498 h 606325"/>
                <a:gd name="connsiteX5" fmla="*/ 102725 w 119440"/>
                <a:gd name="connsiteY5" fmla="*/ 347410 h 606325"/>
                <a:gd name="connsiteX6" fmla="*/ 93200 w 119440"/>
                <a:gd name="connsiteY6" fmla="*/ 480760 h 606325"/>
                <a:gd name="connsiteX7" fmla="*/ 76532 w 119440"/>
                <a:gd name="connsiteY7" fmla="*/ 604585 h 606325"/>
                <a:gd name="connsiteX8" fmla="*/ 50338 w 119440"/>
                <a:gd name="connsiteY8" fmla="*/ 385510 h 606325"/>
                <a:gd name="connsiteX9" fmla="*/ 36050 w 119440"/>
                <a:gd name="connsiteY9" fmla="*/ 297404 h 606325"/>
                <a:gd name="connsiteX10" fmla="*/ 19382 w 119440"/>
                <a:gd name="connsiteY10" fmla="*/ 204535 h 606325"/>
                <a:gd name="connsiteX11" fmla="*/ 12238 w 119440"/>
                <a:gd name="connsiteY11" fmla="*/ 106904 h 606325"/>
                <a:gd name="connsiteX12" fmla="*/ 331 w 119440"/>
                <a:gd name="connsiteY12" fmla="*/ 2129 h 606325"/>
                <a:gd name="connsiteX0" fmla="*/ 331 w 119440"/>
                <a:gd name="connsiteY0" fmla="*/ 2535 h 606731"/>
                <a:gd name="connsiteX1" fmla="*/ 90819 w 119440"/>
                <a:gd name="connsiteY1" fmla="*/ 33492 h 606731"/>
                <a:gd name="connsiteX2" fmla="*/ 102726 w 119440"/>
                <a:gd name="connsiteY2" fmla="*/ 85879 h 606731"/>
                <a:gd name="connsiteX3" fmla="*/ 119395 w 119440"/>
                <a:gd name="connsiteY3" fmla="*/ 133504 h 606731"/>
                <a:gd name="connsiteX4" fmla="*/ 107488 w 119440"/>
                <a:gd name="connsiteY4" fmla="*/ 285904 h 606731"/>
                <a:gd name="connsiteX5" fmla="*/ 102725 w 119440"/>
                <a:gd name="connsiteY5" fmla="*/ 347816 h 606731"/>
                <a:gd name="connsiteX6" fmla="*/ 93200 w 119440"/>
                <a:gd name="connsiteY6" fmla="*/ 481166 h 606731"/>
                <a:gd name="connsiteX7" fmla="*/ 76532 w 119440"/>
                <a:gd name="connsiteY7" fmla="*/ 604991 h 606731"/>
                <a:gd name="connsiteX8" fmla="*/ 50338 w 119440"/>
                <a:gd name="connsiteY8" fmla="*/ 385916 h 606731"/>
                <a:gd name="connsiteX9" fmla="*/ 36050 w 119440"/>
                <a:gd name="connsiteY9" fmla="*/ 297810 h 606731"/>
                <a:gd name="connsiteX10" fmla="*/ 19382 w 119440"/>
                <a:gd name="connsiteY10" fmla="*/ 204941 h 606731"/>
                <a:gd name="connsiteX11" fmla="*/ 12238 w 119440"/>
                <a:gd name="connsiteY11" fmla="*/ 107310 h 606731"/>
                <a:gd name="connsiteX12" fmla="*/ 331 w 119440"/>
                <a:gd name="connsiteY12" fmla="*/ 2535 h 60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40" h="606731">
                  <a:moveTo>
                    <a:pt x="331" y="2535"/>
                  </a:moveTo>
                  <a:cubicBezTo>
                    <a:pt x="17000" y="-8577"/>
                    <a:pt x="73753" y="19601"/>
                    <a:pt x="90819" y="33492"/>
                  </a:cubicBezTo>
                  <a:cubicBezTo>
                    <a:pt x="107885" y="47383"/>
                    <a:pt x="97963" y="69210"/>
                    <a:pt x="102726" y="85879"/>
                  </a:cubicBezTo>
                  <a:cubicBezTo>
                    <a:pt x="107489" y="102548"/>
                    <a:pt x="118601" y="100167"/>
                    <a:pt x="119395" y="133504"/>
                  </a:cubicBezTo>
                  <a:cubicBezTo>
                    <a:pt x="120189" y="166841"/>
                    <a:pt x="110266" y="250185"/>
                    <a:pt x="107488" y="285904"/>
                  </a:cubicBezTo>
                  <a:cubicBezTo>
                    <a:pt x="104710" y="321623"/>
                    <a:pt x="105106" y="315272"/>
                    <a:pt x="102725" y="347816"/>
                  </a:cubicBezTo>
                  <a:cubicBezTo>
                    <a:pt x="100344" y="380360"/>
                    <a:pt x="97566" y="438304"/>
                    <a:pt x="93200" y="481166"/>
                  </a:cubicBezTo>
                  <a:cubicBezTo>
                    <a:pt x="88835" y="524029"/>
                    <a:pt x="83676" y="620866"/>
                    <a:pt x="76532" y="604991"/>
                  </a:cubicBezTo>
                  <a:cubicBezTo>
                    <a:pt x="69388" y="589116"/>
                    <a:pt x="57085" y="437113"/>
                    <a:pt x="50338" y="385916"/>
                  </a:cubicBezTo>
                  <a:cubicBezTo>
                    <a:pt x="43591" y="334719"/>
                    <a:pt x="41209" y="327972"/>
                    <a:pt x="36050" y="297810"/>
                  </a:cubicBezTo>
                  <a:cubicBezTo>
                    <a:pt x="30891" y="267648"/>
                    <a:pt x="23351" y="236691"/>
                    <a:pt x="19382" y="204941"/>
                  </a:cubicBezTo>
                  <a:cubicBezTo>
                    <a:pt x="15413" y="173191"/>
                    <a:pt x="15413" y="141044"/>
                    <a:pt x="12238" y="107310"/>
                  </a:cubicBezTo>
                  <a:cubicBezTo>
                    <a:pt x="9063" y="73576"/>
                    <a:pt x="-2050" y="-640"/>
                    <a:pt x="331" y="25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1" name="Freeform 60"/>
            <p:cNvSpPr/>
            <p:nvPr/>
          </p:nvSpPr>
          <p:spPr>
            <a:xfrm>
              <a:off x="8112857" y="2309220"/>
              <a:ext cx="109892" cy="564381"/>
            </a:xfrm>
            <a:custGeom>
              <a:avLst/>
              <a:gdLst>
                <a:gd name="connsiteX0" fmla="*/ 92931 w 110022"/>
                <a:gd name="connsiteY0" fmla="*/ 7151 h 571517"/>
                <a:gd name="connsiteX1" fmla="*/ 42924 w 110022"/>
                <a:gd name="connsiteY1" fmla="*/ 45251 h 571517"/>
                <a:gd name="connsiteX2" fmla="*/ 21493 w 110022"/>
                <a:gd name="connsiteY2" fmla="*/ 52394 h 571517"/>
                <a:gd name="connsiteX3" fmla="*/ 28637 w 110022"/>
                <a:gd name="connsiteY3" fmla="*/ 100019 h 571517"/>
                <a:gd name="connsiteX4" fmla="*/ 62 w 110022"/>
                <a:gd name="connsiteY4" fmla="*/ 128594 h 571517"/>
                <a:gd name="connsiteX5" fmla="*/ 21493 w 110022"/>
                <a:gd name="connsiteY5" fmla="*/ 276232 h 571517"/>
                <a:gd name="connsiteX6" fmla="*/ 38162 w 110022"/>
                <a:gd name="connsiteY6" fmla="*/ 423869 h 571517"/>
                <a:gd name="connsiteX7" fmla="*/ 42924 w 110022"/>
                <a:gd name="connsiteY7" fmla="*/ 571507 h 571517"/>
                <a:gd name="connsiteX8" fmla="*/ 81024 w 110022"/>
                <a:gd name="connsiteY8" fmla="*/ 416726 h 571517"/>
                <a:gd name="connsiteX9" fmla="*/ 109599 w 110022"/>
                <a:gd name="connsiteY9" fmla="*/ 207176 h 571517"/>
                <a:gd name="connsiteX10" fmla="*/ 92931 w 110022"/>
                <a:gd name="connsiteY10" fmla="*/ 7151 h 571517"/>
                <a:gd name="connsiteX0" fmla="*/ 92931 w 109892"/>
                <a:gd name="connsiteY0" fmla="*/ 15 h 564381"/>
                <a:gd name="connsiteX1" fmla="*/ 42924 w 109892"/>
                <a:gd name="connsiteY1" fmla="*/ 38115 h 564381"/>
                <a:gd name="connsiteX2" fmla="*/ 21493 w 109892"/>
                <a:gd name="connsiteY2" fmla="*/ 45258 h 564381"/>
                <a:gd name="connsiteX3" fmla="*/ 28637 w 109892"/>
                <a:gd name="connsiteY3" fmla="*/ 92883 h 564381"/>
                <a:gd name="connsiteX4" fmla="*/ 62 w 109892"/>
                <a:gd name="connsiteY4" fmla="*/ 121458 h 564381"/>
                <a:gd name="connsiteX5" fmla="*/ 21493 w 109892"/>
                <a:gd name="connsiteY5" fmla="*/ 269096 h 564381"/>
                <a:gd name="connsiteX6" fmla="*/ 38162 w 109892"/>
                <a:gd name="connsiteY6" fmla="*/ 416733 h 564381"/>
                <a:gd name="connsiteX7" fmla="*/ 42924 w 109892"/>
                <a:gd name="connsiteY7" fmla="*/ 564371 h 564381"/>
                <a:gd name="connsiteX8" fmla="*/ 81024 w 109892"/>
                <a:gd name="connsiteY8" fmla="*/ 409590 h 564381"/>
                <a:gd name="connsiteX9" fmla="*/ 109599 w 109892"/>
                <a:gd name="connsiteY9" fmla="*/ 200040 h 564381"/>
                <a:gd name="connsiteX10" fmla="*/ 92931 w 109892"/>
                <a:gd name="connsiteY10" fmla="*/ 15 h 5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892" h="564381">
                  <a:moveTo>
                    <a:pt x="92931" y="15"/>
                  </a:moveTo>
                  <a:cubicBezTo>
                    <a:pt x="86581" y="-779"/>
                    <a:pt x="54830" y="30575"/>
                    <a:pt x="42924" y="38115"/>
                  </a:cubicBezTo>
                  <a:cubicBezTo>
                    <a:pt x="31018" y="45655"/>
                    <a:pt x="23874" y="36130"/>
                    <a:pt x="21493" y="45258"/>
                  </a:cubicBezTo>
                  <a:cubicBezTo>
                    <a:pt x="19112" y="54386"/>
                    <a:pt x="32209" y="80183"/>
                    <a:pt x="28637" y="92883"/>
                  </a:cubicBezTo>
                  <a:cubicBezTo>
                    <a:pt x="25065" y="105583"/>
                    <a:pt x="1253" y="92089"/>
                    <a:pt x="62" y="121458"/>
                  </a:cubicBezTo>
                  <a:cubicBezTo>
                    <a:pt x="-1129" y="150827"/>
                    <a:pt x="15143" y="219883"/>
                    <a:pt x="21493" y="269096"/>
                  </a:cubicBezTo>
                  <a:cubicBezTo>
                    <a:pt x="27843" y="318309"/>
                    <a:pt x="34590" y="367521"/>
                    <a:pt x="38162" y="416733"/>
                  </a:cubicBezTo>
                  <a:cubicBezTo>
                    <a:pt x="41734" y="465945"/>
                    <a:pt x="35780" y="565561"/>
                    <a:pt x="42924" y="564371"/>
                  </a:cubicBezTo>
                  <a:cubicBezTo>
                    <a:pt x="50068" y="563181"/>
                    <a:pt x="69912" y="470312"/>
                    <a:pt x="81024" y="409590"/>
                  </a:cubicBezTo>
                  <a:cubicBezTo>
                    <a:pt x="92136" y="348868"/>
                    <a:pt x="107218" y="268302"/>
                    <a:pt x="109599" y="200040"/>
                  </a:cubicBezTo>
                  <a:cubicBezTo>
                    <a:pt x="111980" y="131778"/>
                    <a:pt x="99281" y="809"/>
                    <a:pt x="92931" y="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2" name="Freeform 61"/>
            <p:cNvSpPr/>
            <p:nvPr/>
          </p:nvSpPr>
          <p:spPr>
            <a:xfrm>
              <a:off x="7688510" y="3071793"/>
              <a:ext cx="22435" cy="135779"/>
            </a:xfrm>
            <a:custGeom>
              <a:avLst/>
              <a:gdLst>
                <a:gd name="connsiteX0" fmla="*/ 7690 w 22435"/>
                <a:gd name="connsiteY0" fmla="*/ 20 h 135779"/>
                <a:gd name="connsiteX1" fmla="*/ 21978 w 22435"/>
                <a:gd name="connsiteY1" fmla="*/ 71457 h 135779"/>
                <a:gd name="connsiteX2" fmla="*/ 17215 w 22435"/>
                <a:gd name="connsiteY2" fmla="*/ 135751 h 135779"/>
                <a:gd name="connsiteX3" fmla="*/ 546 w 22435"/>
                <a:gd name="connsiteY3" fmla="*/ 78601 h 135779"/>
                <a:gd name="connsiteX4" fmla="*/ 7690 w 22435"/>
                <a:gd name="connsiteY4" fmla="*/ 20 h 13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 h="135779">
                  <a:moveTo>
                    <a:pt x="7690" y="20"/>
                  </a:moveTo>
                  <a:cubicBezTo>
                    <a:pt x="11262" y="-1171"/>
                    <a:pt x="20391" y="48835"/>
                    <a:pt x="21978" y="71457"/>
                  </a:cubicBezTo>
                  <a:cubicBezTo>
                    <a:pt x="23565" y="94079"/>
                    <a:pt x="20787" y="134560"/>
                    <a:pt x="17215" y="135751"/>
                  </a:cubicBezTo>
                  <a:cubicBezTo>
                    <a:pt x="13643" y="136942"/>
                    <a:pt x="2927" y="100429"/>
                    <a:pt x="546" y="78601"/>
                  </a:cubicBezTo>
                  <a:cubicBezTo>
                    <a:pt x="-1835" y="56773"/>
                    <a:pt x="4118" y="1211"/>
                    <a:pt x="7690" y="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3" name="Freeform 62"/>
            <p:cNvSpPr/>
            <p:nvPr/>
          </p:nvSpPr>
          <p:spPr>
            <a:xfrm>
              <a:off x="8448499" y="3052762"/>
              <a:ext cx="38291" cy="160393"/>
            </a:xfrm>
            <a:custGeom>
              <a:avLst/>
              <a:gdLst>
                <a:gd name="connsiteX0" fmla="*/ 4939 w 38291"/>
                <a:gd name="connsiteY0" fmla="*/ 1 h 160393"/>
                <a:gd name="connsiteX1" fmla="*/ 176 w 38291"/>
                <a:gd name="connsiteY1" fmla="*/ 73819 h 160393"/>
                <a:gd name="connsiteX2" fmla="*/ 4939 w 38291"/>
                <a:gd name="connsiteY2" fmla="*/ 130969 h 160393"/>
                <a:gd name="connsiteX3" fmla="*/ 7320 w 38291"/>
                <a:gd name="connsiteY3" fmla="*/ 159544 h 160393"/>
                <a:gd name="connsiteX4" fmla="*/ 26370 w 38291"/>
                <a:gd name="connsiteY4" fmla="*/ 100013 h 160393"/>
                <a:gd name="connsiteX5" fmla="*/ 38276 w 38291"/>
                <a:gd name="connsiteY5" fmla="*/ 71438 h 160393"/>
                <a:gd name="connsiteX6" fmla="*/ 4939 w 38291"/>
                <a:gd name="connsiteY6" fmla="*/ 1 h 1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1" h="160393">
                  <a:moveTo>
                    <a:pt x="4939" y="1"/>
                  </a:moveTo>
                  <a:cubicBezTo>
                    <a:pt x="-1411" y="398"/>
                    <a:pt x="176" y="51991"/>
                    <a:pt x="176" y="73819"/>
                  </a:cubicBezTo>
                  <a:cubicBezTo>
                    <a:pt x="176" y="95647"/>
                    <a:pt x="4939" y="130969"/>
                    <a:pt x="4939" y="130969"/>
                  </a:cubicBezTo>
                  <a:cubicBezTo>
                    <a:pt x="6130" y="145256"/>
                    <a:pt x="3748" y="164703"/>
                    <a:pt x="7320" y="159544"/>
                  </a:cubicBezTo>
                  <a:cubicBezTo>
                    <a:pt x="10892" y="154385"/>
                    <a:pt x="21211" y="114697"/>
                    <a:pt x="26370" y="100013"/>
                  </a:cubicBezTo>
                  <a:cubicBezTo>
                    <a:pt x="31529" y="85329"/>
                    <a:pt x="38673" y="82550"/>
                    <a:pt x="38276" y="71438"/>
                  </a:cubicBezTo>
                  <a:cubicBezTo>
                    <a:pt x="37879" y="60326"/>
                    <a:pt x="11289" y="-396"/>
                    <a:pt x="493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
        <p:nvSpPr>
          <p:cNvPr id="4" name="Rectangle 3"/>
          <p:cNvSpPr/>
          <p:nvPr/>
        </p:nvSpPr>
        <p:spPr>
          <a:xfrm>
            <a:off x="2438400" y="1123527"/>
            <a:ext cx="6571835" cy="1154160"/>
          </a:xfrm>
          <a:prstGeom prst="rect">
            <a:avLst/>
          </a:prstGeom>
          <a:solidFill>
            <a:schemeClr val="accent1">
              <a:lumMod val="40000"/>
              <a:lumOff val="60000"/>
            </a:schemeClr>
          </a:solidFill>
          <a:ln w="38100">
            <a:solidFill>
              <a:schemeClr val="tx1"/>
            </a:solidFill>
          </a:ln>
        </p:spPr>
        <p:txBody>
          <a:bodyPr wrap="square" lIns="45719" tIns="22859" rIns="45719" bIns="22859">
            <a:spAutoFit/>
          </a:bodyPr>
          <a:lstStyle/>
          <a:p>
            <a:pPr defTabSz="292094" eaLnBrk="1" fontAlgn="auto" latinLnBrk="1">
              <a:spcBef>
                <a:spcPts val="0"/>
              </a:spcBef>
              <a:spcAft>
                <a:spcPts val="0"/>
              </a:spcAft>
            </a:pPr>
            <a:r>
              <a:rPr lang="en-US" sz="2400" dirty="0">
                <a:solidFill>
                  <a:srgbClr val="000000"/>
                </a:solidFill>
                <a:latin typeface="Corbel"/>
              </a:rPr>
              <a:t>Employers often make a wrong cost-benefit  </a:t>
            </a:r>
          </a:p>
          <a:p>
            <a:pPr defTabSz="292094" eaLnBrk="1" fontAlgn="auto" latinLnBrk="1">
              <a:spcBef>
                <a:spcPts val="0"/>
              </a:spcBef>
              <a:spcAft>
                <a:spcPts val="0"/>
              </a:spcAft>
            </a:pPr>
            <a:r>
              <a:rPr lang="en-US" sz="2400" dirty="0">
                <a:solidFill>
                  <a:srgbClr val="000000"/>
                </a:solidFill>
                <a:latin typeface="Corbel"/>
              </a:rPr>
              <a:t>analysis when faced with allegations of harassment </a:t>
            </a:r>
          </a:p>
          <a:p>
            <a:pPr defTabSz="292094" eaLnBrk="1" fontAlgn="auto" latinLnBrk="1">
              <a:spcBef>
                <a:spcPts val="0"/>
              </a:spcBef>
              <a:spcAft>
                <a:spcPts val="0"/>
              </a:spcAft>
            </a:pPr>
            <a:r>
              <a:rPr lang="en-US" sz="2400" dirty="0">
                <a:solidFill>
                  <a:srgbClr val="000000"/>
                </a:solidFill>
                <a:latin typeface="Corbel"/>
              </a:rPr>
              <a:t>against a highly valued employee. </a:t>
            </a:r>
          </a:p>
        </p:txBody>
      </p:sp>
      <p:sp>
        <p:nvSpPr>
          <p:cNvPr id="7" name="Rectangle 6"/>
          <p:cNvSpPr/>
          <p:nvPr/>
        </p:nvSpPr>
        <p:spPr>
          <a:xfrm>
            <a:off x="2438400" y="3216543"/>
            <a:ext cx="6571835" cy="810799"/>
          </a:xfrm>
          <a:prstGeom prst="rect">
            <a:avLst/>
          </a:prstGeom>
          <a:solidFill>
            <a:schemeClr val="accent1">
              <a:lumMod val="40000"/>
              <a:lumOff val="60000"/>
            </a:schemeClr>
          </a:solidFill>
          <a:ln w="57150" cap="flat">
            <a:solidFill>
              <a:schemeClr val="tx1"/>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2400" dirty="0">
                <a:solidFill>
                  <a:srgbClr val="000000"/>
                </a:solidFill>
                <a:latin typeface="Corbel"/>
              </a:rPr>
              <a:t>Employers are often tempted to ignore misconduct </a:t>
            </a:r>
          </a:p>
          <a:p>
            <a:pPr defTabSz="292094" eaLnBrk="1" fontAlgn="auto" latinLnBrk="1">
              <a:spcBef>
                <a:spcPts val="0"/>
              </a:spcBef>
              <a:spcAft>
                <a:spcPts val="0"/>
              </a:spcAft>
            </a:pPr>
            <a:r>
              <a:rPr lang="en-US" sz="2400" dirty="0">
                <a:solidFill>
                  <a:srgbClr val="000000"/>
                </a:solidFill>
                <a:latin typeface="Corbel"/>
              </a:rPr>
              <a:t>for </a:t>
            </a:r>
            <a:r>
              <a:rPr lang="en-US" sz="2400" b="1" dirty="0">
                <a:solidFill>
                  <a:srgbClr val="000000"/>
                </a:solidFill>
                <a:latin typeface="Corbel"/>
              </a:rPr>
              <a:t>fear</a:t>
            </a:r>
            <a:r>
              <a:rPr lang="en-US" sz="2400" dirty="0">
                <a:solidFill>
                  <a:srgbClr val="000000"/>
                </a:solidFill>
                <a:latin typeface="Corbel"/>
              </a:rPr>
              <a:t> of </a:t>
            </a:r>
            <a:r>
              <a:rPr lang="en-US" sz="2400" b="1" dirty="0">
                <a:solidFill>
                  <a:srgbClr val="000000"/>
                </a:solidFill>
                <a:latin typeface="Corbel"/>
              </a:rPr>
              <a:t>cost</a:t>
            </a:r>
            <a:r>
              <a:rPr lang="en-US" sz="2400" dirty="0">
                <a:solidFill>
                  <a:srgbClr val="000000"/>
                </a:solidFill>
                <a:latin typeface="Corbel"/>
              </a:rPr>
              <a:t> to the </a:t>
            </a:r>
            <a:r>
              <a:rPr lang="en-US" sz="2400" b="1" dirty="0">
                <a:solidFill>
                  <a:srgbClr val="000000"/>
                </a:solidFill>
                <a:latin typeface="Corbel"/>
              </a:rPr>
              <a:t>organization.</a:t>
            </a:r>
          </a:p>
        </p:txBody>
      </p:sp>
      <p:sp>
        <p:nvSpPr>
          <p:cNvPr id="8" name="Rectangle 7"/>
          <p:cNvSpPr/>
          <p:nvPr/>
        </p:nvSpPr>
        <p:spPr>
          <a:xfrm>
            <a:off x="2438400" y="4921056"/>
            <a:ext cx="6556868" cy="1180131"/>
          </a:xfrm>
          <a:prstGeom prst="rect">
            <a:avLst/>
          </a:prstGeom>
          <a:solidFill>
            <a:schemeClr val="accent1">
              <a:lumMod val="40000"/>
              <a:lumOff val="60000"/>
            </a:schemeClr>
          </a:solidFill>
          <a:ln w="57150" cap="flat">
            <a:solidFill>
              <a:schemeClr val="tx1"/>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2400" dirty="0">
                <a:solidFill>
                  <a:srgbClr val="000000"/>
                </a:solidFill>
                <a:latin typeface="Corbel"/>
              </a:rPr>
              <a:t>In reality, the cost of allowing harassment to go </a:t>
            </a:r>
          </a:p>
          <a:p>
            <a:pPr defTabSz="292094" eaLnBrk="1" fontAlgn="auto" latinLnBrk="1">
              <a:spcBef>
                <a:spcPts val="0"/>
              </a:spcBef>
              <a:spcAft>
                <a:spcPts val="0"/>
              </a:spcAft>
            </a:pPr>
            <a:r>
              <a:rPr lang="en-US" sz="2400" dirty="0">
                <a:solidFill>
                  <a:srgbClr val="000000"/>
                </a:solidFill>
                <a:latin typeface="Corbel"/>
              </a:rPr>
              <a:t>unchecked is higher than the cost of losing a highly </a:t>
            </a:r>
          </a:p>
          <a:p>
            <a:pPr defTabSz="292094" eaLnBrk="1" fontAlgn="auto" latinLnBrk="1">
              <a:spcBef>
                <a:spcPts val="0"/>
              </a:spcBef>
              <a:spcAft>
                <a:spcPts val="0"/>
              </a:spcAft>
            </a:pPr>
            <a:r>
              <a:rPr lang="en-US" sz="2400" dirty="0">
                <a:solidFill>
                  <a:srgbClr val="000000"/>
                </a:solidFill>
                <a:latin typeface="Corbel"/>
              </a:rPr>
              <a:t>valued employee. </a:t>
            </a:r>
            <a:endParaRPr lang="en-US" sz="2400" b="1" dirty="0">
              <a:solidFill>
                <a:srgbClr val="000000"/>
              </a:solidFill>
              <a:latin typeface="Corbel"/>
            </a:endParaRPr>
          </a:p>
        </p:txBody>
      </p:sp>
      <p:sp>
        <p:nvSpPr>
          <p:cNvPr id="11" name="5-Point Star 10"/>
          <p:cNvSpPr/>
          <p:nvPr/>
        </p:nvSpPr>
        <p:spPr>
          <a:xfrm>
            <a:off x="446315" y="42613"/>
            <a:ext cx="550445" cy="826373"/>
          </a:xfrm>
          <a:prstGeom prst="star5">
            <a:avLst/>
          </a:prstGeom>
          <a:solidFill>
            <a:schemeClr val="tx1"/>
          </a:solidFill>
          <a:ln w="28575" cap="flat">
            <a:solidFill>
              <a:srgbClr val="FFFF00"/>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endParaRPr lang="en-US" sz="1600">
              <a:solidFill>
                <a:srgbClr val="FFFFFF"/>
              </a:solidFill>
              <a:latin typeface="Corbel"/>
            </a:endParaRPr>
          </a:p>
        </p:txBody>
      </p:sp>
      <p:sp>
        <p:nvSpPr>
          <p:cNvPr id="81" name="5-Point Star 80"/>
          <p:cNvSpPr/>
          <p:nvPr/>
        </p:nvSpPr>
        <p:spPr>
          <a:xfrm>
            <a:off x="8347670" y="25025"/>
            <a:ext cx="550445" cy="826373"/>
          </a:xfrm>
          <a:prstGeom prst="star5">
            <a:avLst/>
          </a:prstGeom>
          <a:solidFill>
            <a:schemeClr val="tx1"/>
          </a:solidFill>
          <a:ln w="28575" cap="flat">
            <a:solidFill>
              <a:srgbClr val="FFFF00"/>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endParaRPr lang="en-US" sz="1600">
              <a:solidFill>
                <a:srgbClr val="FFFFFF"/>
              </a:solidFill>
              <a:latin typeface="Corbel"/>
            </a:endParaRPr>
          </a:p>
        </p:txBody>
      </p:sp>
      <p:pic>
        <p:nvPicPr>
          <p:cNvPr id="3074" name="Picture 2" descr="D:\Users\sfernan\AppData\Local\Microsoft\Windows\Temporary Internet Files\Content.IE5\P1UYPOMC\dollar-signs-money-clip-art-thumb218427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528" y="1639607"/>
            <a:ext cx="542127" cy="9999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sfernan\AppData\Local\Microsoft\Windows\Temporary Internet Files\Content.IE5\39G5CBA8\clipart027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851" y="2605419"/>
            <a:ext cx="962070" cy="72815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sfernan\AppData\Local\Microsoft\Windows\Temporary Internet Files\Content.IE5\MKH1M4KI\money-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208" y="2252488"/>
            <a:ext cx="541068" cy="809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sfernan\AppData\Local\Microsoft\Windows\Temporary Internet Files\Content.IE5\1YOPF0B1\saco[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5841" y="2112195"/>
            <a:ext cx="487619" cy="88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29686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iterate>
                                    <p:tmAbs val="0"/>
                                  </p:iterate>
                                  <p:childTnLst>
                                    <p:set>
                                      <p:cBhvr>
                                        <p:cTn id="6" fill="hold"/>
                                        <p:tgtEl>
                                          <p:spTgt spid="903"/>
                                        </p:tgtEl>
                                        <p:attrNameLst>
                                          <p:attrName>style.visibility</p:attrName>
                                        </p:attrNameLst>
                                      </p:cBhvr>
                                      <p:to>
                                        <p:strVal val="visible"/>
                                      </p:to>
                                    </p:set>
                                    <p:animEffect transition="in" filter="wipe(left)">
                                      <p:cBhvr>
                                        <p:cTn id="7" dur="1000"/>
                                        <p:tgtEl>
                                          <p:spTgt spid="903"/>
                                        </p:tgtEl>
                                      </p:cBhvr>
                                    </p:animEffect>
                                  </p:childTnLst>
                                </p:cTn>
                              </p:par>
                            </p:childTnLst>
                          </p:cTn>
                        </p:par>
                        <p:par>
                          <p:cTn id="8" fill="hold">
                            <p:stCondLst>
                              <p:cond delay="1100"/>
                            </p:stCondLst>
                            <p:childTnLst>
                              <p:par>
                                <p:cTn id="9" presetID="2" presetClass="entr" presetSubtype="2" fill="hold" grpId="0" nodeType="afterEffect">
                                  <p:stCondLst>
                                    <p:cond delay="0"/>
                                  </p:stCondLst>
                                  <p:iterate>
                                    <p:tmAbs val="0"/>
                                  </p:iterate>
                                  <p:childTnLst>
                                    <p:set>
                                      <p:cBhvr>
                                        <p:cTn id="10" fill="hold"/>
                                        <p:tgtEl>
                                          <p:spTgt spid="48"/>
                                        </p:tgtEl>
                                        <p:attrNameLst>
                                          <p:attrName>style.visibility</p:attrName>
                                        </p:attrNameLst>
                                      </p:cBhvr>
                                      <p:to>
                                        <p:strVal val="visible"/>
                                      </p:to>
                                    </p:set>
                                    <p:anim calcmode="lin" valueType="num">
                                      <p:cBhvr>
                                        <p:cTn id="11" dur="700" fill="hold"/>
                                        <p:tgtEl>
                                          <p:spTgt spid="48"/>
                                        </p:tgtEl>
                                        <p:attrNameLst>
                                          <p:attrName>ppt_x</p:attrName>
                                        </p:attrNameLst>
                                      </p:cBhvr>
                                      <p:tavLst>
                                        <p:tav tm="0">
                                          <p:val>
                                            <p:strVal val="1+#ppt_w/2"/>
                                          </p:val>
                                        </p:tav>
                                        <p:tav tm="100000">
                                          <p:val>
                                            <p:strVal val="#ppt_x"/>
                                          </p:val>
                                        </p:tav>
                                      </p:tavLst>
                                    </p:anim>
                                    <p:anim calcmode="lin" valueType="num">
                                      <p:cBhvr>
                                        <p:cTn id="12" dur="700" fill="hold"/>
                                        <p:tgtEl>
                                          <p:spTgt spid="48"/>
                                        </p:tgtEl>
                                        <p:attrNameLst>
                                          <p:attrName>ppt_y</p:attrName>
                                        </p:attrNameLst>
                                      </p:cBhvr>
                                      <p:tavLst>
                                        <p:tav tm="0">
                                          <p:val>
                                            <p:strVal val="#ppt_y"/>
                                          </p:val>
                                        </p:tav>
                                        <p:tav tm="100000">
                                          <p:val>
                                            <p:strVal val="#ppt_y"/>
                                          </p:val>
                                        </p:tav>
                                      </p:tavLst>
                                    </p:anim>
                                  </p:childTnLst>
                                </p:cTn>
                              </p:par>
                            </p:childTnLst>
                          </p:cTn>
                        </p:par>
                        <p:par>
                          <p:cTn id="13" fill="hold">
                            <p:stCondLst>
                              <p:cond delay="1800"/>
                            </p:stCondLst>
                            <p:childTnLst>
                              <p:par>
                                <p:cTn id="14" presetID="2" presetClass="entr" presetSubtype="2" fill="hold" grpId="0" nodeType="afterEffect">
                                  <p:stCondLst>
                                    <p:cond delay="0"/>
                                  </p:stCondLst>
                                  <p:iterate>
                                    <p:tmAbs val="0"/>
                                  </p:iterate>
                                  <p:childTnLst>
                                    <p:set>
                                      <p:cBhvr>
                                        <p:cTn id="15" fill="hold"/>
                                        <p:tgtEl>
                                          <p:spTgt spid="49"/>
                                        </p:tgtEl>
                                        <p:attrNameLst>
                                          <p:attrName>style.visibility</p:attrName>
                                        </p:attrNameLst>
                                      </p:cBhvr>
                                      <p:to>
                                        <p:strVal val="visible"/>
                                      </p:to>
                                    </p:set>
                                    <p:anim calcmode="lin" valueType="num">
                                      <p:cBhvr>
                                        <p:cTn id="16" dur="700" fill="hold"/>
                                        <p:tgtEl>
                                          <p:spTgt spid="49"/>
                                        </p:tgtEl>
                                        <p:attrNameLst>
                                          <p:attrName>ppt_x</p:attrName>
                                        </p:attrNameLst>
                                      </p:cBhvr>
                                      <p:tavLst>
                                        <p:tav tm="0">
                                          <p:val>
                                            <p:strVal val="1+#ppt_w/2"/>
                                          </p:val>
                                        </p:tav>
                                        <p:tav tm="100000">
                                          <p:val>
                                            <p:strVal val="#ppt_x"/>
                                          </p:val>
                                        </p:tav>
                                      </p:tavLst>
                                    </p:anim>
                                    <p:anim calcmode="lin" valueType="num">
                                      <p:cBhvr>
                                        <p:cTn id="17" dur="7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down)">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animBg="1" advAuto="0"/>
      <p:bldP spid="48" grpId="0" animBg="1" advAuto="0"/>
      <p:bldP spid="4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9234"/>
          </a:xfrm>
          <a:prstGeom prst="rect">
            <a:avLst/>
          </a:prstGeom>
        </p:spPr>
      </p:pic>
      <p:sp>
        <p:nvSpPr>
          <p:cNvPr id="3" name="TextBox 2"/>
          <p:cNvSpPr txBox="1"/>
          <p:nvPr/>
        </p:nvSpPr>
        <p:spPr>
          <a:xfrm>
            <a:off x="342902" y="640223"/>
            <a:ext cx="3855543" cy="646331"/>
          </a:xfrm>
          <a:prstGeom prst="rect">
            <a:avLst/>
          </a:prstGeom>
          <a:noFill/>
        </p:spPr>
        <p:txBody>
          <a:bodyPr wrap="none" rtlCol="0">
            <a:spAutoFit/>
          </a:bodyPr>
          <a:lstStyle/>
          <a:p>
            <a:pPr eaLnBrk="1" fontAlgn="auto" hangingPunct="1">
              <a:spcBef>
                <a:spcPts val="0"/>
              </a:spcBef>
              <a:spcAft>
                <a:spcPts val="0"/>
              </a:spcAft>
            </a:pPr>
            <a:r>
              <a:rPr lang="en-US" b="1" dirty="0">
                <a:solidFill>
                  <a:srgbClr val="0070C0"/>
                </a:solidFill>
                <a:latin typeface="Corbel"/>
              </a:rPr>
              <a:t>It Starts at the Top</a:t>
            </a:r>
          </a:p>
        </p:txBody>
      </p:sp>
    </p:spTree>
    <p:extLst>
      <p:ext uri="{BB962C8B-B14F-4D97-AF65-F5344CB8AC3E}">
        <p14:creationId xmlns:p14="http://schemas.microsoft.com/office/powerpoint/2010/main" val="400069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reeform 79"/>
          <p:cNvSpPr/>
          <p:nvPr/>
        </p:nvSpPr>
        <p:spPr>
          <a:xfrm>
            <a:off x="3782790" y="896087"/>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1275" name="Shape 1275"/>
          <p:cNvSpPr>
            <a:spLocks noGrp="1"/>
          </p:cNvSpPr>
          <p:nvPr>
            <p:ph type="sldNum" sz="quarter" idx="12"/>
          </p:nvPr>
        </p:nvSpPr>
        <p:spPr>
          <a:xfrm>
            <a:off x="2" y="6479632"/>
            <a:ext cx="9142901" cy="378373"/>
          </a:xfrm>
          <a:prstGeom prst="rect">
            <a:avLst/>
          </a:prstGeom>
          <a:extLst>
            <a:ext uri="{C572A759-6A51-4108-AA02-DFA0A04FC94B}">
              <ma14:wrappingTextBoxFlag xmlns:ma14="http://schemas.microsoft.com/office/mac/drawingml/2011/main" xmlns="" val="1"/>
            </a:ext>
          </a:extLst>
        </p:spPr>
        <p:txBody>
          <a:bodyPr lIns="45720" tIns="22860" rIns="45720">
            <a:noAutofit/>
          </a:bodyPr>
          <a:lstStyle/>
          <a:p>
            <a:pPr>
              <a:defRPr sz="1800">
                <a:solidFill>
                  <a:srgbClr val="000000"/>
                </a:solidFill>
              </a:defRPr>
            </a:pPr>
            <a:fld id="{86CB4B4D-7CA3-9044-876B-883B54F8677D}" type="slidenum">
              <a:rPr sz="1600" b="1">
                <a:solidFill>
                  <a:srgbClr val="000000"/>
                </a:solidFill>
              </a:rPr>
              <a:pPr>
                <a:defRPr sz="1800">
                  <a:solidFill>
                    <a:srgbClr val="000000"/>
                  </a:solidFill>
                </a:defRPr>
              </a:pPr>
              <a:t>28</a:t>
            </a:fld>
            <a:endParaRPr sz="2200" b="1" dirty="0">
              <a:solidFill>
                <a:srgbClr val="000000"/>
              </a:solidFill>
            </a:endParaRPr>
          </a:p>
        </p:txBody>
      </p:sp>
      <p:sp>
        <p:nvSpPr>
          <p:cNvPr id="1278" name="Shape 1278"/>
          <p:cNvSpPr/>
          <p:nvPr/>
        </p:nvSpPr>
        <p:spPr>
          <a:xfrm flipV="1">
            <a:off x="634204" y="556815"/>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eaLnBrk="1" fontAlgn="auto" hangingPunct="1">
              <a:spcBef>
                <a:spcPts val="0"/>
              </a:spcBef>
              <a:spcAft>
                <a:spcPts val="0"/>
              </a:spcAft>
              <a:defRPr sz="3200"/>
            </a:pPr>
            <a:endParaRPr sz="3200">
              <a:solidFill>
                <a:prstClr val="black"/>
              </a:solidFill>
              <a:latin typeface="Corbel"/>
            </a:endParaRPr>
          </a:p>
        </p:txBody>
      </p:sp>
      <p:sp>
        <p:nvSpPr>
          <p:cNvPr id="2" name="TextBox 1"/>
          <p:cNvSpPr txBox="1"/>
          <p:nvPr/>
        </p:nvSpPr>
        <p:spPr>
          <a:xfrm>
            <a:off x="306162" y="-30846"/>
            <a:ext cx="8836741" cy="5953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3400" dirty="0">
                <a:solidFill>
                  <a:srgbClr val="000000"/>
                </a:solidFill>
                <a:latin typeface="Corbel"/>
              </a:rPr>
              <a:t>Leadership: It Starts at the Top</a:t>
            </a:r>
          </a:p>
        </p:txBody>
      </p:sp>
      <p:sp>
        <p:nvSpPr>
          <p:cNvPr id="3" name="Rectangle 2"/>
          <p:cNvSpPr/>
          <p:nvPr/>
        </p:nvSpPr>
        <p:spPr>
          <a:xfrm>
            <a:off x="138084" y="3484365"/>
            <a:ext cx="2783558" cy="1523492"/>
          </a:xfrm>
          <a:prstGeom prst="rect">
            <a:avLst/>
          </a:prstGeom>
        </p:spPr>
        <p:txBody>
          <a:bodyPr wrap="square" lIns="45719" tIns="22859" rIns="45719" bIns="22859">
            <a:spAutoFit/>
          </a:bodyPr>
          <a:lstStyle/>
          <a:p>
            <a:pPr eaLnBrk="1" fontAlgn="auto" hangingPunct="1">
              <a:spcBef>
                <a:spcPts val="0"/>
              </a:spcBef>
              <a:spcAft>
                <a:spcPts val="0"/>
              </a:spcAft>
            </a:pPr>
            <a:r>
              <a:rPr lang="en-US" sz="2400" b="1" dirty="0">
                <a:solidFill>
                  <a:prstClr val="black"/>
                </a:solidFill>
                <a:latin typeface="Corbel"/>
              </a:rPr>
              <a:t>Authenticity</a:t>
            </a:r>
            <a:r>
              <a:rPr lang="en-US" sz="2400" dirty="0">
                <a:solidFill>
                  <a:prstClr val="black"/>
                </a:solidFill>
                <a:latin typeface="Corbel"/>
              </a:rPr>
              <a:t>: Workers believe that leaders mean what they say. </a:t>
            </a:r>
          </a:p>
        </p:txBody>
      </p:sp>
      <p:sp>
        <p:nvSpPr>
          <p:cNvPr id="32" name="Rectangle 31"/>
          <p:cNvSpPr/>
          <p:nvPr/>
        </p:nvSpPr>
        <p:spPr>
          <a:xfrm>
            <a:off x="138083" y="891325"/>
            <a:ext cx="3329673" cy="2970042"/>
          </a:xfrm>
          <a:prstGeom prst="rect">
            <a:avLst/>
          </a:prstGeom>
        </p:spPr>
        <p:txBody>
          <a:bodyPr wrap="square" lIns="45719" tIns="22859" rIns="45719" bIns="22859">
            <a:spAutoFit/>
          </a:bodyPr>
          <a:lstStyle/>
          <a:p>
            <a:pPr eaLnBrk="1" fontAlgn="auto" hangingPunct="1">
              <a:spcBef>
                <a:spcPts val="0"/>
              </a:spcBef>
              <a:spcAft>
                <a:spcPts val="0"/>
              </a:spcAft>
            </a:pPr>
            <a:r>
              <a:rPr lang="en-US" sz="2400" b="1" dirty="0">
                <a:solidFill>
                  <a:prstClr val="black"/>
                </a:solidFill>
                <a:latin typeface="Corbel"/>
              </a:rPr>
              <a:t>Values: </a:t>
            </a:r>
            <a:r>
              <a:rPr lang="en-US" sz="2400" dirty="0">
                <a:solidFill>
                  <a:prstClr val="black"/>
                </a:solidFill>
                <a:latin typeface="Corbel"/>
              </a:rPr>
              <a:t>Leaders believe harassment is wrong and should not occur in the workplace. Leaders convey a sense of urgency</a:t>
            </a:r>
            <a:r>
              <a:rPr lang="en-US" sz="2400" b="1" dirty="0">
                <a:solidFill>
                  <a:prstClr val="black"/>
                </a:solidFill>
                <a:latin typeface="Corbel"/>
              </a:rPr>
              <a:t> </a:t>
            </a:r>
            <a:r>
              <a:rPr lang="en-US" sz="2400" dirty="0">
                <a:solidFill>
                  <a:prstClr val="black"/>
                </a:solidFill>
                <a:latin typeface="Corbel"/>
              </a:rPr>
              <a:t>in stopping and preventing harassment.</a:t>
            </a:r>
          </a:p>
          <a:p>
            <a:pPr eaLnBrk="1" fontAlgn="auto" hangingPunct="1">
              <a:spcBef>
                <a:spcPts val="0"/>
              </a:spcBef>
              <a:spcAft>
                <a:spcPts val="0"/>
              </a:spcAft>
            </a:pPr>
            <a:endParaRPr lang="en-US" sz="2200" dirty="0">
              <a:solidFill>
                <a:prstClr val="black"/>
              </a:solidFill>
              <a:latin typeface="Corbel"/>
            </a:endParaRPr>
          </a:p>
        </p:txBody>
      </p:sp>
      <p:grpSp>
        <p:nvGrpSpPr>
          <p:cNvPr id="39" name="Group 38"/>
          <p:cNvGrpSpPr>
            <a:grpSpLocks noChangeAspect="1"/>
          </p:cNvGrpSpPr>
          <p:nvPr/>
        </p:nvGrpSpPr>
        <p:grpSpPr>
          <a:xfrm>
            <a:off x="4636498" y="3113733"/>
            <a:ext cx="722276" cy="1009896"/>
            <a:chOff x="2830212" y="2600824"/>
            <a:chExt cx="954000" cy="1000423"/>
          </a:xfrm>
        </p:grpSpPr>
        <p:sp>
          <p:nvSpPr>
            <p:cNvPr id="41" name="Text Placeholder 32"/>
            <p:cNvSpPr txBox="1">
              <a:spLocks/>
            </p:cNvSpPr>
            <p:nvPr/>
          </p:nvSpPr>
          <p:spPr>
            <a:xfrm>
              <a:off x="2830212" y="3085137"/>
              <a:ext cx="954000" cy="51611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500" dirty="0">
                  <a:solidFill>
                    <a:prstClr val="white"/>
                  </a:solidFill>
                  <a:latin typeface="Corbel"/>
                </a:rPr>
                <a:t>Lemon drops oat cake oat cake sugar cake</a:t>
              </a:r>
            </a:p>
          </p:txBody>
        </p:sp>
        <p:sp>
          <p:nvSpPr>
            <p:cNvPr id="42" name="Rectangle 41"/>
            <p:cNvSpPr/>
            <p:nvPr/>
          </p:nvSpPr>
          <p:spPr>
            <a:xfrm>
              <a:off x="3204312" y="2600824"/>
              <a:ext cx="332837" cy="256107"/>
            </a:xfrm>
            <a:prstGeom prst="rect">
              <a:avLst/>
            </a:prstGeom>
          </p:spPr>
          <p:txBody>
            <a:bodyPr wrap="none">
              <a:spAutoFit/>
            </a:bodyPr>
            <a:lstStyle/>
            <a:p>
              <a:pPr defTabSz="733409" eaLnBrk="1" fontAlgn="auto" hangingPunct="1">
                <a:lnSpc>
                  <a:spcPct val="90000"/>
                </a:lnSpc>
                <a:spcAft>
                  <a:spcPct val="35000"/>
                </a:spcAft>
              </a:pPr>
              <a:r>
                <a:rPr lang="en-AU" sz="1200" dirty="0">
                  <a:solidFill>
                    <a:prstClr val="white"/>
                  </a:solidFill>
                  <a:latin typeface="FontAwesome" pitchFamily="2" charset="0"/>
                </a:rPr>
                <a:t></a:t>
              </a:r>
              <a:endParaRPr lang="en-US" sz="1200" dirty="0">
                <a:solidFill>
                  <a:prstClr val="white"/>
                </a:solidFill>
                <a:latin typeface="Corbel"/>
              </a:endParaRPr>
            </a:p>
          </p:txBody>
        </p:sp>
      </p:grpSp>
      <p:grpSp>
        <p:nvGrpSpPr>
          <p:cNvPr id="47" name="Group 46"/>
          <p:cNvGrpSpPr/>
          <p:nvPr/>
        </p:nvGrpSpPr>
        <p:grpSpPr>
          <a:xfrm>
            <a:off x="4811526" y="3648904"/>
            <a:ext cx="357750" cy="500212"/>
            <a:chOff x="3849467" y="4372500"/>
            <a:chExt cx="954000" cy="1000423"/>
          </a:xfrm>
        </p:grpSpPr>
        <p:sp>
          <p:nvSpPr>
            <p:cNvPr id="49" name="Text Placeholder 32"/>
            <p:cNvSpPr txBox="1">
              <a:spLocks/>
            </p:cNvSpPr>
            <p:nvPr/>
          </p:nvSpPr>
          <p:spPr>
            <a:xfrm>
              <a:off x="3849467" y="4856813"/>
              <a:ext cx="954000" cy="51611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500" dirty="0">
                  <a:solidFill>
                    <a:prstClr val="white"/>
                  </a:solidFill>
                  <a:latin typeface="Corbel"/>
                </a:rPr>
                <a:t>Lemon drops oat cake oat cake sugar cake</a:t>
              </a:r>
            </a:p>
          </p:txBody>
        </p:sp>
        <p:sp>
          <p:nvSpPr>
            <p:cNvPr id="50" name="Rectangle 49"/>
            <p:cNvSpPr/>
            <p:nvPr/>
          </p:nvSpPr>
          <p:spPr>
            <a:xfrm>
              <a:off x="4118720" y="4372500"/>
              <a:ext cx="671979" cy="517063"/>
            </a:xfrm>
            <a:prstGeom prst="rect">
              <a:avLst/>
            </a:prstGeom>
          </p:spPr>
          <p:txBody>
            <a:bodyPr wrap="none">
              <a:spAutoFit/>
            </a:bodyPr>
            <a:lstStyle/>
            <a:p>
              <a:pPr defTabSz="733409" eaLnBrk="1" fontAlgn="auto" hangingPunct="1">
                <a:lnSpc>
                  <a:spcPct val="90000"/>
                </a:lnSpc>
                <a:spcAft>
                  <a:spcPct val="35000"/>
                </a:spcAft>
              </a:pPr>
              <a:r>
                <a:rPr lang="en-US" sz="1200" dirty="0">
                  <a:solidFill>
                    <a:prstClr val="white">
                      <a:lumMod val="95000"/>
                    </a:prstClr>
                  </a:solidFill>
                  <a:latin typeface="FontAwesome" pitchFamily="2" charset="0"/>
                </a:rPr>
                <a:t></a:t>
              </a:r>
              <a:endParaRPr lang="en-US" sz="1200" dirty="0">
                <a:solidFill>
                  <a:prstClr val="black"/>
                </a:solidFill>
                <a:latin typeface="Corbel"/>
              </a:endParaRPr>
            </a:p>
          </p:txBody>
        </p:sp>
      </p:grpSp>
      <p:sp>
        <p:nvSpPr>
          <p:cNvPr id="52" name="Freeform 51"/>
          <p:cNvSpPr>
            <a:spLocks noChangeAspect="1"/>
          </p:cNvSpPr>
          <p:nvPr/>
        </p:nvSpPr>
        <p:spPr>
          <a:xfrm>
            <a:off x="3011109" y="2688231"/>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3" name="Freeform 72"/>
          <p:cNvSpPr/>
          <p:nvPr/>
        </p:nvSpPr>
        <p:spPr>
          <a:xfrm rot="10800000">
            <a:off x="3782790" y="2718880"/>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4" name="Freeform 73"/>
          <p:cNvSpPr>
            <a:spLocks noChangeAspect="1"/>
          </p:cNvSpPr>
          <p:nvPr/>
        </p:nvSpPr>
        <p:spPr>
          <a:xfrm>
            <a:off x="4536311" y="2688231"/>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5" name="Freeform 74"/>
          <p:cNvSpPr/>
          <p:nvPr/>
        </p:nvSpPr>
        <p:spPr>
          <a:xfrm>
            <a:off x="3784466" y="4464031"/>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6" name="Freeform 75"/>
          <p:cNvSpPr>
            <a:spLocks noChangeAspect="1"/>
          </p:cNvSpPr>
          <p:nvPr/>
        </p:nvSpPr>
        <p:spPr>
          <a:xfrm rot="10800000">
            <a:off x="4536311" y="4500126"/>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7" name="Freeform 76"/>
          <p:cNvSpPr>
            <a:spLocks noChangeAspect="1"/>
          </p:cNvSpPr>
          <p:nvPr/>
        </p:nvSpPr>
        <p:spPr>
          <a:xfrm rot="10800000">
            <a:off x="2992949" y="4517031"/>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8" name="Freeform 77"/>
          <p:cNvSpPr>
            <a:spLocks noChangeAspect="1"/>
          </p:cNvSpPr>
          <p:nvPr/>
        </p:nvSpPr>
        <p:spPr>
          <a:xfrm>
            <a:off x="2221268" y="4476933"/>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sp>
        <p:nvSpPr>
          <p:cNvPr id="79" name="Freeform 78"/>
          <p:cNvSpPr>
            <a:spLocks noChangeAspect="1"/>
          </p:cNvSpPr>
          <p:nvPr/>
        </p:nvSpPr>
        <p:spPr>
          <a:xfrm>
            <a:off x="5307992" y="4464031"/>
            <a:ext cx="1543362" cy="1828800"/>
          </a:xfrm>
          <a:custGeom>
            <a:avLst/>
            <a:gdLst>
              <a:gd name="connsiteX0" fmla="*/ 0 w 1430521"/>
              <a:gd name="connsiteY0" fmla="*/ 1430521 h 1430521"/>
              <a:gd name="connsiteX1" fmla="*/ 715261 w 1430521"/>
              <a:gd name="connsiteY1" fmla="*/ 0 h 1430521"/>
              <a:gd name="connsiteX2" fmla="*/ 1430521 w 1430521"/>
              <a:gd name="connsiteY2" fmla="*/ 1430521 h 1430521"/>
              <a:gd name="connsiteX3" fmla="*/ 0 w 1430521"/>
              <a:gd name="connsiteY3" fmla="*/ 1430521 h 1430521"/>
            </a:gdLst>
            <a:ahLst/>
            <a:cxnLst>
              <a:cxn ang="0">
                <a:pos x="connsiteX0" y="connsiteY0"/>
              </a:cxn>
              <a:cxn ang="0">
                <a:pos x="connsiteX1" y="connsiteY1"/>
              </a:cxn>
              <a:cxn ang="0">
                <a:pos x="connsiteX2" y="connsiteY2"/>
              </a:cxn>
              <a:cxn ang="0">
                <a:pos x="connsiteX3" y="connsiteY3"/>
              </a:cxn>
            </a:cxnLst>
            <a:rect l="l" t="t" r="r" b="b"/>
            <a:pathLst>
              <a:path w="1430521" h="1430521">
                <a:moveTo>
                  <a:pt x="0" y="1430521"/>
                </a:moveTo>
                <a:lnTo>
                  <a:pt x="715261" y="0"/>
                </a:lnTo>
                <a:lnTo>
                  <a:pt x="1430521" y="1430521"/>
                </a:lnTo>
                <a:lnTo>
                  <a:pt x="0" y="1430521"/>
                </a:lnTo>
                <a:close/>
              </a:path>
            </a:pathLst>
          </a:custGeom>
          <a:solidFill>
            <a:schemeClr val="tx1">
              <a:lumMod val="65000"/>
              <a:lumOff val="3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1675" tIns="420486" rIns="241675" bIns="62864" numCol="1" spcCol="635" anchor="ctr" anchorCtr="0">
            <a:noAutofit/>
          </a:bodyPr>
          <a:lstStyle/>
          <a:p>
            <a:pPr defTabSz="733409" eaLnBrk="1" fontAlgn="auto" hangingPunct="1">
              <a:lnSpc>
                <a:spcPct val="90000"/>
              </a:lnSpc>
              <a:spcAft>
                <a:spcPct val="35000"/>
              </a:spcAft>
            </a:pPr>
            <a:endParaRPr lang="en-US" sz="1700" dirty="0">
              <a:solidFill>
                <a:prstClr val="white"/>
              </a:solidFil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6868" b="89973" l="7373" r="76542"/>
                    </a14:imgEffect>
                  </a14:imgLayer>
                </a14:imgProps>
              </a:ext>
              <a:ext uri="{28A0092B-C50C-407E-A947-70E740481C1C}">
                <a14:useLocalDpi xmlns:a14="http://schemas.microsoft.com/office/drawing/2010/main" val="0"/>
              </a:ext>
            </a:extLst>
          </a:blip>
          <a:stretch>
            <a:fillRect/>
          </a:stretch>
        </p:blipFill>
        <p:spPr>
          <a:xfrm>
            <a:off x="3962227" y="378892"/>
            <a:ext cx="2580260" cy="3467100"/>
          </a:xfrm>
          <a:prstGeom prst="rect">
            <a:avLst/>
          </a:prstGeom>
        </p:spPr>
      </p:pic>
      <p:sp>
        <p:nvSpPr>
          <p:cNvPr id="81" name="Rectangle 80"/>
          <p:cNvSpPr/>
          <p:nvPr/>
        </p:nvSpPr>
        <p:spPr>
          <a:xfrm>
            <a:off x="6527565" y="2976523"/>
            <a:ext cx="2616437" cy="4108815"/>
          </a:xfrm>
          <a:prstGeom prst="rect">
            <a:avLst/>
          </a:prstGeom>
        </p:spPr>
        <p:txBody>
          <a:bodyPr wrap="square" lIns="45719" tIns="22859" rIns="45719" bIns="22859">
            <a:spAutoFit/>
          </a:bodyPr>
          <a:lstStyle/>
          <a:p>
            <a:pPr eaLnBrk="1" fontAlgn="auto" hangingPunct="1">
              <a:spcBef>
                <a:spcPts val="0"/>
              </a:spcBef>
              <a:spcAft>
                <a:spcPts val="0"/>
              </a:spcAft>
            </a:pPr>
            <a:r>
              <a:rPr lang="en-US" sz="2400" b="1" dirty="0">
                <a:solidFill>
                  <a:prstClr val="black"/>
                </a:solidFill>
                <a:latin typeface="Corbel"/>
              </a:rPr>
              <a:t>Accountability</a:t>
            </a:r>
            <a:r>
              <a:rPr lang="en-US" sz="2400" dirty="0">
                <a:solidFill>
                  <a:prstClr val="black"/>
                </a:solidFill>
                <a:latin typeface="Corbel"/>
              </a:rPr>
              <a:t>: Leaders address harassment in a swift, effective, and proportionate manner. Leadership holds managers accountable for stopping harassment. </a:t>
            </a:r>
          </a:p>
          <a:p>
            <a:pPr eaLnBrk="1" fontAlgn="auto" hangingPunct="1">
              <a:spcBef>
                <a:spcPts val="0"/>
              </a:spcBef>
              <a:spcAft>
                <a:spcPts val="0"/>
              </a:spcAft>
            </a:pPr>
            <a:endParaRPr lang="en-US" sz="2400" dirty="0">
              <a:solidFill>
                <a:prstClr val="black"/>
              </a:solidFill>
              <a:latin typeface="Corbel"/>
            </a:endParaRPr>
          </a:p>
        </p:txBody>
      </p:sp>
      <p:sp>
        <p:nvSpPr>
          <p:cNvPr id="15" name="Rectangle 14"/>
          <p:cNvSpPr/>
          <p:nvPr/>
        </p:nvSpPr>
        <p:spPr>
          <a:xfrm>
            <a:off x="6079673" y="564510"/>
            <a:ext cx="2888153" cy="2262156"/>
          </a:xfrm>
          <a:prstGeom prst="rect">
            <a:avLst/>
          </a:prstGeom>
        </p:spPr>
        <p:txBody>
          <a:bodyPr wrap="square" lIns="45719" tIns="22859" rIns="45719" bIns="22859">
            <a:spAutoFit/>
          </a:bodyPr>
          <a:lstStyle/>
          <a:p>
            <a:pPr eaLnBrk="1" fontAlgn="auto" hangingPunct="1">
              <a:spcBef>
                <a:spcPts val="0"/>
              </a:spcBef>
              <a:spcAft>
                <a:spcPts val="0"/>
              </a:spcAft>
            </a:pPr>
            <a:r>
              <a:rPr lang="en-US" sz="2400" b="1" dirty="0">
                <a:solidFill>
                  <a:prstClr val="black"/>
                </a:solidFill>
                <a:latin typeface="Corbel"/>
              </a:rPr>
              <a:t>Awareness: </a:t>
            </a:r>
            <a:r>
              <a:rPr lang="en-US" sz="2400" dirty="0">
                <a:solidFill>
                  <a:prstClr val="black"/>
                </a:solidFill>
                <a:latin typeface="Corbel"/>
              </a:rPr>
              <a:t>Leadership knows about the prevalence of workplace harassment: e.g., via climate surveys.</a:t>
            </a:r>
          </a:p>
        </p:txBody>
      </p:sp>
    </p:spTree>
    <p:extLst>
      <p:ext uri="{BB962C8B-B14F-4D97-AF65-F5344CB8AC3E}">
        <p14:creationId xmlns:p14="http://schemas.microsoft.com/office/powerpoint/2010/main" val="249181465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iterate>
                                    <p:tmAbs val="0"/>
                                  </p:iterate>
                                  <p:childTnLst>
                                    <p:set>
                                      <p:cBhvr>
                                        <p:cTn id="6" fill="hold"/>
                                        <p:tgtEl>
                                          <p:spTgt spid="1278"/>
                                        </p:tgtEl>
                                        <p:attrNameLst>
                                          <p:attrName>style.visibility</p:attrName>
                                        </p:attrNameLst>
                                      </p:cBhvr>
                                      <p:to>
                                        <p:strVal val="visible"/>
                                      </p:to>
                                    </p:set>
                                    <p:animEffect transition="in" filter="wipe(left)">
                                      <p:cBhvr>
                                        <p:cTn id="7" dur="1000"/>
                                        <p:tgtEl>
                                          <p:spTgt spid="127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anim calcmode="lin" valueType="num">
                                      <p:cBhvr>
                                        <p:cTn id="20" dur="500" fill="hold"/>
                                        <p:tgtEl>
                                          <p:spTgt spid="47"/>
                                        </p:tgtEl>
                                        <p:attrNameLst>
                                          <p:attrName>ppt_x</p:attrName>
                                        </p:attrNameLst>
                                      </p:cBhvr>
                                      <p:tavLst>
                                        <p:tav tm="0">
                                          <p:val>
                                            <p:strVal val="#ppt_x"/>
                                          </p:val>
                                        </p:tav>
                                        <p:tav tm="100000">
                                          <p:val>
                                            <p:strVal val="#ppt_x"/>
                                          </p:val>
                                        </p:tav>
                                      </p:tavLst>
                                    </p:anim>
                                    <p:anim calcmode="lin" valueType="num">
                                      <p:cBhvr>
                                        <p:cTn id="2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69" y="570545"/>
            <a:ext cx="6172200" cy="4631882"/>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2743202" y="5620437"/>
            <a:ext cx="4500719" cy="646331"/>
          </a:xfrm>
          <a:prstGeom prst="rect">
            <a:avLst/>
          </a:prstGeom>
          <a:noFill/>
        </p:spPr>
        <p:txBody>
          <a:bodyPr wrap="none" rtlCol="0">
            <a:spAutoFit/>
          </a:bodyPr>
          <a:lstStyle/>
          <a:p>
            <a:pPr eaLnBrk="1" fontAlgn="auto" hangingPunct="1">
              <a:spcBef>
                <a:spcPts val="0"/>
              </a:spcBef>
              <a:spcAft>
                <a:spcPts val="0"/>
              </a:spcAft>
            </a:pPr>
            <a:r>
              <a:rPr lang="en-US" b="1" dirty="0">
                <a:solidFill>
                  <a:srgbClr val="0070C0"/>
                </a:solidFill>
                <a:latin typeface="Corbel"/>
              </a:rPr>
              <a:t>Training Must Change</a:t>
            </a:r>
          </a:p>
        </p:txBody>
      </p:sp>
    </p:spTree>
    <p:extLst>
      <p:ext uri="{BB962C8B-B14F-4D97-AF65-F5344CB8AC3E}">
        <p14:creationId xmlns:p14="http://schemas.microsoft.com/office/powerpoint/2010/main" val="145065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b="1"/>
              <a:t>8 protected categories</a:t>
            </a:r>
          </a:p>
        </p:txBody>
      </p:sp>
      <p:sp>
        <p:nvSpPr>
          <p:cNvPr id="21527" name="Text Box 4"/>
          <p:cNvSpPr txBox="1">
            <a:spLocks noChangeArrowheads="1"/>
          </p:cNvSpPr>
          <p:nvPr/>
        </p:nvSpPr>
        <p:spPr bwMode="auto">
          <a:xfrm>
            <a:off x="381000" y="339725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solidFill>
                  <a:srgbClr val="000000"/>
                </a:solidFill>
                <a:latin typeface="Tahoma" pitchFamily="34" charset="0"/>
              </a:rPr>
              <a:t>color</a:t>
            </a:r>
          </a:p>
        </p:txBody>
      </p:sp>
      <p:pic>
        <p:nvPicPr>
          <p:cNvPr id="21528" name="Picture 5" descr="pthomson-10MultiRacialH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95400"/>
            <a:ext cx="1493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25" name="Object 7"/>
          <p:cNvGraphicFramePr>
            <a:graphicFrameLocks noChangeAspect="1"/>
          </p:cNvGraphicFramePr>
          <p:nvPr/>
        </p:nvGraphicFramePr>
        <p:xfrm>
          <a:off x="2133600" y="1828800"/>
          <a:ext cx="2347913" cy="1983022"/>
        </p:xfrm>
        <a:graphic>
          <a:graphicData uri="http://schemas.openxmlformats.org/presentationml/2006/ole">
            <mc:AlternateContent xmlns:mc="http://schemas.openxmlformats.org/markup-compatibility/2006">
              <mc:Choice xmlns:v="urn:schemas-microsoft-com:vml" Requires="v">
                <p:oleObj spid="_x0000_s69664" name="Drawing" r:id="rId5" imgW="2572107" imgH="2171760" progId="WPDraw30.Drawing">
                  <p:embed/>
                </p:oleObj>
              </mc:Choice>
              <mc:Fallback>
                <p:oleObj name="Drawing" r:id="rId5" imgW="2572107" imgH="2171760" progId="WPDraw30.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28800"/>
                        <a:ext cx="2347913" cy="198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6" name="Text Box 8"/>
          <p:cNvSpPr txBox="1">
            <a:spLocks noChangeArrowheads="1"/>
          </p:cNvSpPr>
          <p:nvPr/>
        </p:nvSpPr>
        <p:spPr bwMode="auto">
          <a:xfrm>
            <a:off x="2133600" y="3637107"/>
            <a:ext cx="2347913" cy="64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solidFill>
                  <a:srgbClr val="000000"/>
                </a:solidFill>
                <a:latin typeface="Tahoma" pitchFamily="34" charset="0"/>
              </a:rPr>
              <a:t>race</a:t>
            </a:r>
          </a:p>
        </p:txBody>
      </p:sp>
      <p:pic>
        <p:nvPicPr>
          <p:cNvPr id="21523" name="Picture 10" descr="j04004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9825" y="1219200"/>
            <a:ext cx="131127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 name="Text Box 11"/>
          <p:cNvSpPr txBox="1">
            <a:spLocks noChangeArrowheads="1"/>
          </p:cNvSpPr>
          <p:nvPr/>
        </p:nvSpPr>
        <p:spPr bwMode="auto">
          <a:xfrm>
            <a:off x="7391400" y="3076575"/>
            <a:ext cx="152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a:solidFill>
                  <a:srgbClr val="000000"/>
                </a:solidFill>
                <a:latin typeface="Tahoma" pitchFamily="34" charset="0"/>
              </a:rPr>
              <a:t>religion</a:t>
            </a:r>
          </a:p>
        </p:txBody>
      </p:sp>
      <p:graphicFrame>
        <p:nvGraphicFramePr>
          <p:cNvPr id="21510" name="Object 12"/>
          <p:cNvGraphicFramePr>
            <a:graphicFrameLocks noChangeAspect="1"/>
          </p:cNvGraphicFramePr>
          <p:nvPr/>
        </p:nvGraphicFramePr>
        <p:xfrm>
          <a:off x="4940300" y="4267200"/>
          <a:ext cx="1543050" cy="1581150"/>
        </p:xfrm>
        <a:graphic>
          <a:graphicData uri="http://schemas.openxmlformats.org/presentationml/2006/ole">
            <mc:AlternateContent xmlns:mc="http://schemas.openxmlformats.org/markup-compatibility/2006">
              <mc:Choice xmlns:v="urn:schemas-microsoft-com:vml" Requires="v">
                <p:oleObj spid="_x0000_s69665" name="Drawing" r:id="rId8" imgW="1838379" imgH="1886256" progId="WPDraw30.Drawing">
                  <p:embed/>
                </p:oleObj>
              </mc:Choice>
              <mc:Fallback>
                <p:oleObj name="Drawing" r:id="rId8" imgW="1838379" imgH="1886256" progId="WPDraw30.Drawing">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300" y="4267200"/>
                        <a:ext cx="154305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1" name="Text Box 13"/>
          <p:cNvSpPr txBox="1">
            <a:spLocks noChangeArrowheads="1"/>
          </p:cNvSpPr>
          <p:nvPr/>
        </p:nvSpPr>
        <p:spPr bwMode="auto">
          <a:xfrm>
            <a:off x="4876800" y="5710238"/>
            <a:ext cx="1662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solidFill>
                  <a:srgbClr val="000000"/>
                </a:solidFill>
                <a:latin typeface="Tahoma" pitchFamily="34" charset="0"/>
              </a:rPr>
              <a:t>sex + </a:t>
            </a:r>
          </a:p>
          <a:p>
            <a:pPr algn="ctr"/>
            <a:r>
              <a:rPr lang="en-US" sz="2400">
                <a:solidFill>
                  <a:srgbClr val="000000"/>
                </a:solidFill>
                <a:latin typeface="Tahoma" pitchFamily="34" charset="0"/>
              </a:rPr>
              <a:t>pregnancy</a:t>
            </a:r>
          </a:p>
        </p:txBody>
      </p:sp>
      <p:graphicFrame>
        <p:nvGraphicFramePr>
          <p:cNvPr id="21521" name="Object 15"/>
          <p:cNvGraphicFramePr>
            <a:graphicFrameLocks noChangeAspect="1"/>
          </p:cNvGraphicFramePr>
          <p:nvPr/>
        </p:nvGraphicFramePr>
        <p:xfrm>
          <a:off x="2362200" y="4419600"/>
          <a:ext cx="2362200" cy="1668463"/>
        </p:xfrm>
        <a:graphic>
          <a:graphicData uri="http://schemas.openxmlformats.org/presentationml/2006/ole">
            <mc:AlternateContent xmlns:mc="http://schemas.openxmlformats.org/markup-compatibility/2006">
              <mc:Choice xmlns:v="urn:schemas-microsoft-com:vml" Requires="v">
                <p:oleObj spid="_x0000_s69666" name="Drawing" r:id="rId10" imgW="2800633" imgH="2114858" progId="WPDraw30.Drawing">
                  <p:embed/>
                </p:oleObj>
              </mc:Choice>
              <mc:Fallback>
                <p:oleObj name="Drawing" r:id="rId10" imgW="2800633" imgH="2114858" progId="WPDraw30.Drawing">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419600"/>
                        <a:ext cx="23622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2" name="Text Box 16"/>
          <p:cNvSpPr txBox="1">
            <a:spLocks noChangeArrowheads="1"/>
          </p:cNvSpPr>
          <p:nvPr/>
        </p:nvSpPr>
        <p:spPr bwMode="auto">
          <a:xfrm>
            <a:off x="2133600" y="6011863"/>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000000"/>
                </a:solidFill>
                <a:latin typeface="Tahoma" pitchFamily="34" charset="0"/>
              </a:rPr>
              <a:t>national origin</a:t>
            </a:r>
          </a:p>
        </p:txBody>
      </p:sp>
      <p:pic>
        <p:nvPicPr>
          <p:cNvPr id="21519" name="Picture 18" descr="olderwork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6294" y="4114800"/>
            <a:ext cx="2249301" cy="164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 Box 19"/>
          <p:cNvSpPr txBox="1">
            <a:spLocks noChangeArrowheads="1"/>
          </p:cNvSpPr>
          <p:nvPr/>
        </p:nvSpPr>
        <p:spPr bwMode="auto">
          <a:xfrm>
            <a:off x="6324600" y="5606415"/>
            <a:ext cx="2819400" cy="58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a:solidFill>
                  <a:srgbClr val="000000"/>
                </a:solidFill>
                <a:latin typeface="Tahoma" pitchFamily="34" charset="0"/>
              </a:rPr>
              <a:t>age (</a:t>
            </a:r>
            <a:r>
              <a:rPr lang="en-US" sz="3200" u="sng">
                <a:solidFill>
                  <a:srgbClr val="000000"/>
                </a:solidFill>
                <a:latin typeface="Tahoma" pitchFamily="34" charset="0"/>
              </a:rPr>
              <a:t>&gt;</a:t>
            </a:r>
            <a:r>
              <a:rPr lang="en-US" sz="3200">
                <a:solidFill>
                  <a:srgbClr val="000000"/>
                </a:solidFill>
                <a:latin typeface="Tahoma" pitchFamily="34" charset="0"/>
              </a:rPr>
              <a:t>40)</a:t>
            </a:r>
          </a:p>
        </p:txBody>
      </p:sp>
      <p:grpSp>
        <p:nvGrpSpPr>
          <p:cNvPr id="21514" name="Group 20"/>
          <p:cNvGrpSpPr>
            <a:grpSpLocks/>
          </p:cNvGrpSpPr>
          <p:nvPr/>
        </p:nvGrpSpPr>
        <p:grpSpPr bwMode="auto">
          <a:xfrm>
            <a:off x="4953000" y="1447800"/>
            <a:ext cx="2225675" cy="2551113"/>
            <a:chOff x="2832" y="1200"/>
            <a:chExt cx="1104" cy="1265"/>
          </a:xfrm>
        </p:grpSpPr>
        <p:sp>
          <p:nvSpPr>
            <p:cNvPr id="21517" name="Text Box 21"/>
            <p:cNvSpPr txBox="1">
              <a:spLocks noChangeArrowheads="1"/>
            </p:cNvSpPr>
            <p:nvPr/>
          </p:nvSpPr>
          <p:spPr bwMode="auto">
            <a:xfrm>
              <a:off x="2832" y="2208"/>
              <a:ext cx="1104"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000000"/>
                  </a:solidFill>
                  <a:latin typeface="Tahoma" pitchFamily="34" charset="0"/>
                </a:rPr>
                <a:t>disability</a:t>
              </a:r>
            </a:p>
          </p:txBody>
        </p:sp>
        <p:pic>
          <p:nvPicPr>
            <p:cNvPr id="21518" name="Picture 22" descr="workmalepi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2" y="1200"/>
              <a:ext cx="1020"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5" name="Picture 23" descr="d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4572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24"/>
          <p:cNvSpPr txBox="1">
            <a:spLocks noChangeArrowheads="1"/>
          </p:cNvSpPr>
          <p:nvPr/>
        </p:nvSpPr>
        <p:spPr bwMode="auto">
          <a:xfrm>
            <a:off x="228600" y="4984750"/>
            <a:ext cx="213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ahoma" pitchFamily="34" charset="0"/>
              </a:rPr>
              <a:t>genetic information</a:t>
            </a:r>
          </a:p>
          <a:p>
            <a:pPr algn="ctr"/>
            <a:endParaRPr lang="en-US" sz="2400" b="1">
              <a:solidFill>
                <a:srgbClr val="000000"/>
              </a:solidFill>
              <a:latin typeface="Tahoma" pitchFamily="34" charset="0"/>
            </a:endParaRPr>
          </a:p>
        </p:txBody>
      </p:sp>
    </p:spTree>
    <p:extLst>
      <p:ext uri="{BB962C8B-B14F-4D97-AF65-F5344CB8AC3E}">
        <p14:creationId xmlns:p14="http://schemas.microsoft.com/office/powerpoint/2010/main" val="927691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950"/>
          <p:cNvSpPr/>
          <p:nvPr/>
        </p:nvSpPr>
        <p:spPr>
          <a:xfrm flipV="1">
            <a:off x="489056" y="906583"/>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eaLnBrk="1" fontAlgn="auto" hangingPunct="1">
              <a:spcBef>
                <a:spcPts val="0"/>
              </a:spcBef>
              <a:spcAft>
                <a:spcPts val="0"/>
              </a:spcAft>
              <a:defRPr sz="3200"/>
            </a:pPr>
            <a:endParaRPr sz="3200">
              <a:solidFill>
                <a:prstClr val="black"/>
              </a:solidFill>
              <a:latin typeface="Corbel"/>
            </a:endParaRPr>
          </a:p>
        </p:txBody>
      </p:sp>
      <p:sp>
        <p:nvSpPr>
          <p:cNvPr id="16" name="TextBox 15"/>
          <p:cNvSpPr txBox="1"/>
          <p:nvPr/>
        </p:nvSpPr>
        <p:spPr>
          <a:xfrm>
            <a:off x="0" y="-99859"/>
            <a:ext cx="9144000" cy="11185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3400" dirty="0">
                <a:solidFill>
                  <a:srgbClr val="000000"/>
                </a:solidFill>
                <a:latin typeface="Corbel"/>
              </a:rPr>
              <a:t>Problems with Traditional Harassment Prevention Training</a:t>
            </a:r>
          </a:p>
        </p:txBody>
      </p:sp>
      <p:sp>
        <p:nvSpPr>
          <p:cNvPr id="19" name="Textfeld 20"/>
          <p:cNvSpPr txBox="1"/>
          <p:nvPr/>
        </p:nvSpPr>
        <p:spPr bwMode="auto">
          <a:xfrm>
            <a:off x="2869533" y="4347564"/>
            <a:ext cx="3727853" cy="1769713"/>
          </a:xfrm>
          <a:prstGeom prst="rect">
            <a:avLst/>
          </a:prstGeom>
          <a:noFill/>
        </p:spPr>
        <p:txBody>
          <a:bodyPr wrap="square" lIns="45719" tIns="22859" rIns="45719" bIns="22859">
            <a:spAutoFit/>
          </a:bodyPr>
          <a:lstStyle/>
          <a:p>
            <a:pPr eaLnBrk="1" fontAlgn="auto" hangingPunct="1">
              <a:spcBef>
                <a:spcPts val="0"/>
              </a:spcBef>
              <a:spcAft>
                <a:spcPts val="0"/>
              </a:spcAft>
              <a:defRPr/>
            </a:pPr>
            <a:r>
              <a:rPr lang="de-DE" sz="2800" dirty="0">
                <a:solidFill>
                  <a:prstClr val="black">
                    <a:lumMod val="95000"/>
                  </a:prstClr>
                </a:solidFill>
                <a:latin typeface="Corbel"/>
              </a:rPr>
              <a:t>Training is often done in a </a:t>
            </a:r>
            <a:r>
              <a:rPr lang="de-DE" sz="2800" b="1" dirty="0">
                <a:solidFill>
                  <a:prstClr val="black">
                    <a:lumMod val="95000"/>
                  </a:prstClr>
                </a:solidFill>
                <a:latin typeface="Corbel"/>
              </a:rPr>
              <a:t>vacuum</a:t>
            </a:r>
            <a:r>
              <a:rPr lang="de-DE" sz="2800" dirty="0">
                <a:solidFill>
                  <a:prstClr val="black">
                    <a:lumMod val="95000"/>
                  </a:prstClr>
                </a:solidFill>
                <a:latin typeface="Corbel"/>
              </a:rPr>
              <a:t>,</a:t>
            </a:r>
            <a:r>
              <a:rPr lang="de-DE" sz="2800" b="1" dirty="0">
                <a:solidFill>
                  <a:prstClr val="black">
                    <a:lumMod val="95000"/>
                  </a:prstClr>
                </a:solidFill>
                <a:latin typeface="Corbel"/>
              </a:rPr>
              <a:t> </a:t>
            </a:r>
            <a:r>
              <a:rPr lang="de-DE" sz="2800" dirty="0">
                <a:solidFill>
                  <a:prstClr val="black">
                    <a:lumMod val="95000"/>
                  </a:prstClr>
                </a:solidFill>
                <a:latin typeface="Corbel"/>
              </a:rPr>
              <a:t>not as part of a holistic harassment prevention effort. </a:t>
            </a:r>
          </a:p>
        </p:txBody>
      </p:sp>
      <p:sp>
        <p:nvSpPr>
          <p:cNvPr id="23" name="Textfeld 22"/>
          <p:cNvSpPr txBox="1"/>
          <p:nvPr/>
        </p:nvSpPr>
        <p:spPr bwMode="auto">
          <a:xfrm>
            <a:off x="2494520" y="2812671"/>
            <a:ext cx="1555710" cy="292386"/>
          </a:xfrm>
          <a:prstGeom prst="rect">
            <a:avLst/>
          </a:prstGeom>
          <a:noFill/>
        </p:spPr>
        <p:txBody>
          <a:bodyPr wrap="square" lIns="45719" tIns="22859" rIns="45719" bIns="22859">
            <a:spAutoFit/>
          </a:bodyPr>
          <a:lstStyle/>
          <a:p>
            <a:pPr eaLnBrk="1" fontAlgn="auto" hangingPunct="1">
              <a:spcBef>
                <a:spcPts val="0"/>
              </a:spcBef>
              <a:spcAft>
                <a:spcPts val="0"/>
              </a:spcAft>
              <a:defRPr/>
            </a:pPr>
            <a:endParaRPr lang="de-DE" sz="1600" dirty="0">
              <a:solidFill>
                <a:prstClr val="black">
                  <a:lumMod val="95000"/>
                </a:prstClr>
              </a:solidFill>
              <a:latin typeface="Corbel"/>
            </a:endParaRPr>
          </a:p>
        </p:txBody>
      </p:sp>
      <p:sp>
        <p:nvSpPr>
          <p:cNvPr id="27" name="Textfeld 24"/>
          <p:cNvSpPr txBox="1"/>
          <p:nvPr/>
        </p:nvSpPr>
        <p:spPr bwMode="auto">
          <a:xfrm>
            <a:off x="2792955" y="1664531"/>
            <a:ext cx="3955758" cy="907939"/>
          </a:xfrm>
          <a:prstGeom prst="rect">
            <a:avLst/>
          </a:prstGeom>
          <a:noFill/>
        </p:spPr>
        <p:txBody>
          <a:bodyPr wrap="square" lIns="45719" tIns="22859" rIns="45719" bIns="22859">
            <a:spAutoFit/>
          </a:bodyPr>
          <a:lstStyle/>
          <a:p>
            <a:pPr eaLnBrk="1" fontAlgn="auto" hangingPunct="1">
              <a:spcBef>
                <a:spcPts val="0"/>
              </a:spcBef>
              <a:spcAft>
                <a:spcPts val="0"/>
              </a:spcAft>
              <a:defRPr/>
            </a:pPr>
            <a:r>
              <a:rPr lang="de-DE" sz="2800" dirty="0">
                <a:solidFill>
                  <a:prstClr val="black">
                    <a:lumMod val="95000"/>
                  </a:prstClr>
                </a:solidFill>
                <a:latin typeface="Corbel"/>
              </a:rPr>
              <a:t>There is some really </a:t>
            </a:r>
            <a:r>
              <a:rPr lang="de-DE" sz="2800" b="1" dirty="0">
                <a:solidFill>
                  <a:prstClr val="black">
                    <a:lumMod val="95000"/>
                  </a:prstClr>
                </a:solidFill>
                <a:latin typeface="Corbel"/>
              </a:rPr>
              <a:t>bad</a:t>
            </a:r>
            <a:r>
              <a:rPr lang="de-DE" sz="2800" dirty="0">
                <a:solidFill>
                  <a:prstClr val="black">
                    <a:lumMod val="95000"/>
                  </a:prstClr>
                </a:solidFill>
                <a:latin typeface="Corbel"/>
              </a:rPr>
              <a:t> training out there</a:t>
            </a:r>
            <a:r>
              <a:rPr lang="de-DE" sz="2800" b="1" dirty="0">
                <a:solidFill>
                  <a:prstClr val="black">
                    <a:lumMod val="95000"/>
                  </a:prstClr>
                </a:solidFill>
                <a:latin typeface="Corbel"/>
              </a:rPr>
              <a:t>. </a:t>
            </a:r>
            <a:endParaRPr lang="de-DE" sz="2800" dirty="0">
              <a:solidFill>
                <a:prstClr val="black">
                  <a:lumMod val="95000"/>
                </a:prstClr>
              </a:solidFill>
              <a:latin typeface="Corbel"/>
            </a:endParaRPr>
          </a:p>
        </p:txBody>
      </p:sp>
      <p:sp>
        <p:nvSpPr>
          <p:cNvPr id="2" name="Rectangle 1"/>
          <p:cNvSpPr/>
          <p:nvPr/>
        </p:nvSpPr>
        <p:spPr>
          <a:xfrm>
            <a:off x="2869531" y="2875853"/>
            <a:ext cx="3858734" cy="1338826"/>
          </a:xfrm>
          <a:prstGeom prst="rect">
            <a:avLst/>
          </a:prstGeom>
        </p:spPr>
        <p:txBody>
          <a:bodyPr wrap="square" lIns="45719" tIns="22859" rIns="45719" bIns="22859">
            <a:spAutoFit/>
          </a:bodyPr>
          <a:lstStyle/>
          <a:p>
            <a:pPr eaLnBrk="1" fontAlgn="auto" hangingPunct="1">
              <a:spcBef>
                <a:spcPts val="0"/>
              </a:spcBef>
              <a:spcAft>
                <a:spcPts val="0"/>
              </a:spcAft>
              <a:defRPr/>
            </a:pPr>
            <a:r>
              <a:rPr lang="de-DE" sz="2800" dirty="0">
                <a:solidFill>
                  <a:prstClr val="black">
                    <a:lumMod val="95000"/>
                  </a:prstClr>
                </a:solidFill>
                <a:latin typeface="Corbel"/>
              </a:rPr>
              <a:t>Training is sometimes done primarily to avoid </a:t>
            </a:r>
            <a:r>
              <a:rPr lang="de-DE" sz="2800" b="1" dirty="0">
                <a:solidFill>
                  <a:prstClr val="black">
                    <a:lumMod val="95000"/>
                  </a:prstClr>
                </a:solidFill>
                <a:latin typeface="Corbel"/>
              </a:rPr>
              <a:t>legal</a:t>
            </a:r>
            <a:r>
              <a:rPr lang="de-DE" sz="2800" dirty="0">
                <a:solidFill>
                  <a:prstClr val="black">
                    <a:lumMod val="95000"/>
                  </a:prstClr>
                </a:solidFill>
                <a:latin typeface="Corbel"/>
              </a:rPr>
              <a:t> </a:t>
            </a:r>
            <a:r>
              <a:rPr lang="de-DE" sz="2800" b="1" dirty="0">
                <a:solidFill>
                  <a:prstClr val="black">
                    <a:lumMod val="95000"/>
                  </a:prstClr>
                </a:solidFill>
                <a:latin typeface="Corbel"/>
              </a:rPr>
              <a:t>liability</a:t>
            </a:r>
            <a:r>
              <a:rPr lang="de-DE" sz="2800" dirty="0">
                <a:solidFill>
                  <a:prstClr val="black">
                    <a:lumMod val="95000"/>
                  </a:prstClr>
                </a:solidFill>
                <a:latin typeface="Corbel"/>
              </a:rPr>
              <a:t>.</a:t>
            </a:r>
          </a:p>
        </p:txBody>
      </p:sp>
      <p:sp>
        <p:nvSpPr>
          <p:cNvPr id="3" name="Slide Number Placeholder 2"/>
          <p:cNvSpPr>
            <a:spLocks noGrp="1"/>
          </p:cNvSpPr>
          <p:nvPr>
            <p:ph type="sldNum" sz="quarter" idx="12"/>
          </p:nvPr>
        </p:nvSpPr>
        <p:spPr>
          <a:xfrm>
            <a:off x="38555" y="6424533"/>
            <a:ext cx="9105446" cy="334963"/>
          </a:xfrm>
        </p:spPr>
        <p:txBody>
          <a:bodyPr lIns="45720" tIns="22860" rIns="45720">
            <a:normAutofit/>
          </a:bodyPr>
          <a:lstStyle/>
          <a:p>
            <a:fld id="{86CB4B4D-7CA3-9044-876B-883B54F8677D}" type="slidenum">
              <a:rPr lang="en-US" sz="1600" b="1">
                <a:solidFill>
                  <a:prstClr val="black"/>
                </a:solidFill>
              </a:rPr>
              <a:pPr/>
              <a:t>30</a:t>
            </a:fld>
            <a:endParaRPr lang="en-US" sz="1600" b="1"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462" b="6462"/>
          <a:stretch/>
        </p:blipFill>
        <p:spPr>
          <a:xfrm>
            <a:off x="38555" y="1144343"/>
            <a:ext cx="2345955" cy="392649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6453"/>
          <a:stretch/>
        </p:blipFill>
        <p:spPr>
          <a:xfrm>
            <a:off x="6798047" y="1509986"/>
            <a:ext cx="2345955" cy="3630906"/>
          </a:xfrm>
          <a:prstGeom prst="rect">
            <a:avLst/>
          </a:prstGeom>
        </p:spPr>
      </p:pic>
      <p:sp>
        <p:nvSpPr>
          <p:cNvPr id="14" name="Abgerundetes Rechteck 23"/>
          <p:cNvSpPr/>
          <p:nvPr/>
        </p:nvSpPr>
        <p:spPr bwMode="auto">
          <a:xfrm>
            <a:off x="2494523" y="1664527"/>
            <a:ext cx="257729" cy="384721"/>
          </a:xfrm>
          <a:prstGeom prst="roundRect">
            <a:avLst/>
          </a:prstGeom>
          <a:gradFill>
            <a:gsLst>
              <a:gs pos="100000">
                <a:schemeClr val="accent2"/>
              </a:gs>
              <a:gs pos="0">
                <a:schemeClr val="accent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19" tIns="22859" rIns="45719" bIns="22859" anchor="ctr"/>
          <a:lstStyle/>
          <a:p>
            <a:pPr eaLnBrk="1" fontAlgn="auto" hangingPunct="1">
              <a:spcBef>
                <a:spcPts val="0"/>
              </a:spcBef>
              <a:spcAft>
                <a:spcPts val="0"/>
              </a:spcAft>
              <a:defRPr/>
            </a:pPr>
            <a:endParaRPr lang="de-DE" sz="1800" b="1" dirty="0">
              <a:solidFill>
                <a:srgbClr val="DEF5FA"/>
              </a:solidFill>
            </a:endParaRPr>
          </a:p>
        </p:txBody>
      </p:sp>
      <p:sp>
        <p:nvSpPr>
          <p:cNvPr id="17" name="Abgerundetes Rechteck 23"/>
          <p:cNvSpPr/>
          <p:nvPr/>
        </p:nvSpPr>
        <p:spPr bwMode="auto">
          <a:xfrm>
            <a:off x="2494523" y="3105063"/>
            <a:ext cx="257729" cy="384721"/>
          </a:xfrm>
          <a:prstGeom prst="roundRect">
            <a:avLst/>
          </a:prstGeom>
          <a:gradFill>
            <a:gsLst>
              <a:gs pos="100000">
                <a:schemeClr val="accent1"/>
              </a:gs>
              <a:gs pos="0">
                <a:schemeClr val="accent1">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19" tIns="22859" rIns="45719" bIns="22859" anchor="ctr"/>
          <a:lstStyle/>
          <a:p>
            <a:pPr eaLnBrk="1" fontAlgn="auto" hangingPunct="1">
              <a:spcBef>
                <a:spcPts val="0"/>
              </a:spcBef>
              <a:spcAft>
                <a:spcPts val="0"/>
              </a:spcAft>
              <a:defRPr/>
            </a:pPr>
            <a:endParaRPr lang="de-DE" sz="1800" b="1" dirty="0">
              <a:solidFill>
                <a:srgbClr val="DEF5FA"/>
              </a:solidFill>
            </a:endParaRPr>
          </a:p>
        </p:txBody>
      </p:sp>
      <p:sp>
        <p:nvSpPr>
          <p:cNvPr id="18" name="Abgerundetes Rechteck 23"/>
          <p:cNvSpPr/>
          <p:nvPr/>
        </p:nvSpPr>
        <p:spPr bwMode="auto">
          <a:xfrm>
            <a:off x="2494523" y="4613078"/>
            <a:ext cx="257729" cy="384721"/>
          </a:xfrm>
          <a:prstGeom prst="roundRect">
            <a:avLst/>
          </a:prstGeom>
          <a:gradFill>
            <a:gsLst>
              <a:gs pos="100000">
                <a:schemeClr val="accent3"/>
              </a:gs>
              <a:gs pos="0">
                <a:schemeClr val="accent3">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19" tIns="22859" rIns="45719" bIns="22859" anchor="ctr"/>
          <a:lstStyle/>
          <a:p>
            <a:pPr eaLnBrk="1" fontAlgn="auto" hangingPunct="1">
              <a:spcBef>
                <a:spcPts val="0"/>
              </a:spcBef>
              <a:spcAft>
                <a:spcPts val="0"/>
              </a:spcAft>
              <a:defRPr/>
            </a:pPr>
            <a:endParaRPr lang="de-DE" sz="1800" b="1" dirty="0">
              <a:solidFill>
                <a:srgbClr val="DEF5FA"/>
              </a:solidFill>
            </a:endParaRPr>
          </a:p>
        </p:txBody>
      </p:sp>
    </p:spTree>
    <p:extLst>
      <p:ext uri="{BB962C8B-B14F-4D97-AF65-F5344CB8AC3E}">
        <p14:creationId xmlns:p14="http://schemas.microsoft.com/office/powerpoint/2010/main" val="152538348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iterate>
                                    <p:tmAbs val="0"/>
                                  </p:iterate>
                                  <p:childTnLst>
                                    <p:set>
                                      <p:cBhvr>
                                        <p:cTn id="6" fill="hold"/>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50"/>
          <p:cNvSpPr/>
          <p:nvPr/>
        </p:nvSpPr>
        <p:spPr>
          <a:xfrm flipV="1">
            <a:off x="489056" y="890817"/>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eaLnBrk="1" fontAlgn="auto" hangingPunct="1">
              <a:spcBef>
                <a:spcPts val="0"/>
              </a:spcBef>
              <a:spcAft>
                <a:spcPts val="0"/>
              </a:spcAft>
              <a:defRPr sz="3200"/>
            </a:pPr>
            <a:endParaRPr sz="3200">
              <a:solidFill>
                <a:prstClr val="black"/>
              </a:solidFill>
              <a:latin typeface="Corbel"/>
            </a:endParaRPr>
          </a:p>
        </p:txBody>
      </p:sp>
      <p:sp>
        <p:nvSpPr>
          <p:cNvPr id="3" name="TextBox 2"/>
          <p:cNvSpPr txBox="1"/>
          <p:nvPr/>
        </p:nvSpPr>
        <p:spPr>
          <a:xfrm>
            <a:off x="414293" y="242938"/>
            <a:ext cx="8662737" cy="5953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3400" dirty="0">
                <a:solidFill>
                  <a:srgbClr val="000000"/>
                </a:solidFill>
                <a:latin typeface="Corbel"/>
              </a:rPr>
              <a:t>Good Training</a:t>
            </a:r>
          </a:p>
        </p:txBody>
      </p:sp>
      <p:sp>
        <p:nvSpPr>
          <p:cNvPr id="4" name="Abgerundetes Rechteck 25"/>
          <p:cNvSpPr/>
          <p:nvPr/>
        </p:nvSpPr>
        <p:spPr bwMode="auto">
          <a:xfrm>
            <a:off x="489057" y="1540999"/>
            <a:ext cx="516311" cy="592637"/>
          </a:xfrm>
          <a:prstGeom prst="roundRect">
            <a:avLst/>
          </a:prstGeom>
          <a:gradFill>
            <a:gsLst>
              <a:gs pos="100000">
                <a:schemeClr val="accent3"/>
              </a:gs>
              <a:gs pos="0">
                <a:schemeClr val="accent3">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19" tIns="22859" rIns="45719" bIns="22859" anchor="ctr"/>
          <a:lstStyle/>
          <a:p>
            <a:pPr eaLnBrk="1" fontAlgn="auto" hangingPunct="1">
              <a:spcBef>
                <a:spcPts val="0"/>
              </a:spcBef>
              <a:spcAft>
                <a:spcPts val="0"/>
              </a:spcAft>
              <a:defRPr/>
            </a:pPr>
            <a:endParaRPr lang="de-DE" sz="1800" b="1" dirty="0">
              <a:solidFill>
                <a:srgbClr val="DEF5FA"/>
              </a:solidFill>
            </a:endParaRPr>
          </a:p>
        </p:txBody>
      </p:sp>
      <p:sp>
        <p:nvSpPr>
          <p:cNvPr id="5" name="TextBox 4"/>
          <p:cNvSpPr txBox="1"/>
          <p:nvPr/>
        </p:nvSpPr>
        <p:spPr>
          <a:xfrm>
            <a:off x="1072226" y="1270101"/>
            <a:ext cx="3999087"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2800" dirty="0">
                <a:solidFill>
                  <a:srgbClr val="000000"/>
                </a:solidFill>
                <a:latin typeface="Corbel"/>
              </a:rPr>
              <a:t>Training is essential, but it needs to </a:t>
            </a:r>
          </a:p>
          <a:p>
            <a:pPr defTabSz="292094" eaLnBrk="1" fontAlgn="auto" latinLnBrk="1">
              <a:spcBef>
                <a:spcPts val="0"/>
              </a:spcBef>
              <a:spcAft>
                <a:spcPts val="0"/>
              </a:spcAft>
            </a:pPr>
            <a:r>
              <a:rPr lang="en-US" sz="2800" dirty="0">
                <a:solidFill>
                  <a:srgbClr val="000000"/>
                </a:solidFill>
                <a:latin typeface="Corbel"/>
              </a:rPr>
              <a:t>be the right training.</a:t>
            </a:r>
          </a:p>
        </p:txBody>
      </p:sp>
      <p:sp>
        <p:nvSpPr>
          <p:cNvPr id="6" name="Abgerundetes Rechteck 23"/>
          <p:cNvSpPr/>
          <p:nvPr/>
        </p:nvSpPr>
        <p:spPr bwMode="auto">
          <a:xfrm>
            <a:off x="510749" y="2952016"/>
            <a:ext cx="515457" cy="592637"/>
          </a:xfrm>
          <a:prstGeom prst="roundRect">
            <a:avLst/>
          </a:prstGeom>
          <a:gradFill>
            <a:gsLst>
              <a:gs pos="100000">
                <a:schemeClr val="accent2"/>
              </a:gs>
              <a:gs pos="0">
                <a:schemeClr val="accent2">
                  <a:lumMod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19" tIns="22859" rIns="45719" bIns="22859" anchor="ctr"/>
          <a:lstStyle/>
          <a:p>
            <a:pPr eaLnBrk="1" fontAlgn="auto" hangingPunct="1">
              <a:spcBef>
                <a:spcPts val="0"/>
              </a:spcBef>
              <a:spcAft>
                <a:spcPts val="0"/>
              </a:spcAft>
              <a:defRPr/>
            </a:pPr>
            <a:endParaRPr lang="de-DE" sz="1800" b="1" dirty="0">
              <a:solidFill>
                <a:srgbClr val="DEF5FA"/>
              </a:solidFill>
            </a:endParaRPr>
          </a:p>
        </p:txBody>
      </p:sp>
      <p:sp>
        <p:nvSpPr>
          <p:cNvPr id="7" name="TextBox 6"/>
          <p:cNvSpPr txBox="1"/>
          <p:nvPr/>
        </p:nvSpPr>
        <p:spPr>
          <a:xfrm>
            <a:off x="1072224" y="2565934"/>
            <a:ext cx="4475408"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r>
              <a:rPr lang="en-US" sz="2800" dirty="0">
                <a:solidFill>
                  <a:srgbClr val="000000"/>
                </a:solidFill>
                <a:latin typeface="Corbel"/>
              </a:rPr>
              <a:t>Compliance training is critical</a:t>
            </a:r>
          </a:p>
          <a:p>
            <a:pPr defTabSz="292094" eaLnBrk="1" fontAlgn="auto" latinLnBrk="1">
              <a:spcBef>
                <a:spcPts val="0"/>
              </a:spcBef>
              <a:spcAft>
                <a:spcPts val="0"/>
              </a:spcAft>
            </a:pPr>
            <a:r>
              <a:rPr lang="en-US" sz="2800" dirty="0">
                <a:solidFill>
                  <a:srgbClr val="000000"/>
                </a:solidFill>
                <a:latin typeface="Corbel"/>
              </a:rPr>
              <a:t>and new types of training hold promise. </a:t>
            </a:r>
          </a:p>
        </p:txBody>
      </p:sp>
      <p:sp>
        <p:nvSpPr>
          <p:cNvPr id="8" name="TextBox 7"/>
          <p:cNvSpPr txBox="1"/>
          <p:nvPr/>
        </p:nvSpPr>
        <p:spPr>
          <a:xfrm>
            <a:off x="106418" y="6395546"/>
            <a:ext cx="8970612" cy="3183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19050" rtlCol="0" anchor="ctr">
            <a:spAutoFit/>
          </a:bodyPr>
          <a:lstStyle/>
          <a:p>
            <a:pPr defTabSz="292094" eaLnBrk="1" fontAlgn="auto" latinLnBrk="1">
              <a:spcBef>
                <a:spcPts val="0"/>
              </a:spcBef>
              <a:spcAft>
                <a:spcPts val="0"/>
              </a:spcAft>
            </a:pPr>
            <a:fld id="{BF6805D3-10E1-40D2-A1DE-1B14375A686D}" type="slidenum">
              <a:rPr lang="en-US" sz="1600" b="1">
                <a:solidFill>
                  <a:srgbClr val="000000"/>
                </a:solidFill>
                <a:latin typeface="Corbel"/>
              </a:rPr>
              <a:pPr defTabSz="292094" eaLnBrk="1" fontAlgn="auto" latinLnBrk="1">
                <a:spcBef>
                  <a:spcPts val="0"/>
                </a:spcBef>
                <a:spcAft>
                  <a:spcPts val="0"/>
                </a:spcAft>
              </a:pPr>
              <a:t>31</a:t>
            </a:fld>
            <a:endParaRPr lang="en-US" sz="1600" b="1" dirty="0">
              <a:solidFill>
                <a:srgbClr val="000000"/>
              </a:solidFill>
              <a:latin typeface="Corbe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8742" b="8742"/>
          <a:stretch/>
        </p:blipFill>
        <p:spPr>
          <a:xfrm>
            <a:off x="5721360" y="1127300"/>
            <a:ext cx="2914650" cy="3886200"/>
          </a:xfrm>
          <a:prstGeom prst="rect">
            <a:avLst/>
          </a:prstGeom>
        </p:spPr>
      </p:pic>
    </p:spTree>
    <p:extLst>
      <p:ext uri="{BB962C8B-B14F-4D97-AF65-F5344CB8AC3E}">
        <p14:creationId xmlns:p14="http://schemas.microsoft.com/office/powerpoint/2010/main" val="39275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iterate>
                                    <p:tmAbs val="0"/>
                                  </p:iterate>
                                  <p:childTnLst>
                                    <p:set>
                                      <p:cBhvr>
                                        <p:cTn id="6" fill="hold"/>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1600200"/>
          </a:xfrm>
        </p:spPr>
        <p:txBody>
          <a:bodyPr>
            <a:normAutofit fontScale="90000"/>
          </a:bodyPr>
          <a:lstStyle/>
          <a:p>
            <a:r>
              <a:rPr lang="en-US" dirty="0"/>
              <a:t>advice to those concerned about how doing business in the climate of #</a:t>
            </a:r>
            <a:r>
              <a:rPr lang="en-US" dirty="0" err="1"/>
              <a:t>MeToo</a:t>
            </a:r>
            <a:r>
              <a:rPr lang="en-US" dirty="0"/>
              <a:t> can affect them:</a:t>
            </a:r>
          </a:p>
        </p:txBody>
      </p:sp>
      <p:sp>
        <p:nvSpPr>
          <p:cNvPr id="3" name="Content Placeholder 2"/>
          <p:cNvSpPr>
            <a:spLocks noGrp="1"/>
          </p:cNvSpPr>
          <p:nvPr>
            <p:ph idx="1"/>
          </p:nvPr>
        </p:nvSpPr>
        <p:spPr>
          <a:xfrm>
            <a:off x="457200" y="2209800"/>
            <a:ext cx="8229600" cy="4267200"/>
          </a:xfrm>
        </p:spPr>
        <p:txBody>
          <a:bodyPr/>
          <a:lstStyle/>
          <a:p>
            <a:r>
              <a:rPr lang="en-US" dirty="0"/>
              <a:t>1.) Take complaints seriously and investigate</a:t>
            </a:r>
          </a:p>
          <a:p>
            <a:r>
              <a:rPr lang="en-US" dirty="0"/>
              <a:t>2.) Establish an anti-harassment policy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232484"/>
            <a:ext cx="4495800" cy="3371850"/>
          </a:xfrm>
          <a:prstGeom prst="rect">
            <a:avLst/>
          </a:prstGeom>
        </p:spPr>
      </p:pic>
    </p:spTree>
    <p:extLst>
      <p:ext uri="{BB962C8B-B14F-4D97-AF65-F5344CB8AC3E}">
        <p14:creationId xmlns:p14="http://schemas.microsoft.com/office/powerpoint/2010/main" val="1967377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1600200"/>
          </a:xfrm>
        </p:spPr>
        <p:txBody>
          <a:bodyPr>
            <a:normAutofit fontScale="90000"/>
          </a:bodyPr>
          <a:lstStyle/>
          <a:p>
            <a:r>
              <a:rPr lang="en-US" dirty="0"/>
              <a:t>More advice to those concerned about how doing business in the climate of #</a:t>
            </a:r>
            <a:r>
              <a:rPr lang="en-US" dirty="0" err="1"/>
              <a:t>MeToo</a:t>
            </a:r>
            <a:r>
              <a:rPr lang="en-US" dirty="0"/>
              <a:t> can affect them:</a:t>
            </a:r>
          </a:p>
        </p:txBody>
      </p:sp>
      <p:sp>
        <p:nvSpPr>
          <p:cNvPr id="3" name="Content Placeholder 2"/>
          <p:cNvSpPr>
            <a:spLocks noGrp="1"/>
          </p:cNvSpPr>
          <p:nvPr>
            <p:ph idx="1"/>
          </p:nvPr>
        </p:nvSpPr>
        <p:spPr>
          <a:xfrm>
            <a:off x="457200" y="2209800"/>
            <a:ext cx="8229600" cy="4267200"/>
          </a:xfrm>
        </p:spPr>
        <p:txBody>
          <a:bodyPr/>
          <a:lstStyle/>
          <a:p>
            <a:r>
              <a:rPr lang="en-US" dirty="0"/>
              <a:t>3.) Get training, rinse, repeat</a:t>
            </a:r>
          </a:p>
          <a:p>
            <a:r>
              <a:rPr lang="en-US" dirty="0"/>
              <a:t>4.) Establish a reporting protocol</a:t>
            </a:r>
          </a:p>
          <a:p>
            <a:r>
              <a:rPr lang="en-US" dirty="0"/>
              <a:t>5.) Use the Grandma Test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387600"/>
            <a:ext cx="3009900" cy="4013200"/>
          </a:xfrm>
          <a:prstGeom prst="rect">
            <a:avLst/>
          </a:prstGeom>
        </p:spPr>
      </p:pic>
    </p:spTree>
    <p:extLst>
      <p:ext uri="{BB962C8B-B14F-4D97-AF65-F5344CB8AC3E}">
        <p14:creationId xmlns:p14="http://schemas.microsoft.com/office/powerpoint/2010/main" val="3206321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838200" y="533400"/>
            <a:ext cx="2362200" cy="549275"/>
          </a:xfrm>
          <a:effectLst>
            <a:outerShdw dist="35921" dir="2700000" algn="ctr" rotWithShape="0">
              <a:schemeClr val="tx1"/>
            </a:outerShdw>
          </a:effectLst>
        </p:spPr>
        <p:txBody>
          <a:bodyPr lIns="0" tIns="0" rIns="0" bIns="0">
            <a:spAutoFit/>
          </a:bodyPr>
          <a:lstStyle/>
          <a:p>
            <a:r>
              <a:rPr lang="en-US" b="1">
                <a:solidFill>
                  <a:schemeClr val="accent1"/>
                </a:solidFill>
              </a:rPr>
              <a:t>Civility</a:t>
            </a:r>
          </a:p>
        </p:txBody>
      </p:sp>
      <p:sp>
        <p:nvSpPr>
          <p:cNvPr id="74755" name="Rectangle 3"/>
          <p:cNvSpPr>
            <a:spLocks noChangeArrowheads="1"/>
          </p:cNvSpPr>
          <p:nvPr/>
        </p:nvSpPr>
        <p:spPr bwMode="auto">
          <a:xfrm>
            <a:off x="304800" y="1447800"/>
            <a:ext cx="8077200" cy="251142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3200" b="1" dirty="0"/>
              <a:t>	</a:t>
            </a:r>
            <a:r>
              <a:rPr lang="en-US" sz="4000" b="1" dirty="0"/>
              <a:t>Be kind, for everyone you meet</a:t>
            </a:r>
          </a:p>
          <a:p>
            <a:pPr marL="342900" indent="-342900" eaLnBrk="1" hangingPunct="1">
              <a:spcBef>
                <a:spcPct val="20000"/>
              </a:spcBef>
            </a:pPr>
            <a:r>
              <a:rPr lang="en-US" sz="4000" b="1" dirty="0"/>
              <a:t>	is fighting a hard battle.</a:t>
            </a:r>
          </a:p>
          <a:p>
            <a:pPr marL="342900" indent="-342900" eaLnBrk="1" hangingPunct="1">
              <a:spcBef>
                <a:spcPct val="20000"/>
              </a:spcBef>
            </a:pPr>
            <a:r>
              <a:rPr lang="en-US" sz="3200" b="1" dirty="0"/>
              <a:t>											  	 --  </a:t>
            </a:r>
            <a:r>
              <a:rPr lang="en-US" sz="3200" dirty="0"/>
              <a:t>Plato or someone else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43400"/>
            <a:ext cx="5715000" cy="2349500"/>
          </a:xfrm>
          <a:prstGeom prst="rect">
            <a:avLst/>
          </a:prstGeom>
        </p:spPr>
      </p:pic>
    </p:spTree>
    <p:extLst>
      <p:ext uri="{BB962C8B-B14F-4D97-AF65-F5344CB8AC3E}">
        <p14:creationId xmlns:p14="http://schemas.microsoft.com/office/powerpoint/2010/main" val="3103471133"/>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233680" y="2667000"/>
            <a:ext cx="8610600" cy="854075"/>
          </a:xfrm>
          <a:effectLst>
            <a:outerShdw dist="17961" dir="2700000" algn="ctr" rotWithShape="0">
              <a:schemeClr val="tx1"/>
            </a:outerShdw>
          </a:effectLst>
        </p:spPr>
        <p:txBody>
          <a:bodyPr lIns="0" tIns="0" rIns="0" bIns="0">
            <a:spAutoFit/>
          </a:bodyPr>
          <a:lstStyle/>
          <a:p>
            <a:pPr algn="ctr"/>
            <a:r>
              <a:rPr lang="en-US" sz="2800" dirty="0">
                <a:solidFill>
                  <a:schemeClr val="accent1"/>
                </a:solidFill>
                <a:latin typeface="Times New Roman" pitchFamily="18" charset="0"/>
              </a:rPr>
              <a:t>At age 14, George Washington compiled a list of</a:t>
            </a:r>
            <a:br>
              <a:rPr lang="en-US" sz="2800" dirty="0">
                <a:solidFill>
                  <a:schemeClr val="accent1"/>
                </a:solidFill>
                <a:latin typeface="Times New Roman" pitchFamily="18" charset="0"/>
              </a:rPr>
            </a:br>
            <a:r>
              <a:rPr lang="en-US" sz="2800" dirty="0">
                <a:solidFill>
                  <a:schemeClr val="accent1"/>
                </a:solidFill>
                <a:latin typeface="Times New Roman" pitchFamily="18" charset="0"/>
              </a:rPr>
              <a:t>“</a:t>
            </a:r>
            <a:r>
              <a:rPr lang="en-US" sz="2800" i="1" dirty="0">
                <a:solidFill>
                  <a:schemeClr val="accent1"/>
                </a:solidFill>
                <a:latin typeface="Times New Roman" pitchFamily="18" charset="0"/>
              </a:rPr>
              <a:t>110 Rules of Civility &amp; Decent </a:t>
            </a:r>
            <a:r>
              <a:rPr lang="en-US" sz="2800" i="1" dirty="0" err="1">
                <a:solidFill>
                  <a:schemeClr val="accent1"/>
                </a:solidFill>
                <a:latin typeface="Times New Roman" pitchFamily="18" charset="0"/>
              </a:rPr>
              <a:t>Behaviour</a:t>
            </a:r>
            <a:r>
              <a:rPr lang="en-US" sz="2800" dirty="0">
                <a:solidFill>
                  <a:schemeClr val="accent1"/>
                </a:solidFill>
                <a:latin typeface="Times New Roman" pitchFamily="18" charset="0"/>
              </a:rPr>
              <a:t>”…</a:t>
            </a:r>
          </a:p>
        </p:txBody>
      </p:sp>
      <p:sp>
        <p:nvSpPr>
          <p:cNvPr id="73731" name="Text Box 3"/>
          <p:cNvSpPr txBox="1">
            <a:spLocks noChangeArrowheads="1"/>
          </p:cNvSpPr>
          <p:nvPr/>
        </p:nvSpPr>
        <p:spPr bwMode="auto">
          <a:xfrm>
            <a:off x="228600" y="3962400"/>
            <a:ext cx="8562975" cy="26797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sz="3400" b="1" u="sng" dirty="0">
                <a:latin typeface="Times New Roman" pitchFamily="18" charset="0"/>
                <a:ea typeface="ＭＳ Ｐゴシック" pitchFamily="-112" charset="-128"/>
              </a:rPr>
              <a:t>Rule #6</a:t>
            </a:r>
            <a:r>
              <a:rPr lang="en-US" sz="3400" b="1" dirty="0">
                <a:latin typeface="Times New Roman" pitchFamily="18" charset="0"/>
                <a:ea typeface="ＭＳ Ｐゴシック" pitchFamily="-112" charset="-128"/>
              </a:rPr>
              <a:t> –</a:t>
            </a:r>
          </a:p>
          <a:p>
            <a:pPr eaLnBrk="1" hangingPunct="1"/>
            <a:r>
              <a:rPr lang="en-US" sz="3400" b="1" dirty="0">
                <a:latin typeface="Times New Roman" pitchFamily="18" charset="0"/>
                <a:ea typeface="ＭＳ Ｐゴシック" pitchFamily="-112" charset="-128"/>
              </a:rPr>
              <a:t>Sleep not when others speak…</a:t>
            </a:r>
          </a:p>
          <a:p>
            <a:pPr eaLnBrk="1" hangingPunct="1"/>
            <a:r>
              <a:rPr lang="en-US" sz="3400" b="1" dirty="0">
                <a:latin typeface="Times New Roman" pitchFamily="18" charset="0"/>
                <a:ea typeface="ＭＳ Ｐゴシック" pitchFamily="-112" charset="-128"/>
              </a:rPr>
              <a:t>Sit not when others stand,</a:t>
            </a:r>
          </a:p>
          <a:p>
            <a:pPr eaLnBrk="1" hangingPunct="1"/>
            <a:r>
              <a:rPr lang="en-US" sz="3400" b="1" dirty="0">
                <a:latin typeface="Times New Roman" pitchFamily="18" charset="0"/>
                <a:ea typeface="ＭＳ Ｐゴシック" pitchFamily="-112" charset="-128"/>
              </a:rPr>
              <a:t>Speak not when you should hold your peace,</a:t>
            </a:r>
          </a:p>
          <a:p>
            <a:pPr eaLnBrk="1" hangingPunct="1"/>
            <a:r>
              <a:rPr lang="en-US" sz="3400" b="1" dirty="0">
                <a:latin typeface="Times New Roman" pitchFamily="18" charset="0"/>
                <a:ea typeface="ＭＳ Ｐゴシック" pitchFamily="-112" charset="-128"/>
              </a:rPr>
              <a:t>Walk not on when others stop.</a:t>
            </a:r>
          </a:p>
        </p:txBody>
      </p:sp>
      <p:pic>
        <p:nvPicPr>
          <p:cNvPr id="73733"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841500" y="3657600"/>
            <a:ext cx="51816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1000"/>
            <a:ext cx="5435600" cy="1835096"/>
          </a:xfrm>
          <a:prstGeom prst="rect">
            <a:avLst/>
          </a:prstGeom>
        </p:spPr>
      </p:pic>
    </p:spTree>
    <p:extLst>
      <p:ext uri="{BB962C8B-B14F-4D97-AF65-F5344CB8AC3E}">
        <p14:creationId xmlns:p14="http://schemas.microsoft.com/office/powerpoint/2010/main" val="104253075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10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373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anim calcmode="lin" valueType="num">
                                      <p:cBhvr additive="base">
                                        <p:cTn id="11" dur="10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 calcmode="lin" valueType="num">
                                      <p:cBhvr additive="base">
                                        <p:cTn id="17" dur="1000" fill="hold"/>
                                        <p:tgtEl>
                                          <p:spTgt spid="73731">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7373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3731">
                                            <p:txEl>
                                              <p:pRg st="3" end="3"/>
                                            </p:txEl>
                                          </p:spTgt>
                                        </p:tgtEl>
                                        <p:attrNameLst>
                                          <p:attrName>style.visibility</p:attrName>
                                        </p:attrNameLst>
                                      </p:cBhvr>
                                      <p:to>
                                        <p:strVal val="visible"/>
                                      </p:to>
                                    </p:set>
                                    <p:anim calcmode="lin" valueType="num">
                                      <p:cBhvr additive="base">
                                        <p:cTn id="21" dur="1000" fill="hold"/>
                                        <p:tgtEl>
                                          <p:spTgt spid="73731">
                                            <p:txEl>
                                              <p:pRg st="3" end="3"/>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73731">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3731">
                                            <p:txEl>
                                              <p:pRg st="4" end="4"/>
                                            </p:txEl>
                                          </p:spTgt>
                                        </p:tgtEl>
                                        <p:attrNameLst>
                                          <p:attrName>style.visibility</p:attrName>
                                        </p:attrNameLst>
                                      </p:cBhvr>
                                      <p:to>
                                        <p:strVal val="visible"/>
                                      </p:to>
                                    </p:set>
                                    <p:anim calcmode="lin" valueType="num">
                                      <p:cBhvr additive="base">
                                        <p:cTn id="25" dur="1000" fill="hold"/>
                                        <p:tgtEl>
                                          <p:spTgt spid="73731">
                                            <p:txEl>
                                              <p:pRg st="4" end="4"/>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737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5"/>
          <p:cNvSpPr>
            <a:spLocks noGrp="1" noChangeArrowheads="1"/>
          </p:cNvSpPr>
          <p:nvPr>
            <p:ph type="title"/>
          </p:nvPr>
        </p:nvSpPr>
        <p:spPr>
          <a:xfrm>
            <a:off x="457200" y="420688"/>
            <a:ext cx="5029200" cy="722312"/>
          </a:xfrm>
          <a:effectLst>
            <a:outerShdw dist="35921" dir="2700000" algn="ctr" rotWithShape="0">
              <a:schemeClr val="tx1"/>
            </a:outerShdw>
          </a:effectLst>
        </p:spPr>
        <p:txBody>
          <a:bodyPr/>
          <a:lstStyle/>
          <a:p>
            <a:r>
              <a:rPr lang="en-US" b="1">
                <a:solidFill>
                  <a:schemeClr val="accent1"/>
                </a:solidFill>
              </a:rPr>
              <a:t>Workplace Civility</a:t>
            </a:r>
          </a:p>
        </p:txBody>
      </p:sp>
      <p:sp>
        <p:nvSpPr>
          <p:cNvPr id="75782" name="Rectangle 6"/>
          <p:cNvSpPr>
            <a:spLocks noGrp="1" noChangeArrowheads="1"/>
          </p:cNvSpPr>
          <p:nvPr>
            <p:ph type="body" idx="1"/>
          </p:nvPr>
        </p:nvSpPr>
        <p:spPr>
          <a:xfrm>
            <a:off x="533400" y="2057400"/>
            <a:ext cx="8229600" cy="3613150"/>
          </a:xfrm>
        </p:spPr>
        <p:txBody>
          <a:bodyPr/>
          <a:lstStyle/>
          <a:p>
            <a:pPr>
              <a:buFontTx/>
              <a:buNone/>
            </a:pPr>
            <a:r>
              <a:rPr lang="en-US" sz="3600" b="1" dirty="0"/>
              <a:t>The Law &amp; Liability</a:t>
            </a:r>
          </a:p>
          <a:p>
            <a:r>
              <a:rPr lang="en-US" sz="3000" b="1" dirty="0"/>
              <a:t>Hostile Work Environment</a:t>
            </a:r>
          </a:p>
          <a:p>
            <a:pPr lvl="1"/>
            <a:r>
              <a:rPr lang="en-US" dirty="0"/>
              <a:t>Title VII </a:t>
            </a:r>
          </a:p>
          <a:p>
            <a:pPr lvl="1"/>
            <a:r>
              <a:rPr lang="en-US" b="1" dirty="0"/>
              <a:t>Unwelcome behavior</a:t>
            </a:r>
            <a:endParaRPr lang="en-US" dirty="0"/>
          </a:p>
          <a:p>
            <a:pPr lvl="1">
              <a:spcBef>
                <a:spcPct val="0"/>
              </a:spcBef>
              <a:buFontTx/>
              <a:buNone/>
            </a:pPr>
            <a:r>
              <a:rPr lang="en-US" dirty="0"/>
              <a:t>	related to a “protected class”</a:t>
            </a:r>
          </a:p>
          <a:p>
            <a:pPr lvl="1"/>
            <a:r>
              <a:rPr lang="en-US" dirty="0"/>
              <a:t>Discriminatory Behavior</a:t>
            </a:r>
          </a:p>
          <a:p>
            <a:pPr marL="0" indent="0">
              <a:buNone/>
            </a:pPr>
            <a:endParaRPr lang="en-US" sz="3000" b="1" dirty="0"/>
          </a:p>
        </p:txBody>
      </p:sp>
      <p:pic>
        <p:nvPicPr>
          <p:cNvPr id="75783" name="Picture 7" descr="Male Female Wor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685800"/>
            <a:ext cx="2538413" cy="2971800"/>
          </a:xfrm>
          <a:prstGeom prst="rect">
            <a:avLst/>
          </a:prstGeom>
          <a:noFill/>
          <a:ln w="28575">
            <a:solidFill>
              <a:srgbClr val="009999"/>
            </a:solidFill>
            <a:miter lim="800000"/>
            <a:headEnd/>
            <a:tailEnd/>
          </a:ln>
          <a:effectLst>
            <a:outerShdw dist="107763" dir="2700000" algn="ctr" rotWithShape="0">
              <a:srgbClr val="009999"/>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389648"/>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5783"/>
                                        </p:tgtEl>
                                        <p:attrNameLst>
                                          <p:attrName>style.visibility</p:attrName>
                                        </p:attrNameLst>
                                      </p:cBhvr>
                                      <p:to>
                                        <p:strVal val="visible"/>
                                      </p:to>
                                    </p:set>
                                    <p:animEffect transition="in" filter="box(in)">
                                      <p:cBhvr>
                                        <p:cTn id="7" dur="5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0388" y="457200"/>
            <a:ext cx="5459412" cy="711200"/>
          </a:xfrm>
          <a:effectLst>
            <a:outerShdw dist="53882" dir="2700000" algn="ctr" rotWithShape="0">
              <a:srgbClr val="000000"/>
            </a:outerShdw>
          </a:effectLst>
        </p:spPr>
        <p:txBody>
          <a:bodyPr/>
          <a:lstStyle/>
          <a:p>
            <a:r>
              <a:rPr lang="en-US" b="1">
                <a:solidFill>
                  <a:schemeClr val="accent1"/>
                </a:solidFill>
              </a:rPr>
              <a:t>EEOC Guidelines</a:t>
            </a:r>
          </a:p>
        </p:txBody>
      </p:sp>
      <p:sp>
        <p:nvSpPr>
          <p:cNvPr id="77827" name="Rectangle 3"/>
          <p:cNvSpPr>
            <a:spLocks noGrp="1" noChangeArrowheads="1"/>
          </p:cNvSpPr>
          <p:nvPr>
            <p:ph type="body" sz="half" idx="1"/>
          </p:nvPr>
        </p:nvSpPr>
        <p:spPr>
          <a:xfrm>
            <a:off x="533400" y="1573213"/>
            <a:ext cx="7485063" cy="4598987"/>
          </a:xfrm>
        </p:spPr>
        <p:txBody>
          <a:bodyPr/>
          <a:lstStyle/>
          <a:p>
            <a:pPr>
              <a:spcBef>
                <a:spcPct val="0"/>
              </a:spcBef>
            </a:pPr>
            <a:r>
              <a:rPr lang="en-US" sz="2400" b="1" dirty="0">
                <a:solidFill>
                  <a:srgbClr val="000000"/>
                </a:solidFill>
              </a:rPr>
              <a:t>Hostile or offensive work environment</a:t>
            </a:r>
          </a:p>
          <a:p>
            <a:pPr lvl="1">
              <a:spcBef>
                <a:spcPct val="0"/>
              </a:spcBef>
            </a:pPr>
            <a:r>
              <a:rPr lang="en-US" sz="2400" dirty="0">
                <a:solidFill>
                  <a:srgbClr val="000000"/>
                </a:solidFill>
              </a:rPr>
              <a:t>When harassment is so pervasive that the working conditions are unduly oppressive </a:t>
            </a:r>
          </a:p>
          <a:p>
            <a:pPr lvl="2">
              <a:spcBef>
                <a:spcPct val="0"/>
              </a:spcBef>
            </a:pPr>
            <a:r>
              <a:rPr lang="en-US" sz="2000" dirty="0">
                <a:solidFill>
                  <a:srgbClr val="000000"/>
                </a:solidFill>
              </a:rPr>
              <a:t>Applies to harassment based on any of the “protected classes”</a:t>
            </a:r>
          </a:p>
          <a:p>
            <a:pPr lvl="2">
              <a:spcBef>
                <a:spcPct val="0"/>
              </a:spcBef>
            </a:pPr>
            <a:r>
              <a:rPr lang="en-US" sz="2000" dirty="0">
                <a:solidFill>
                  <a:srgbClr val="000000"/>
                </a:solidFill>
              </a:rPr>
              <a:t>Harris v. Forklift Systems</a:t>
            </a:r>
            <a:endParaRPr lang="en-US" sz="1800" b="1" dirty="0">
              <a:solidFill>
                <a:srgbClr val="000000"/>
              </a:solidFill>
            </a:endParaRPr>
          </a:p>
          <a:p>
            <a:pPr>
              <a:spcBef>
                <a:spcPct val="0"/>
              </a:spcBef>
            </a:pPr>
            <a:r>
              <a:rPr lang="en-US" sz="2400" b="1" dirty="0">
                <a:solidFill>
                  <a:srgbClr val="000000"/>
                </a:solidFill>
              </a:rPr>
              <a:t>Quid pro quo</a:t>
            </a:r>
          </a:p>
          <a:p>
            <a:pPr lvl="1">
              <a:spcBef>
                <a:spcPct val="0"/>
              </a:spcBef>
            </a:pPr>
            <a:r>
              <a:rPr lang="en-US" sz="2400" dirty="0">
                <a:solidFill>
                  <a:srgbClr val="000000"/>
                </a:solidFill>
              </a:rPr>
              <a:t>An employee’s submission to unwelcome sexual advances is an express or implied condition for receiving job benefits or the employee’s refusal to submit results in a job detriment</a:t>
            </a:r>
            <a:r>
              <a:rPr lang="en-US" sz="1800" dirty="0">
                <a:solidFill>
                  <a:srgbClr val="000000"/>
                </a:solidFill>
              </a:rPr>
              <a:t> </a:t>
            </a:r>
          </a:p>
          <a:p>
            <a:pPr lvl="2">
              <a:spcBef>
                <a:spcPct val="0"/>
              </a:spcBef>
            </a:pPr>
            <a:r>
              <a:rPr lang="en-US" sz="2000" dirty="0">
                <a:solidFill>
                  <a:srgbClr val="000000"/>
                </a:solidFill>
              </a:rPr>
              <a:t>“This for that”</a:t>
            </a:r>
          </a:p>
          <a:p>
            <a:pPr lvl="2">
              <a:spcBef>
                <a:spcPct val="0"/>
              </a:spcBef>
            </a:pPr>
            <a:r>
              <a:rPr lang="en-US" sz="2000" dirty="0">
                <a:solidFill>
                  <a:srgbClr val="000000"/>
                </a:solidFill>
              </a:rPr>
              <a:t>Applies to sexual harassment</a:t>
            </a:r>
            <a:endParaRPr lang="en-US" sz="1800" dirty="0">
              <a:solidFill>
                <a:srgbClr val="000000"/>
              </a:solidFill>
            </a:endParaRPr>
          </a:p>
        </p:txBody>
      </p:sp>
    </p:spTree>
    <p:extLst>
      <p:ext uri="{BB962C8B-B14F-4D97-AF65-F5344CB8AC3E}">
        <p14:creationId xmlns:p14="http://schemas.microsoft.com/office/powerpoint/2010/main" val="47921938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anim calcmode="lin" valueType="num">
                                      <p:cBhvr>
                                        <p:cTn id="11"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77827">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anim calcmode="lin" valueType="num">
                                      <p:cBhvr>
                                        <p:cTn id="15" dur="500" fill="hold"/>
                                        <p:tgtEl>
                                          <p:spTgt spid="77827">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77827">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anim calcmode="lin" valueType="num">
                                      <p:cBhvr>
                                        <p:cTn id="19" dur="500" fill="hold"/>
                                        <p:tgtEl>
                                          <p:spTgt spid="7782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7827">
                                            <p:txEl>
                                              <p:pRg st="3" end="3"/>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anim calcmode="lin" valueType="num">
                                      <p:cBhvr>
                                        <p:cTn id="23" dur="500" fill="hold"/>
                                        <p:tgtEl>
                                          <p:spTgt spid="77827">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77827">
                                            <p:txEl>
                                              <p:pRg st="4" end="4"/>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77827">
                                            <p:txEl>
                                              <p:pRg st="5" end="5"/>
                                            </p:txEl>
                                          </p:spTgt>
                                        </p:tgtEl>
                                        <p:attrNameLst>
                                          <p:attrName>style.visibility</p:attrName>
                                        </p:attrNameLst>
                                      </p:cBhvr>
                                      <p:to>
                                        <p:strVal val="visible"/>
                                      </p:to>
                                    </p:set>
                                    <p:anim calcmode="lin" valueType="num">
                                      <p:cBhvr>
                                        <p:cTn id="27" dur="500" fill="hold"/>
                                        <p:tgtEl>
                                          <p:spTgt spid="77827">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77827">
                                            <p:txEl>
                                              <p:pRg st="5" end="5"/>
                                            </p:txEl>
                                          </p:spTgt>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77827">
                                            <p:txEl>
                                              <p:pRg st="6" end="6"/>
                                            </p:txEl>
                                          </p:spTgt>
                                        </p:tgtEl>
                                        <p:attrNameLst>
                                          <p:attrName>style.visibility</p:attrName>
                                        </p:attrNameLst>
                                      </p:cBhvr>
                                      <p:to>
                                        <p:strVal val="visible"/>
                                      </p:to>
                                    </p:set>
                                    <p:anim calcmode="lin" valueType="num">
                                      <p:cBhvr>
                                        <p:cTn id="31" dur="500" fill="hold"/>
                                        <p:tgtEl>
                                          <p:spTgt spid="77827">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77827">
                                            <p:txEl>
                                              <p:pRg st="6" end="6"/>
                                            </p:tx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77827">
                                            <p:txEl>
                                              <p:pRg st="7" end="7"/>
                                            </p:txEl>
                                          </p:spTgt>
                                        </p:tgtEl>
                                        <p:attrNameLst>
                                          <p:attrName>style.visibility</p:attrName>
                                        </p:attrNameLst>
                                      </p:cBhvr>
                                      <p:to>
                                        <p:strVal val="visible"/>
                                      </p:to>
                                    </p:set>
                                    <p:anim calcmode="lin" valueType="num">
                                      <p:cBhvr>
                                        <p:cTn id="35" dur="500" fill="hold"/>
                                        <p:tgtEl>
                                          <p:spTgt spid="77827">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7782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Civility</a:t>
            </a:r>
          </a:p>
        </p:txBody>
      </p:sp>
      <p:sp>
        <p:nvSpPr>
          <p:cNvPr id="60419" name="Rectangle 3"/>
          <p:cNvSpPr>
            <a:spLocks noGrp="1" noChangeArrowheads="1"/>
          </p:cNvSpPr>
          <p:nvPr>
            <p:ph type="body" sz="half" idx="1"/>
          </p:nvPr>
        </p:nvSpPr>
        <p:spPr>
          <a:xfrm>
            <a:off x="685800" y="1752600"/>
            <a:ext cx="7772400" cy="1676400"/>
          </a:xfrm>
        </p:spPr>
        <p:txBody>
          <a:bodyPr/>
          <a:lstStyle/>
          <a:p>
            <a:pPr marL="0" indent="0">
              <a:lnSpc>
                <a:spcPct val="90000"/>
              </a:lnSpc>
            </a:pPr>
            <a:r>
              <a:rPr lang="en-US" dirty="0"/>
              <a:t>Civility’s defining characteristic is its ties</a:t>
            </a:r>
          </a:p>
          <a:p>
            <a:pPr marL="0" indent="0">
              <a:lnSpc>
                <a:spcPct val="90000"/>
              </a:lnSpc>
            </a:pPr>
            <a:r>
              <a:rPr lang="en-US" dirty="0"/>
              <a:t> to city and society.  The Latin</a:t>
            </a:r>
            <a:r>
              <a:rPr lang="en-US" dirty="0">
                <a:solidFill>
                  <a:schemeClr val="tx2"/>
                </a:solidFill>
              </a:rPr>
              <a:t> </a:t>
            </a:r>
            <a:r>
              <a:rPr lang="en-US" sz="3600" dirty="0" err="1">
                <a:solidFill>
                  <a:schemeClr val="tx2"/>
                </a:solidFill>
              </a:rPr>
              <a:t>civitas</a:t>
            </a:r>
            <a:r>
              <a:rPr lang="en-US" dirty="0">
                <a:solidFill>
                  <a:schemeClr val="tx2"/>
                </a:solidFill>
              </a:rPr>
              <a:t> </a:t>
            </a:r>
            <a:r>
              <a:rPr lang="en-US" dirty="0"/>
              <a:t>means city, especially in the sense of civic community.</a:t>
            </a:r>
          </a:p>
        </p:txBody>
      </p:sp>
      <p:pic>
        <p:nvPicPr>
          <p:cNvPr id="60433" name="Picture 17" descr="romanforum"/>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343400" y="3416622"/>
            <a:ext cx="4583112" cy="3282628"/>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984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00" y="304800"/>
            <a:ext cx="9080500" cy="65532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solidFill>
                  <a:srgbClr val="5F5F5F"/>
                </a:solidFill>
              </a:rPr>
              <a:t>Retaliation</a:t>
            </a:r>
          </a:p>
        </p:txBody>
      </p:sp>
      <p:sp>
        <p:nvSpPr>
          <p:cNvPr id="22531" name="Rectangle 3"/>
          <p:cNvSpPr>
            <a:spLocks noGrp="1" noChangeArrowheads="1"/>
          </p:cNvSpPr>
          <p:nvPr>
            <p:ph type="body" idx="1"/>
          </p:nvPr>
        </p:nvSpPr>
        <p:spPr>
          <a:xfrm>
            <a:off x="914400" y="3200400"/>
            <a:ext cx="7315200" cy="3505200"/>
          </a:xfrm>
        </p:spPr>
        <p:txBody>
          <a:bodyPr/>
          <a:lstStyle/>
          <a:p>
            <a:pPr lvl="1" eaLnBrk="1" hangingPunct="1">
              <a:spcBef>
                <a:spcPct val="50000"/>
              </a:spcBef>
            </a:pPr>
            <a:r>
              <a:rPr lang="en-US">
                <a:latin typeface="Times New Roman" pitchFamily="18" charset="0"/>
              </a:rPr>
              <a:t>Oppose an unlawful employment practice</a:t>
            </a:r>
          </a:p>
          <a:p>
            <a:pPr lvl="1" eaLnBrk="1" hangingPunct="1">
              <a:spcBef>
                <a:spcPct val="50000"/>
              </a:spcBef>
            </a:pPr>
            <a:r>
              <a:rPr lang="en-US">
                <a:latin typeface="Times New Roman" pitchFamily="18" charset="0"/>
              </a:rPr>
              <a:t>File a complaint, testify, assist or participate in an investigation, proceeding or hearing concerning prohibited discrimination</a:t>
            </a:r>
          </a:p>
          <a:p>
            <a:pPr lvl="1" eaLnBrk="1" hangingPunct="1">
              <a:spcBef>
                <a:spcPct val="50000"/>
              </a:spcBef>
            </a:pPr>
            <a:r>
              <a:rPr lang="en-US">
                <a:latin typeface="Times New Roman" pitchFamily="18" charset="0"/>
              </a:rPr>
              <a:t>Request a reasonable accommodation (religion or disability)</a:t>
            </a:r>
          </a:p>
          <a:p>
            <a:pPr lvl="1" eaLnBrk="1" hangingPunct="1">
              <a:spcBef>
                <a:spcPct val="50000"/>
              </a:spcBef>
            </a:pPr>
            <a:endParaRPr lang="en-US">
              <a:latin typeface="Times New Roman" pitchFamily="18" charset="0"/>
            </a:endParaRPr>
          </a:p>
          <a:p>
            <a:pPr eaLnBrk="1" hangingPunct="1"/>
            <a:endParaRPr lang="en-US">
              <a:latin typeface="Times New Roman" pitchFamily="18" charset="0"/>
            </a:endParaRPr>
          </a:p>
        </p:txBody>
      </p:sp>
      <p:pic>
        <p:nvPicPr>
          <p:cNvPr id="22532" name="Picture 4" descr="intimadation"/>
          <p:cNvPicPr>
            <a:picLocks noChangeAspect="1" noChangeArrowheads="1"/>
          </p:cNvPicPr>
          <p:nvPr/>
        </p:nvPicPr>
        <p:blipFill>
          <a:blip r:embed="rId3">
            <a:extLst>
              <a:ext uri="{28A0092B-C50C-407E-A947-70E740481C1C}">
                <a14:useLocalDpi xmlns:a14="http://schemas.microsoft.com/office/drawing/2010/main" val="0"/>
              </a:ext>
            </a:extLst>
          </a:blip>
          <a:srcRect b="24001"/>
          <a:stretch>
            <a:fillRect/>
          </a:stretch>
        </p:blipFill>
        <p:spPr bwMode="auto">
          <a:xfrm>
            <a:off x="4572000" y="0"/>
            <a:ext cx="3962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457200" y="2133600"/>
            <a:ext cx="39624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buClr>
                <a:srgbClr val="336666"/>
              </a:buClr>
              <a:buSzPct val="70000"/>
            </a:pPr>
            <a:r>
              <a:rPr lang="en-US" sz="2800">
                <a:solidFill>
                  <a:srgbClr val="000000"/>
                </a:solidFill>
              </a:rPr>
              <a:t>EEOC statutes protect individuals who</a:t>
            </a:r>
          </a:p>
          <a:p>
            <a:endParaRPr lang="en-US" sz="1800">
              <a:solidFill>
                <a:srgbClr val="336666"/>
              </a:solidFill>
            </a:endParaRPr>
          </a:p>
        </p:txBody>
      </p:sp>
    </p:spTree>
    <p:extLst>
      <p:ext uri="{BB962C8B-B14F-4D97-AF65-F5344CB8AC3E}">
        <p14:creationId xmlns:p14="http://schemas.microsoft.com/office/powerpoint/2010/main" val="514566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Life is a Relational Experience</a:t>
            </a:r>
          </a:p>
        </p:txBody>
      </p:sp>
      <p:sp>
        <p:nvSpPr>
          <p:cNvPr id="108548" name="Rectangle 4"/>
          <p:cNvSpPr>
            <a:spLocks noGrp="1" noChangeArrowheads="1"/>
          </p:cNvSpPr>
          <p:nvPr>
            <p:ph type="body" sz="half" idx="1"/>
          </p:nvPr>
        </p:nvSpPr>
        <p:spPr/>
        <p:txBody>
          <a:bodyPr/>
          <a:lstStyle/>
          <a:p>
            <a:pPr marL="0" indent="0">
              <a:lnSpc>
                <a:spcPct val="90000"/>
              </a:lnSpc>
            </a:pPr>
            <a:r>
              <a:rPr lang="en-US" dirty="0"/>
              <a:t>The quality of our lives depends on the quality of our relationships.</a:t>
            </a:r>
          </a:p>
          <a:p>
            <a:pPr marL="0" indent="0">
              <a:lnSpc>
                <a:spcPct val="90000"/>
              </a:lnSpc>
            </a:pPr>
            <a:endParaRPr lang="en-US" dirty="0"/>
          </a:p>
          <a:p>
            <a:pPr marL="0" indent="0">
              <a:lnSpc>
                <a:spcPct val="90000"/>
              </a:lnSpc>
            </a:pPr>
            <a:r>
              <a:rPr lang="en-US" dirty="0"/>
              <a:t>Whether we like it or not, we are wax upon which others leave their mark.</a:t>
            </a:r>
          </a:p>
          <a:p>
            <a:pPr marL="0" indent="0" algn="r">
              <a:lnSpc>
                <a:spcPct val="90000"/>
              </a:lnSpc>
            </a:pPr>
            <a:r>
              <a:rPr lang="en-US" sz="1100" dirty="0"/>
              <a:t>Pier Massimo </a:t>
            </a:r>
            <a:r>
              <a:rPr lang="en-US" sz="1100" dirty="0" err="1"/>
              <a:t>Forni</a:t>
            </a:r>
            <a:r>
              <a:rPr lang="en-US" sz="1100" dirty="0"/>
              <a:t> </a:t>
            </a:r>
          </a:p>
          <a:p>
            <a:pPr marL="0" indent="0">
              <a:lnSpc>
                <a:spcPct val="90000"/>
              </a:lnSpc>
            </a:pPr>
            <a:endParaRPr lang="en-US" sz="2800" dirty="0"/>
          </a:p>
        </p:txBody>
      </p:sp>
      <p:pic>
        <p:nvPicPr>
          <p:cNvPr id="108552" name="Picture 8" descr="couplebicycingbeac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65725" y="1828800"/>
            <a:ext cx="27749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168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33400" y="609600"/>
            <a:ext cx="8077200" cy="1143000"/>
          </a:xfrm>
        </p:spPr>
        <p:txBody>
          <a:bodyPr>
            <a:normAutofit fontScale="90000"/>
          </a:bodyPr>
          <a:lstStyle/>
          <a:p>
            <a:r>
              <a:rPr lang="en-US" sz="4400" dirty="0"/>
              <a:t>Social Skills Strengthen</a:t>
            </a:r>
            <a:br>
              <a:rPr lang="en-US" sz="4400" dirty="0"/>
            </a:br>
            <a:r>
              <a:rPr lang="en-US" sz="4400" dirty="0"/>
              <a:t>Social Bonds</a:t>
            </a:r>
          </a:p>
        </p:txBody>
      </p:sp>
      <p:sp>
        <p:nvSpPr>
          <p:cNvPr id="93187" name="Rectangle 3"/>
          <p:cNvSpPr>
            <a:spLocks noGrp="1" noChangeArrowheads="1"/>
          </p:cNvSpPr>
          <p:nvPr>
            <p:ph type="body" idx="1"/>
          </p:nvPr>
        </p:nvSpPr>
        <p:spPr>
          <a:xfrm>
            <a:off x="457200" y="2286000"/>
            <a:ext cx="8229600" cy="4191000"/>
          </a:xfrm>
        </p:spPr>
        <p:txBody>
          <a:bodyPr/>
          <a:lstStyle/>
          <a:p>
            <a:pPr algn="l">
              <a:buSzPct val="50000"/>
              <a:buFont typeface="Wingdings" pitchFamily="2" charset="2"/>
              <a:buChar char="v"/>
            </a:pPr>
            <a:r>
              <a:rPr lang="en-US" dirty="0"/>
              <a:t>Our happiness depends on the health and strength of our social bonds.</a:t>
            </a:r>
          </a:p>
          <a:p>
            <a:pPr algn="l">
              <a:buSzPct val="50000"/>
              <a:buFont typeface="Wingdings" pitchFamily="2" charset="2"/>
              <a:buChar char="v"/>
            </a:pPr>
            <a:r>
              <a:rPr lang="en-US" dirty="0"/>
              <a:t>Social skills are a main determinant of our destiny.</a:t>
            </a:r>
          </a:p>
          <a:p>
            <a:pPr algn="l">
              <a:buSzPct val="50000"/>
              <a:buFont typeface="Wingdings" pitchFamily="2" charset="2"/>
              <a:buChar char="v"/>
            </a:pPr>
            <a:r>
              <a:rPr lang="en-US" dirty="0"/>
              <a:t>Civility, far from being trivial or marginal to our lives is an extraordinarily effective tool for the building of a better, more meaningful, and healthier life.</a:t>
            </a:r>
          </a:p>
          <a:p>
            <a:pPr algn="l">
              <a:buSzPct val="50000"/>
              <a:buFont typeface="Wingdings" pitchFamily="2" charset="2"/>
              <a:buChar char="v"/>
            </a:pPr>
            <a:endParaRPr lang="en-US" dirty="0"/>
          </a:p>
          <a:p>
            <a:pPr>
              <a:buSzPct val="50000"/>
              <a:buFont typeface="Wingdings" pitchFamily="2" charset="2"/>
              <a:buChar char="v"/>
            </a:pPr>
            <a:r>
              <a:rPr lang="en-US" sz="1600" dirty="0"/>
              <a:t>P M </a:t>
            </a:r>
            <a:r>
              <a:rPr lang="en-US" sz="1600" dirty="0" err="1"/>
              <a:t>Forni</a:t>
            </a:r>
            <a:r>
              <a:rPr lang="en-US" sz="16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691607"/>
            <a:ext cx="3364230" cy="2042568"/>
          </a:xfrm>
          <a:prstGeom prst="rect">
            <a:avLst/>
          </a:prstGeom>
        </p:spPr>
      </p:pic>
    </p:spTree>
    <p:extLst>
      <p:ext uri="{BB962C8B-B14F-4D97-AF65-F5344CB8AC3E}">
        <p14:creationId xmlns:p14="http://schemas.microsoft.com/office/powerpoint/2010/main" val="682518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Defining Civility</a:t>
            </a:r>
          </a:p>
        </p:txBody>
      </p:sp>
      <p:sp>
        <p:nvSpPr>
          <p:cNvPr id="62467" name="Rectangle 3"/>
          <p:cNvSpPr>
            <a:spLocks noGrp="1" noChangeArrowheads="1"/>
          </p:cNvSpPr>
          <p:nvPr>
            <p:ph type="body" idx="1"/>
          </p:nvPr>
        </p:nvSpPr>
        <p:spPr/>
        <p:txBody>
          <a:bodyPr/>
          <a:lstStyle/>
          <a:p>
            <a:r>
              <a:rPr lang="en-US" sz="4000" dirty="0"/>
              <a:t>Civility is a form of benevolent awareness</a:t>
            </a:r>
            <a:r>
              <a:rPr lang="en-US" sz="4000" i="1" dirty="0"/>
              <a:t>.</a:t>
            </a:r>
          </a:p>
          <a:p>
            <a:pPr lvl="1">
              <a:buSzPct val="50000"/>
              <a:buFont typeface="Wingdings" pitchFamily="2" charset="2"/>
              <a:buChar char="v"/>
            </a:pPr>
            <a:r>
              <a:rPr lang="en-US" sz="4000" dirty="0"/>
              <a:t>Respect</a:t>
            </a:r>
          </a:p>
          <a:p>
            <a:pPr lvl="1">
              <a:buSzPct val="50000"/>
              <a:buFont typeface="Wingdings" pitchFamily="2" charset="2"/>
              <a:buChar char="v"/>
            </a:pPr>
            <a:r>
              <a:rPr lang="en-US" sz="4000" dirty="0"/>
              <a:t>Restraint</a:t>
            </a:r>
          </a:p>
          <a:p>
            <a:pPr lvl="1">
              <a:buSzPct val="50000"/>
              <a:buFont typeface="Wingdings" pitchFamily="2" charset="2"/>
              <a:buChar char="v"/>
            </a:pPr>
            <a:r>
              <a:rPr lang="en-US" sz="4000" dirty="0"/>
              <a:t>Consideration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505200"/>
            <a:ext cx="4191000" cy="3352800"/>
          </a:xfrm>
          <a:prstGeom prst="rect">
            <a:avLst/>
          </a:prstGeom>
        </p:spPr>
      </p:pic>
    </p:spTree>
    <p:extLst>
      <p:ext uri="{BB962C8B-B14F-4D97-AF65-F5344CB8AC3E}">
        <p14:creationId xmlns:p14="http://schemas.microsoft.com/office/powerpoint/2010/main" val="2544837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The Three Arguments for Civility</a:t>
            </a:r>
          </a:p>
        </p:txBody>
      </p:sp>
      <p:sp>
        <p:nvSpPr>
          <p:cNvPr id="65539" name="Rectangle 3"/>
          <p:cNvSpPr>
            <a:spLocks noGrp="1" noChangeArrowheads="1"/>
          </p:cNvSpPr>
          <p:nvPr>
            <p:ph type="body" idx="1"/>
          </p:nvPr>
        </p:nvSpPr>
        <p:spPr/>
        <p:txBody>
          <a:bodyPr/>
          <a:lstStyle/>
          <a:p>
            <a:pPr algn="l">
              <a:buSzPct val="50000"/>
              <a:buFont typeface="Wingdings" pitchFamily="2" charset="2"/>
              <a:buChar char="v"/>
            </a:pPr>
            <a:r>
              <a:rPr lang="en-US" dirty="0"/>
              <a:t>Principle of Respect for Persons</a:t>
            </a:r>
          </a:p>
          <a:p>
            <a:pPr algn="l">
              <a:buSzPct val="50000"/>
              <a:buFont typeface="Wingdings" pitchFamily="2" charset="2"/>
              <a:buChar char="v"/>
            </a:pPr>
            <a:endParaRPr lang="en-US" dirty="0"/>
          </a:p>
          <a:p>
            <a:pPr algn="l">
              <a:buSzPct val="50000"/>
              <a:buFont typeface="Wingdings" pitchFamily="2" charset="2"/>
              <a:buChar char="v"/>
            </a:pPr>
            <a:r>
              <a:rPr lang="en-US" dirty="0"/>
              <a:t>Connection between Incivility and Violence</a:t>
            </a:r>
          </a:p>
          <a:p>
            <a:pPr algn="l">
              <a:buSzPct val="50000"/>
              <a:buFont typeface="Wingdings" pitchFamily="2" charset="2"/>
              <a:buChar char="v"/>
            </a:pPr>
            <a:endParaRPr lang="en-US" dirty="0"/>
          </a:p>
          <a:p>
            <a:pPr algn="l">
              <a:buSzPct val="50000"/>
              <a:buFont typeface="Wingdings" pitchFamily="2" charset="2"/>
              <a:buChar char="v"/>
            </a:pPr>
            <a:r>
              <a:rPr lang="en-US" dirty="0"/>
              <a:t>Civility as a Quality of Life issue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166" y="3124200"/>
            <a:ext cx="3429000" cy="3733800"/>
          </a:xfrm>
          <a:prstGeom prst="rect">
            <a:avLst/>
          </a:prstGeom>
        </p:spPr>
      </p:pic>
    </p:spTree>
    <p:extLst>
      <p:ext uri="{BB962C8B-B14F-4D97-AF65-F5344CB8AC3E}">
        <p14:creationId xmlns:p14="http://schemas.microsoft.com/office/powerpoint/2010/main" val="538015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Examples of Workplace Incivility</a:t>
            </a:r>
          </a:p>
        </p:txBody>
      </p:sp>
      <p:sp>
        <p:nvSpPr>
          <p:cNvPr id="119811" name="Rectangle 3"/>
          <p:cNvSpPr>
            <a:spLocks noGrp="1" noChangeArrowheads="1"/>
          </p:cNvSpPr>
          <p:nvPr>
            <p:ph type="body" idx="1"/>
          </p:nvPr>
        </p:nvSpPr>
        <p:spPr/>
        <p:txBody>
          <a:bodyPr/>
          <a:lstStyle/>
          <a:p>
            <a:pPr algn="l">
              <a:lnSpc>
                <a:spcPct val="90000"/>
              </a:lnSpc>
              <a:buSzPct val="50000"/>
              <a:buFont typeface="Wingdings" pitchFamily="2" charset="2"/>
              <a:buChar char="v"/>
            </a:pPr>
            <a:r>
              <a:rPr lang="en-US"/>
              <a:t>Interrupting others without care</a:t>
            </a:r>
          </a:p>
          <a:p>
            <a:pPr algn="l">
              <a:lnSpc>
                <a:spcPct val="90000"/>
              </a:lnSpc>
              <a:buSzPct val="50000"/>
              <a:buFont typeface="Wingdings" pitchFamily="2" charset="2"/>
              <a:buChar char="v"/>
            </a:pPr>
            <a:r>
              <a:rPr lang="en-US"/>
              <a:t>Not listening</a:t>
            </a:r>
          </a:p>
          <a:p>
            <a:pPr algn="l">
              <a:lnSpc>
                <a:spcPct val="90000"/>
              </a:lnSpc>
              <a:buSzPct val="50000"/>
              <a:buFont typeface="Wingdings" pitchFamily="2" charset="2"/>
              <a:buChar char="v"/>
            </a:pPr>
            <a:r>
              <a:rPr lang="en-US"/>
              <a:t>Disrupting meetings, inappropriate behavior at meetings</a:t>
            </a:r>
          </a:p>
          <a:p>
            <a:pPr algn="l">
              <a:lnSpc>
                <a:spcPct val="90000"/>
              </a:lnSpc>
              <a:buSzPct val="50000"/>
              <a:buFont typeface="Wingdings" pitchFamily="2" charset="2"/>
              <a:buChar char="v"/>
            </a:pPr>
            <a:r>
              <a:rPr lang="en-US"/>
              <a:t>Rumoring, gossiping about or damaging a co-worker’s reputation</a:t>
            </a:r>
          </a:p>
          <a:p>
            <a:pPr algn="l">
              <a:lnSpc>
                <a:spcPct val="90000"/>
              </a:lnSpc>
              <a:buSzPct val="50000"/>
              <a:buFont typeface="Wingdings" pitchFamily="2" charset="2"/>
              <a:buChar char="v"/>
            </a:pPr>
            <a:r>
              <a:rPr lang="en-US"/>
              <a:t>Perching impatiently over someone’s desk, waiting for undivided attention</a:t>
            </a:r>
          </a:p>
        </p:txBody>
      </p:sp>
      <p:sp>
        <p:nvSpPr>
          <p:cNvPr id="119812" name="Text Box 4"/>
          <p:cNvSpPr txBox="1">
            <a:spLocks noChangeArrowheads="1"/>
          </p:cNvSpPr>
          <p:nvPr/>
        </p:nvSpPr>
        <p:spPr bwMode="auto">
          <a:xfrm>
            <a:off x="609600" y="60960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latin typeface="Arial Narrow" pitchFamily="34" charset="0"/>
              </a:rPr>
              <a:t>Quoted from Envisonworks, Inc.</a:t>
            </a: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319" y="4724400"/>
            <a:ext cx="2833306"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93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Dealing with Difficult Co-Workers</a:t>
            </a:r>
          </a:p>
        </p:txBody>
      </p:sp>
      <p:sp>
        <p:nvSpPr>
          <p:cNvPr id="144387" name="Rectangle 3"/>
          <p:cNvSpPr>
            <a:spLocks noGrp="1" noChangeArrowheads="1"/>
          </p:cNvSpPr>
          <p:nvPr>
            <p:ph type="body" idx="1"/>
          </p:nvPr>
        </p:nvSpPr>
        <p:spPr/>
        <p:txBody>
          <a:bodyPr/>
          <a:lstStyle/>
          <a:p>
            <a:pPr algn="l">
              <a:lnSpc>
                <a:spcPct val="90000"/>
              </a:lnSpc>
              <a:buSzPct val="50000"/>
              <a:buFont typeface="Wingdings" pitchFamily="2" charset="2"/>
              <a:buChar char="v"/>
            </a:pPr>
            <a:r>
              <a:rPr lang="en-US" dirty="0"/>
              <a:t>People are difficult because they either have too high or too low an opinion of themselves.</a:t>
            </a:r>
          </a:p>
          <a:p>
            <a:pPr algn="l">
              <a:lnSpc>
                <a:spcPct val="90000"/>
              </a:lnSpc>
              <a:buSzPct val="50000"/>
              <a:buFont typeface="Wingdings" pitchFamily="2" charset="2"/>
              <a:buChar char="v"/>
            </a:pPr>
            <a:r>
              <a:rPr lang="en-US" dirty="0"/>
              <a:t>Suggest you need the person’s help to solve the problem.</a:t>
            </a:r>
          </a:p>
          <a:p>
            <a:pPr algn="l">
              <a:lnSpc>
                <a:spcPct val="90000"/>
              </a:lnSpc>
              <a:buSzPct val="50000"/>
              <a:buFont typeface="Wingdings" pitchFamily="2" charset="2"/>
              <a:buChar char="v"/>
            </a:pPr>
            <a:r>
              <a:rPr lang="en-US" dirty="0"/>
              <a:t>Try to build the confidence of the difficult person.</a:t>
            </a:r>
          </a:p>
          <a:p>
            <a:pPr algn="l">
              <a:lnSpc>
                <a:spcPct val="90000"/>
              </a:lnSpc>
              <a:buSzPct val="50000"/>
              <a:buFont typeface="Wingdings" pitchFamily="2" charset="2"/>
              <a:buChar char="v"/>
            </a:pPr>
            <a:r>
              <a:rPr lang="en-US" dirty="0"/>
              <a:t>Choose your battles.</a:t>
            </a:r>
          </a:p>
          <a:p>
            <a:pPr algn="l">
              <a:lnSpc>
                <a:spcPct val="90000"/>
              </a:lnSpc>
              <a:buSzPct val="50000"/>
              <a:buFont typeface="Wingdings" pitchFamily="2" charset="2"/>
              <a:buChar char="v"/>
            </a:pPr>
            <a:r>
              <a:rPr lang="en-US" dirty="0"/>
              <a:t>Talk to a supervisor or Human Resources if the problem persists.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437185"/>
            <a:ext cx="3562350" cy="2192215"/>
          </a:xfrm>
          <a:prstGeom prst="rect">
            <a:avLst/>
          </a:prstGeom>
        </p:spPr>
      </p:pic>
    </p:spTree>
    <p:extLst>
      <p:ext uri="{BB962C8B-B14F-4D97-AF65-F5344CB8AC3E}">
        <p14:creationId xmlns:p14="http://schemas.microsoft.com/office/powerpoint/2010/main" val="4155467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946561"/>
            <a:ext cx="3153462" cy="2825714"/>
          </a:xfrm>
          <a:prstGeom prst="rect">
            <a:avLst/>
          </a:prstGeom>
        </p:spPr>
      </p:pic>
      <p:sp>
        <p:nvSpPr>
          <p:cNvPr id="123906" name="Rectangle 2"/>
          <p:cNvSpPr>
            <a:spLocks noGrp="1" noChangeArrowheads="1"/>
          </p:cNvSpPr>
          <p:nvPr>
            <p:ph type="title"/>
          </p:nvPr>
        </p:nvSpPr>
        <p:spPr/>
        <p:txBody>
          <a:bodyPr/>
          <a:lstStyle/>
          <a:p>
            <a:r>
              <a:rPr lang="en-US"/>
              <a:t>Effects of Workplace Incivility</a:t>
            </a:r>
          </a:p>
        </p:txBody>
      </p:sp>
      <p:sp>
        <p:nvSpPr>
          <p:cNvPr id="123907" name="Rectangle 3"/>
          <p:cNvSpPr>
            <a:spLocks noGrp="1" noChangeArrowheads="1"/>
          </p:cNvSpPr>
          <p:nvPr>
            <p:ph type="body" idx="1"/>
          </p:nvPr>
        </p:nvSpPr>
        <p:spPr>
          <a:xfrm>
            <a:off x="381000" y="1600200"/>
            <a:ext cx="8077200" cy="4419600"/>
          </a:xfrm>
        </p:spPr>
        <p:txBody>
          <a:bodyPr/>
          <a:lstStyle/>
          <a:p>
            <a:pPr algn="l">
              <a:lnSpc>
                <a:spcPct val="90000"/>
              </a:lnSpc>
              <a:buSzPct val="50000"/>
              <a:buFont typeface="Wingdings" pitchFamily="2" charset="2"/>
              <a:buChar char="v"/>
            </a:pPr>
            <a:r>
              <a:rPr lang="en-US" dirty="0"/>
              <a:t>Lowered morale of the employees</a:t>
            </a:r>
          </a:p>
          <a:p>
            <a:pPr algn="l">
              <a:lnSpc>
                <a:spcPct val="90000"/>
              </a:lnSpc>
              <a:buSzPct val="50000"/>
              <a:buFont typeface="Wingdings" pitchFamily="2" charset="2"/>
              <a:buChar char="v"/>
            </a:pPr>
            <a:r>
              <a:rPr lang="en-US" dirty="0"/>
              <a:t>Reduced workplace citizenship behaviors (littering, carelessness with handling equipment and facilities, not taking care of others, etc.)</a:t>
            </a:r>
          </a:p>
          <a:p>
            <a:pPr algn="l">
              <a:lnSpc>
                <a:spcPct val="90000"/>
              </a:lnSpc>
              <a:buSzPct val="50000"/>
              <a:buFont typeface="Wingdings" pitchFamily="2" charset="2"/>
              <a:buChar char="v"/>
            </a:pPr>
            <a:r>
              <a:rPr lang="en-US" dirty="0"/>
              <a:t>Reduced team effectiveness</a:t>
            </a:r>
          </a:p>
          <a:p>
            <a:pPr algn="l">
              <a:lnSpc>
                <a:spcPct val="90000"/>
              </a:lnSpc>
              <a:buSzPct val="50000"/>
              <a:buFont typeface="Wingdings" pitchFamily="2" charset="2"/>
              <a:buChar char="v"/>
            </a:pPr>
            <a:r>
              <a:rPr lang="en-US" dirty="0"/>
              <a:t>Being uncivil to customers, clients, or others outside the immediate organization, office or facility</a:t>
            </a:r>
          </a:p>
        </p:txBody>
      </p:sp>
      <p:sp>
        <p:nvSpPr>
          <p:cNvPr id="123908" name="Text Box 4"/>
          <p:cNvSpPr txBox="1">
            <a:spLocks noChangeArrowheads="1"/>
          </p:cNvSpPr>
          <p:nvPr/>
        </p:nvSpPr>
        <p:spPr bwMode="auto">
          <a:xfrm>
            <a:off x="685800" y="6019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latin typeface="Arial Narrow" pitchFamily="34" charset="0"/>
              </a:rPr>
              <a:t>http://www.citehr.com/</a:t>
            </a:r>
          </a:p>
        </p:txBody>
      </p:sp>
    </p:spTree>
    <p:extLst>
      <p:ext uri="{BB962C8B-B14F-4D97-AF65-F5344CB8AC3E}">
        <p14:creationId xmlns:p14="http://schemas.microsoft.com/office/powerpoint/2010/main" val="769961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95325" y="161925"/>
            <a:ext cx="8077200" cy="1295400"/>
          </a:xfrm>
          <a:effectLst>
            <a:outerShdw dist="35921" dir="2700000" algn="ctr" rotWithShape="0">
              <a:srgbClr val="000000"/>
            </a:outerShdw>
          </a:effectLst>
        </p:spPr>
        <p:txBody>
          <a:bodyPr/>
          <a:lstStyle/>
          <a:p>
            <a:r>
              <a:rPr lang="en-US" sz="3200" dirty="0">
                <a:solidFill>
                  <a:schemeClr val="accent1"/>
                </a:solidFill>
              </a:rPr>
              <a:t>Your Personal Outlook:</a:t>
            </a:r>
            <a:br>
              <a:rPr lang="en-US" sz="3200" dirty="0">
                <a:solidFill>
                  <a:schemeClr val="accent1"/>
                </a:solidFill>
              </a:rPr>
            </a:br>
            <a:r>
              <a:rPr lang="en-US" sz="2000" i="1" dirty="0">
                <a:solidFill>
                  <a:schemeClr val="accent1"/>
                </a:solidFill>
              </a:rPr>
              <a:t>“Life-Enhancer” or “Well-Poisoner”</a:t>
            </a:r>
          </a:p>
        </p:txBody>
      </p:sp>
      <p:sp>
        <p:nvSpPr>
          <p:cNvPr id="83971" name="Rectangle 3"/>
          <p:cNvSpPr>
            <a:spLocks noGrp="1" noChangeArrowheads="1"/>
          </p:cNvSpPr>
          <p:nvPr>
            <p:ph type="body" idx="1"/>
          </p:nvPr>
        </p:nvSpPr>
        <p:spPr>
          <a:xfrm>
            <a:off x="762000" y="2252663"/>
            <a:ext cx="4191000" cy="2681287"/>
          </a:xfrm>
        </p:spPr>
        <p:txBody>
          <a:bodyPr/>
          <a:lstStyle/>
          <a:p>
            <a:pPr>
              <a:buFontTx/>
              <a:buNone/>
            </a:pPr>
            <a:r>
              <a:rPr lang="en-US" sz="2800" b="1"/>
              <a:t>Are others hearing from you:</a:t>
            </a:r>
          </a:p>
          <a:p>
            <a:pPr>
              <a:buFontTx/>
              <a:buNone/>
            </a:pPr>
            <a:endParaRPr lang="en-US" sz="500" b="1"/>
          </a:p>
          <a:p>
            <a:pPr>
              <a:buFont typeface="Wingdings" pitchFamily="2" charset="2"/>
              <a:buChar char="v"/>
            </a:pPr>
            <a:r>
              <a:rPr lang="en-US" sz="2800" b="1"/>
              <a:t> what you </a:t>
            </a:r>
            <a:r>
              <a:rPr lang="en-US" sz="2800" b="1" u="sng"/>
              <a:t>can’t</a:t>
            </a:r>
            <a:r>
              <a:rPr lang="en-US" sz="2800" b="1"/>
              <a:t> do</a:t>
            </a:r>
          </a:p>
          <a:p>
            <a:pPr>
              <a:buFont typeface="Wingdings" pitchFamily="2" charset="2"/>
              <a:buChar char="v"/>
            </a:pPr>
            <a:r>
              <a:rPr lang="en-US" sz="2800" b="1"/>
              <a:t> what you </a:t>
            </a:r>
            <a:r>
              <a:rPr lang="en-US" sz="2800" b="1" u="sng"/>
              <a:t>don’t</a:t>
            </a:r>
            <a:r>
              <a:rPr lang="en-US" sz="2800" b="1"/>
              <a:t> have</a:t>
            </a:r>
          </a:p>
          <a:p>
            <a:pPr>
              <a:buFont typeface="Wingdings" pitchFamily="2" charset="2"/>
              <a:buChar char="v"/>
            </a:pPr>
            <a:r>
              <a:rPr lang="en-US" sz="2800" b="1"/>
              <a:t> what </a:t>
            </a:r>
            <a:r>
              <a:rPr lang="en-US" sz="2800" b="1" u="sng"/>
              <a:t>won’t</a:t>
            </a:r>
            <a:r>
              <a:rPr lang="en-US" sz="2800" b="1"/>
              <a:t> work</a:t>
            </a:r>
          </a:p>
        </p:txBody>
      </p:sp>
      <p:sp>
        <p:nvSpPr>
          <p:cNvPr id="83972" name="Rectangle 4"/>
          <p:cNvSpPr>
            <a:spLocks noChangeArrowheads="1"/>
          </p:cNvSpPr>
          <p:nvPr/>
        </p:nvSpPr>
        <p:spPr bwMode="auto">
          <a:xfrm>
            <a:off x="4857750" y="2638425"/>
            <a:ext cx="3733800" cy="239077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sz="2800" b="1"/>
              <a:t>Or are they hearing:</a:t>
            </a:r>
          </a:p>
          <a:p>
            <a:pPr marL="342900" indent="-342900" eaLnBrk="1" hangingPunct="1">
              <a:spcBef>
                <a:spcPct val="20000"/>
              </a:spcBef>
            </a:pPr>
            <a:endParaRPr lang="en-US" sz="500" b="1"/>
          </a:p>
          <a:p>
            <a:pPr marL="342900" indent="-342900" eaLnBrk="1" hangingPunct="1">
              <a:spcBef>
                <a:spcPct val="20000"/>
              </a:spcBef>
              <a:buFont typeface="Wingdings" pitchFamily="2" charset="2"/>
              <a:buChar char="v"/>
            </a:pPr>
            <a:r>
              <a:rPr lang="en-US" sz="2800" b="1"/>
              <a:t> what you </a:t>
            </a:r>
            <a:r>
              <a:rPr lang="en-US" sz="2800" b="1" u="sng"/>
              <a:t>can</a:t>
            </a:r>
            <a:r>
              <a:rPr lang="en-US" sz="2800" b="1"/>
              <a:t> do</a:t>
            </a:r>
          </a:p>
          <a:p>
            <a:pPr marL="342900" indent="-342900" eaLnBrk="1" hangingPunct="1">
              <a:spcBef>
                <a:spcPct val="20000"/>
              </a:spcBef>
              <a:buFont typeface="Wingdings" pitchFamily="2" charset="2"/>
              <a:buChar char="v"/>
            </a:pPr>
            <a:r>
              <a:rPr lang="en-US" sz="2800" b="1"/>
              <a:t> what you </a:t>
            </a:r>
            <a:r>
              <a:rPr lang="en-US" sz="2800" b="1" u="sng"/>
              <a:t>do</a:t>
            </a:r>
            <a:r>
              <a:rPr lang="en-US" sz="2800" b="1"/>
              <a:t> have</a:t>
            </a:r>
          </a:p>
          <a:p>
            <a:pPr marL="342900" indent="-342900" eaLnBrk="1" hangingPunct="1">
              <a:spcBef>
                <a:spcPct val="20000"/>
              </a:spcBef>
              <a:buFont typeface="Wingdings" pitchFamily="2" charset="2"/>
              <a:buChar char="v"/>
            </a:pPr>
            <a:r>
              <a:rPr lang="en-US" sz="2800" b="1"/>
              <a:t> what </a:t>
            </a:r>
            <a:r>
              <a:rPr lang="en-US" sz="2800" b="1" u="sng"/>
              <a:t>will</a:t>
            </a:r>
            <a:r>
              <a:rPr lang="en-US" sz="2800" b="1"/>
              <a:t> work</a:t>
            </a:r>
          </a:p>
        </p:txBody>
      </p:sp>
      <p:pic>
        <p:nvPicPr>
          <p:cNvPr id="83973" name="Picture 5" descr="whisp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5080794"/>
            <a:ext cx="2057400" cy="154305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6"/>
          <p:cNvSpPr txBox="1">
            <a:spLocks noChangeArrowheads="1"/>
          </p:cNvSpPr>
          <p:nvPr/>
        </p:nvSpPr>
        <p:spPr bwMode="auto">
          <a:xfrm>
            <a:off x="762000" y="55626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i="1">
                <a:latin typeface="Georgia" pitchFamily="18" charset="0"/>
                <a:ea typeface="ＭＳ Ｐゴシック" pitchFamily="-112" charset="-128"/>
              </a:rPr>
              <a:t>Half empty</a:t>
            </a:r>
          </a:p>
        </p:txBody>
      </p:sp>
      <p:sp>
        <p:nvSpPr>
          <p:cNvPr id="83975" name="Text Box 7"/>
          <p:cNvSpPr txBox="1">
            <a:spLocks noChangeArrowheads="1"/>
          </p:cNvSpPr>
          <p:nvPr/>
        </p:nvSpPr>
        <p:spPr bwMode="auto">
          <a:xfrm>
            <a:off x="5638800" y="55626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i="1">
                <a:latin typeface="Georgia" pitchFamily="18" charset="0"/>
                <a:ea typeface="ＭＳ Ｐゴシック" pitchFamily="-112" charset="-128"/>
              </a:rPr>
              <a:t>Half full</a:t>
            </a:r>
          </a:p>
        </p:txBody>
      </p:sp>
      <p:sp>
        <p:nvSpPr>
          <p:cNvPr id="83976" name="Line 8"/>
          <p:cNvSpPr>
            <a:spLocks noChangeShapeType="1"/>
          </p:cNvSpPr>
          <p:nvPr/>
        </p:nvSpPr>
        <p:spPr bwMode="auto">
          <a:xfrm>
            <a:off x="2209800" y="5181600"/>
            <a:ext cx="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7" name="Line 9"/>
          <p:cNvSpPr>
            <a:spLocks noChangeShapeType="1"/>
          </p:cNvSpPr>
          <p:nvPr/>
        </p:nvSpPr>
        <p:spPr bwMode="auto">
          <a:xfrm>
            <a:off x="7010400" y="5181600"/>
            <a:ext cx="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3978" name="Picture 10" descr="MPj03999310000[1]"/>
          <p:cNvPicPr>
            <a:picLocks noChangeAspect="1" noChangeArrowheads="1"/>
          </p:cNvPicPr>
          <p:nvPr/>
        </p:nvPicPr>
        <p:blipFill>
          <a:blip r:embed="rId3" cstate="print">
            <a:extLst>
              <a:ext uri="{28A0092B-C50C-407E-A947-70E740481C1C}">
                <a14:useLocalDpi xmlns:a14="http://schemas.microsoft.com/office/drawing/2010/main" val="0"/>
              </a:ext>
            </a:extLst>
          </a:blip>
          <a:srcRect l="25476" t="16406" r="12299" b="20215"/>
          <a:stretch>
            <a:fillRect/>
          </a:stretch>
        </p:blipFill>
        <p:spPr bwMode="auto">
          <a:xfrm>
            <a:off x="6629400" y="609600"/>
            <a:ext cx="1147178" cy="1752600"/>
          </a:xfrm>
          <a:prstGeom prst="rect">
            <a:avLst/>
          </a:prstGeom>
          <a:noFill/>
          <a:ln w="69850">
            <a:solidFill>
              <a:srgbClr val="0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0696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dissolve">
                                      <p:cBhvr>
                                        <p:cTn id="7" dur="500"/>
                                        <p:tgtEl>
                                          <p:spTgt spid="83971">
                                            <p:txEl>
                                              <p:pRg st="0" end="0"/>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box(in)">
                                      <p:cBhvr>
                                        <p:cTn id="11" dur="500"/>
                                        <p:tgtEl>
                                          <p:spTgt spid="839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3971">
                                            <p:txEl>
                                              <p:pRg st="2" end="2"/>
                                            </p:txEl>
                                          </p:spTgt>
                                        </p:tgtEl>
                                        <p:attrNameLst>
                                          <p:attrName>style.visibility</p:attrName>
                                        </p:attrNameLst>
                                      </p:cBhvr>
                                      <p:to>
                                        <p:strVal val="visible"/>
                                      </p:to>
                                    </p:set>
                                    <p:animEffect transition="in" filter="dissolve">
                                      <p:cBhvr>
                                        <p:cTn id="16" dur="500"/>
                                        <p:tgtEl>
                                          <p:spTgt spid="83971">
                                            <p:txEl>
                                              <p:pRg st="2" end="2"/>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83971">
                                            <p:txEl>
                                              <p:pRg st="3" end="3"/>
                                            </p:txEl>
                                          </p:spTgt>
                                        </p:tgtEl>
                                        <p:attrNameLst>
                                          <p:attrName>style.visibility</p:attrName>
                                        </p:attrNameLst>
                                      </p:cBhvr>
                                      <p:to>
                                        <p:strVal val="visible"/>
                                      </p:to>
                                    </p:set>
                                    <p:animEffect transition="in" filter="dissolve">
                                      <p:cBhvr>
                                        <p:cTn id="20" dur="500"/>
                                        <p:tgtEl>
                                          <p:spTgt spid="83971">
                                            <p:txEl>
                                              <p:pRg st="3" end="3"/>
                                            </p:txEl>
                                          </p:spTgt>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83971">
                                            <p:txEl>
                                              <p:pRg st="4" end="4"/>
                                            </p:txEl>
                                          </p:spTgt>
                                        </p:tgtEl>
                                        <p:attrNameLst>
                                          <p:attrName>style.visibility</p:attrName>
                                        </p:attrNameLst>
                                      </p:cBhvr>
                                      <p:to>
                                        <p:strVal val="visible"/>
                                      </p:to>
                                    </p:set>
                                    <p:animEffect transition="in" filter="dissolve">
                                      <p:cBhvr>
                                        <p:cTn id="24" dur="500"/>
                                        <p:tgtEl>
                                          <p:spTgt spid="83971">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3972"/>
                                        </p:tgtEl>
                                        <p:attrNameLst>
                                          <p:attrName>style.visibility</p:attrName>
                                        </p:attrNameLst>
                                      </p:cBhvr>
                                      <p:to>
                                        <p:strVal val="visible"/>
                                      </p:to>
                                    </p:set>
                                    <p:animEffect transition="in" filter="dissolve">
                                      <p:cBhvr>
                                        <p:cTn id="29" dur="500"/>
                                        <p:tgtEl>
                                          <p:spTgt spid="839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83976"/>
                                        </p:tgtEl>
                                        <p:attrNameLst>
                                          <p:attrName>style.visibility</p:attrName>
                                        </p:attrNameLst>
                                      </p:cBhvr>
                                      <p:to>
                                        <p:strVal val="visible"/>
                                      </p:to>
                                    </p:set>
                                    <p:anim calcmode="lin" valueType="num">
                                      <p:cBhvr additive="base">
                                        <p:cTn id="34" dur="500" fill="hold"/>
                                        <p:tgtEl>
                                          <p:spTgt spid="83976"/>
                                        </p:tgtEl>
                                        <p:attrNameLst>
                                          <p:attrName>ppt_x</p:attrName>
                                        </p:attrNameLst>
                                      </p:cBhvr>
                                      <p:tavLst>
                                        <p:tav tm="0">
                                          <p:val>
                                            <p:strVal val="#ppt_x"/>
                                          </p:val>
                                        </p:tav>
                                        <p:tav tm="100000">
                                          <p:val>
                                            <p:strVal val="#ppt_x"/>
                                          </p:val>
                                        </p:tav>
                                      </p:tavLst>
                                    </p:anim>
                                    <p:anim calcmode="lin" valueType="num">
                                      <p:cBhvr additive="base">
                                        <p:cTn id="35" dur="500" fill="hold"/>
                                        <p:tgtEl>
                                          <p:spTgt spid="83976"/>
                                        </p:tgtEl>
                                        <p:attrNameLst>
                                          <p:attrName>ppt_y</p:attrName>
                                        </p:attrNameLst>
                                      </p:cBhvr>
                                      <p:tavLst>
                                        <p:tav tm="0">
                                          <p:val>
                                            <p:strVal val="0-#ppt_h/2"/>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83974"/>
                                        </p:tgtEl>
                                        <p:attrNameLst>
                                          <p:attrName>style.visibility</p:attrName>
                                        </p:attrNameLst>
                                      </p:cBhvr>
                                      <p:to>
                                        <p:strVal val="visible"/>
                                      </p:to>
                                    </p:set>
                                    <p:animEffect transition="in" filter="dissolve">
                                      <p:cBhvr>
                                        <p:cTn id="39" dur="500"/>
                                        <p:tgtEl>
                                          <p:spTgt spid="8397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83977"/>
                                        </p:tgtEl>
                                        <p:attrNameLst>
                                          <p:attrName>style.visibility</p:attrName>
                                        </p:attrNameLst>
                                      </p:cBhvr>
                                      <p:to>
                                        <p:strVal val="visible"/>
                                      </p:to>
                                    </p:set>
                                    <p:anim calcmode="lin" valueType="num">
                                      <p:cBhvr additive="base">
                                        <p:cTn id="44" dur="500" fill="hold"/>
                                        <p:tgtEl>
                                          <p:spTgt spid="83977"/>
                                        </p:tgtEl>
                                        <p:attrNameLst>
                                          <p:attrName>ppt_x</p:attrName>
                                        </p:attrNameLst>
                                      </p:cBhvr>
                                      <p:tavLst>
                                        <p:tav tm="0">
                                          <p:val>
                                            <p:strVal val="#ppt_x"/>
                                          </p:val>
                                        </p:tav>
                                        <p:tav tm="100000">
                                          <p:val>
                                            <p:strVal val="#ppt_x"/>
                                          </p:val>
                                        </p:tav>
                                      </p:tavLst>
                                    </p:anim>
                                    <p:anim calcmode="lin" valueType="num">
                                      <p:cBhvr additive="base">
                                        <p:cTn id="45" dur="500" fill="hold"/>
                                        <p:tgtEl>
                                          <p:spTgt spid="83977"/>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83975"/>
                                        </p:tgtEl>
                                        <p:attrNameLst>
                                          <p:attrName>style.visibility</p:attrName>
                                        </p:attrNameLst>
                                      </p:cBhvr>
                                      <p:to>
                                        <p:strVal val="visible"/>
                                      </p:to>
                                    </p:set>
                                    <p:animEffect transition="in" filter="dissolve">
                                      <p:cBhvr>
                                        <p:cTn id="49"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bldLvl="2"/>
      <p:bldP spid="83972" grpId="0" animBg="1"/>
      <p:bldP spid="83974" grpId="0"/>
      <p:bldP spid="83975" grpId="0"/>
      <p:bldP spid="83976" grpId="0" animBg="1"/>
      <p:bldP spid="8397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04800"/>
            <a:ext cx="5257800" cy="914400"/>
          </a:xfrm>
          <a:effectLst>
            <a:outerShdw dist="35921" dir="2700000" algn="ctr" rotWithShape="0">
              <a:srgbClr val="000000"/>
            </a:outerShdw>
          </a:effectLst>
        </p:spPr>
        <p:txBody>
          <a:bodyPr/>
          <a:lstStyle/>
          <a:p>
            <a:r>
              <a:rPr lang="en-US" b="1">
                <a:solidFill>
                  <a:schemeClr val="accent1"/>
                </a:solidFill>
              </a:rPr>
              <a:t>Workplace Civility</a:t>
            </a:r>
          </a:p>
        </p:txBody>
      </p:sp>
      <p:sp>
        <p:nvSpPr>
          <p:cNvPr id="86019" name="Rectangle 3"/>
          <p:cNvSpPr>
            <a:spLocks noGrp="1" noChangeArrowheads="1"/>
          </p:cNvSpPr>
          <p:nvPr>
            <p:ph type="body" idx="1"/>
          </p:nvPr>
        </p:nvSpPr>
        <p:spPr>
          <a:xfrm>
            <a:off x="381000" y="1447800"/>
            <a:ext cx="8610600" cy="4670425"/>
          </a:xfrm>
        </p:spPr>
        <p:txBody>
          <a:bodyPr/>
          <a:lstStyle/>
          <a:p>
            <a:pPr marL="533400" indent="-533400">
              <a:buFontTx/>
              <a:buNone/>
            </a:pPr>
            <a:r>
              <a:rPr lang="en-US" sz="3600" b="1" dirty="0"/>
              <a:t>What is “Civility”?</a:t>
            </a:r>
          </a:p>
          <a:p>
            <a:pPr marL="533400" indent="-533400">
              <a:buFontTx/>
              <a:buNone/>
            </a:pPr>
            <a:r>
              <a:rPr lang="en-US" sz="2600" b="1" dirty="0"/>
              <a:t>	Clearly, civility has to mean something more than mere politeness. The movement will have accomplished little if all it does is get people to say, “excuse me please”, while they (figuratively) stab you in the back.  Civility also cannot mean “roll over and play dead.”</a:t>
            </a:r>
          </a:p>
          <a:p>
            <a:pPr marL="533400" indent="-533400">
              <a:buFontTx/>
              <a:buNone/>
            </a:pPr>
            <a:r>
              <a:rPr lang="en-US" sz="2600" b="1" dirty="0"/>
              <a:t>				- -	</a:t>
            </a:r>
            <a:r>
              <a:rPr lang="en-US" sz="2600" b="1" i="1" u="sng" dirty="0"/>
              <a:t>The Meaning of Civility</a:t>
            </a:r>
          </a:p>
          <a:p>
            <a:pPr marL="533400" indent="-533400">
              <a:spcBef>
                <a:spcPct val="0"/>
              </a:spcBef>
              <a:buFontTx/>
              <a:buNone/>
            </a:pPr>
            <a:r>
              <a:rPr lang="en-US" sz="2800" b="1" dirty="0"/>
              <a:t>					</a:t>
            </a:r>
            <a:r>
              <a:rPr lang="en-US" sz="2400" b="1" dirty="0"/>
              <a:t>Guy &amp; Heidi Burgess, 1997</a:t>
            </a:r>
          </a:p>
        </p:txBody>
      </p:sp>
    </p:spTree>
    <p:extLst>
      <p:ext uri="{BB962C8B-B14F-4D97-AF65-F5344CB8AC3E}">
        <p14:creationId xmlns:p14="http://schemas.microsoft.com/office/powerpoint/2010/main" val="3290637226"/>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906463" y="381000"/>
            <a:ext cx="4965700" cy="685800"/>
          </a:xfrm>
          <a:effectLst>
            <a:outerShdw dist="45791" dir="3378596" algn="ctr" rotWithShape="0">
              <a:schemeClr val="tx1"/>
            </a:outerShdw>
          </a:effectLst>
        </p:spPr>
        <p:txBody>
          <a:bodyPr>
            <a:normAutofit fontScale="90000"/>
          </a:bodyPr>
          <a:lstStyle/>
          <a:p>
            <a:r>
              <a:rPr lang="en-US" b="1">
                <a:solidFill>
                  <a:schemeClr val="accent1"/>
                </a:solidFill>
              </a:rPr>
              <a:t>CIVILITY</a:t>
            </a:r>
          </a:p>
        </p:txBody>
      </p:sp>
      <p:sp>
        <p:nvSpPr>
          <p:cNvPr id="87043" name="Rectangle 3"/>
          <p:cNvSpPr>
            <a:spLocks noGrp="1" noChangeArrowheads="1"/>
          </p:cNvSpPr>
          <p:nvPr>
            <p:ph type="body" sz="half" idx="4294967295"/>
          </p:nvPr>
        </p:nvSpPr>
        <p:spPr>
          <a:xfrm>
            <a:off x="1127125" y="2033588"/>
            <a:ext cx="3089275" cy="3535362"/>
          </a:xfrm>
        </p:spPr>
        <p:txBody>
          <a:bodyPr/>
          <a:lstStyle/>
          <a:p>
            <a:r>
              <a:rPr lang="en-US" sz="2800" b="1"/>
              <a:t>Politeness</a:t>
            </a:r>
          </a:p>
          <a:p>
            <a:r>
              <a:rPr lang="en-US" sz="2800" b="1"/>
              <a:t>Respect</a:t>
            </a:r>
          </a:p>
          <a:p>
            <a:r>
              <a:rPr lang="en-US" sz="2800" b="1"/>
              <a:t>Affirmation</a:t>
            </a:r>
          </a:p>
          <a:p>
            <a:r>
              <a:rPr lang="en-US" sz="2800" b="1"/>
              <a:t>Morality</a:t>
            </a:r>
          </a:p>
          <a:p>
            <a:r>
              <a:rPr lang="en-US" sz="2800" b="1"/>
              <a:t>Connection</a:t>
            </a:r>
          </a:p>
          <a:p>
            <a:r>
              <a:rPr lang="en-US" sz="2800" b="1"/>
              <a:t>Accountability</a:t>
            </a:r>
          </a:p>
          <a:p>
            <a:r>
              <a:rPr lang="en-US" sz="2800" b="1"/>
              <a:t>Assertiveness</a:t>
            </a:r>
          </a:p>
        </p:txBody>
      </p:sp>
      <p:sp>
        <p:nvSpPr>
          <p:cNvPr id="87044" name="Rectangle 4"/>
          <p:cNvSpPr>
            <a:spLocks noGrp="1" noChangeArrowheads="1"/>
          </p:cNvSpPr>
          <p:nvPr>
            <p:ph type="body" sz="half" idx="4294967295"/>
          </p:nvPr>
        </p:nvSpPr>
        <p:spPr>
          <a:xfrm>
            <a:off x="4581525" y="2033588"/>
            <a:ext cx="3808413" cy="3535362"/>
          </a:xfrm>
        </p:spPr>
        <p:txBody>
          <a:bodyPr/>
          <a:lstStyle/>
          <a:p>
            <a:r>
              <a:rPr lang="en-US" sz="2800" b="1"/>
              <a:t>The Golden Rule</a:t>
            </a:r>
          </a:p>
          <a:p>
            <a:r>
              <a:rPr lang="en-US" sz="2800" b="1"/>
              <a:t>Manners</a:t>
            </a:r>
          </a:p>
          <a:p>
            <a:r>
              <a:rPr lang="en-US" sz="2800" b="1"/>
              <a:t>Tolerance</a:t>
            </a:r>
          </a:p>
          <a:p>
            <a:r>
              <a:rPr lang="en-US" sz="2800" b="1"/>
              <a:t>Self-Restraint</a:t>
            </a:r>
          </a:p>
          <a:p>
            <a:r>
              <a:rPr lang="en-US" sz="2800" b="1"/>
              <a:t>Focus</a:t>
            </a:r>
          </a:p>
          <a:p>
            <a:r>
              <a:rPr lang="en-US" sz="2800" b="1"/>
              <a:t>Public Health</a:t>
            </a:r>
          </a:p>
          <a:p>
            <a:r>
              <a:rPr lang="en-US" sz="2800" b="1"/>
              <a:t>Quality of Life</a:t>
            </a:r>
          </a:p>
        </p:txBody>
      </p:sp>
    </p:spTree>
    <p:extLst>
      <p:ext uri="{BB962C8B-B14F-4D97-AF65-F5344CB8AC3E}">
        <p14:creationId xmlns:p14="http://schemas.microsoft.com/office/powerpoint/2010/main" val="473877396"/>
      </p:ext>
    </p:extLst>
  </p:cSld>
  <p:clrMapOvr>
    <a:masterClrMapping/>
  </p:clrMapOvr>
  <p:transition>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txBox="1">
            <a:spLocks noRot="1" noChangeArrowheads="1"/>
          </p:cNvSpPr>
          <p:nvPr/>
        </p:nvSpPr>
        <p:spPr bwMode="auto">
          <a:xfrm>
            <a:off x="1295400" y="457200"/>
            <a:ext cx="7620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3000" b="1" dirty="0">
                <a:solidFill>
                  <a:prstClr val="black"/>
                </a:solidFill>
                <a:latin typeface="Gill Sans MT" pitchFamily="34" charset="0"/>
              </a:rPr>
              <a:t>EEOC 2017 Charge Receipts by Type</a:t>
            </a:r>
            <a:br>
              <a:rPr lang="en-US" sz="4000" dirty="0">
                <a:solidFill>
                  <a:srgbClr val="323543"/>
                </a:solidFill>
                <a:latin typeface="Gill Sans MT" pitchFamily="34" charset="0"/>
              </a:rPr>
            </a:br>
            <a:endParaRPr lang="en-US" sz="2000" dirty="0">
              <a:solidFill>
                <a:srgbClr val="323543"/>
              </a:solidFill>
              <a:latin typeface="Gill Sans MT" pitchFamily="34" charset="0"/>
            </a:endParaRPr>
          </a:p>
        </p:txBody>
      </p:sp>
      <p:pic>
        <p:nvPicPr>
          <p:cNvPr id="60419" name="Picture 5" descr="eeoc-logo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3"/>
          <p:cNvGraphicFramePr>
            <a:graphicFrameLocks/>
          </p:cNvGraphicFramePr>
          <p:nvPr>
            <p:extLst>
              <p:ext uri="{D42A27DB-BD31-4B8C-83A1-F6EECF244321}">
                <p14:modId xmlns:p14="http://schemas.microsoft.com/office/powerpoint/2010/main" val="4067731633"/>
              </p:ext>
            </p:extLst>
          </p:nvPr>
        </p:nvGraphicFramePr>
        <p:xfrm>
          <a:off x="1447800" y="1303338"/>
          <a:ext cx="7467600" cy="51228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6423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09600" y="457200"/>
            <a:ext cx="5597525" cy="685800"/>
          </a:xfrm>
          <a:effectLst>
            <a:outerShdw dist="53882" dir="2700000" algn="ctr" rotWithShape="0">
              <a:srgbClr val="000000"/>
            </a:outerShdw>
          </a:effectLst>
        </p:spPr>
        <p:txBody>
          <a:bodyPr/>
          <a:lstStyle/>
          <a:p>
            <a:r>
              <a:rPr lang="en-US" sz="3200" b="1" dirty="0">
                <a:solidFill>
                  <a:schemeClr val="accent1"/>
                </a:solidFill>
              </a:rPr>
              <a:t>Negative Behaviors</a:t>
            </a:r>
          </a:p>
        </p:txBody>
      </p:sp>
      <p:sp>
        <p:nvSpPr>
          <p:cNvPr id="93187" name="Rectangle 3"/>
          <p:cNvSpPr>
            <a:spLocks noGrp="1" noChangeArrowheads="1"/>
          </p:cNvSpPr>
          <p:nvPr>
            <p:ph type="body" idx="1"/>
          </p:nvPr>
        </p:nvSpPr>
        <p:spPr>
          <a:xfrm>
            <a:off x="571500" y="1676400"/>
            <a:ext cx="8439150" cy="4657725"/>
          </a:xfrm>
        </p:spPr>
        <p:txBody>
          <a:bodyPr/>
          <a:lstStyle/>
          <a:p>
            <a:pPr>
              <a:lnSpc>
                <a:spcPct val="80000"/>
              </a:lnSpc>
            </a:pPr>
            <a:r>
              <a:rPr lang="en-US" sz="2100" b="1" dirty="0"/>
              <a:t>Behavior whose purpose is to control, insult, humiliate, denigrate, embarrass, or injure the dignity of colleagues</a:t>
            </a:r>
          </a:p>
          <a:p>
            <a:pPr>
              <a:lnSpc>
                <a:spcPct val="80000"/>
              </a:lnSpc>
            </a:pPr>
            <a:r>
              <a:rPr lang="en-US" sz="2100" b="1" dirty="0"/>
              <a:t>Scape-</a:t>
            </a:r>
            <a:r>
              <a:rPr lang="en-US" sz="2100" b="1" dirty="0" err="1"/>
              <a:t>goating</a:t>
            </a:r>
            <a:endParaRPr lang="en-US" sz="2100" b="1" dirty="0"/>
          </a:p>
          <a:p>
            <a:pPr>
              <a:lnSpc>
                <a:spcPct val="80000"/>
              </a:lnSpc>
            </a:pPr>
            <a:r>
              <a:rPr lang="en-US" sz="2100" b="1" dirty="0"/>
              <a:t>Backstabbing</a:t>
            </a:r>
          </a:p>
          <a:p>
            <a:pPr>
              <a:lnSpc>
                <a:spcPct val="80000"/>
              </a:lnSpc>
            </a:pPr>
            <a:r>
              <a:rPr lang="en-US" sz="2100" b="1" dirty="0"/>
              <a:t>Constant complaining</a:t>
            </a:r>
          </a:p>
          <a:p>
            <a:pPr>
              <a:lnSpc>
                <a:spcPct val="80000"/>
              </a:lnSpc>
            </a:pPr>
            <a:r>
              <a:rPr lang="en-US" sz="2100" b="1" dirty="0"/>
              <a:t>Perpetuating rumors</a:t>
            </a:r>
          </a:p>
          <a:p>
            <a:pPr>
              <a:lnSpc>
                <a:spcPct val="80000"/>
              </a:lnSpc>
            </a:pPr>
            <a:r>
              <a:rPr lang="en-US" sz="2100" b="1" dirty="0"/>
              <a:t>Being expected to do another’s work (clean up after them)</a:t>
            </a:r>
          </a:p>
          <a:p>
            <a:pPr>
              <a:lnSpc>
                <a:spcPct val="80000"/>
              </a:lnSpc>
            </a:pPr>
            <a:r>
              <a:rPr lang="en-US" sz="2100" b="1" dirty="0"/>
              <a:t>Behaviors which undermine team cohesion, staff morale, self worth and safety</a:t>
            </a:r>
          </a:p>
          <a:p>
            <a:pPr>
              <a:lnSpc>
                <a:spcPct val="80000"/>
              </a:lnSpc>
            </a:pPr>
            <a:r>
              <a:rPr lang="en-US" sz="2100" b="1" dirty="0"/>
              <a:t>Unethical or dishonest behavior</a:t>
            </a:r>
          </a:p>
          <a:p>
            <a:pPr>
              <a:lnSpc>
                <a:spcPct val="80000"/>
              </a:lnSpc>
            </a:pPr>
            <a:r>
              <a:rPr lang="en-US" sz="2100" b="1" dirty="0"/>
              <a:t>Ineffective, nonproductive forms of conflict resolution, </a:t>
            </a:r>
          </a:p>
          <a:p>
            <a:pPr>
              <a:lnSpc>
                <a:spcPct val="80000"/>
              </a:lnSpc>
            </a:pPr>
            <a:r>
              <a:rPr lang="en-US" sz="2100" b="1" dirty="0"/>
              <a:t>Repeated failure to respond to requests</a:t>
            </a:r>
          </a:p>
          <a:p>
            <a:pPr>
              <a:lnSpc>
                <a:spcPct val="80000"/>
              </a:lnSpc>
            </a:pPr>
            <a:r>
              <a:rPr lang="en-US" sz="2100" b="1" dirty="0"/>
              <a:t>Lack of respect,  and/or</a:t>
            </a:r>
          </a:p>
          <a:p>
            <a:pPr>
              <a:lnSpc>
                <a:spcPct val="80000"/>
              </a:lnSpc>
            </a:pPr>
            <a:r>
              <a:rPr lang="en-US" sz="2100" b="1" dirty="0"/>
              <a:t>Cultural bias</a:t>
            </a:r>
          </a:p>
        </p:txBody>
      </p:sp>
    </p:spTree>
    <p:extLst>
      <p:ext uri="{BB962C8B-B14F-4D97-AF65-F5344CB8AC3E}">
        <p14:creationId xmlns:p14="http://schemas.microsoft.com/office/powerpoint/2010/main" val="4088212691"/>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 What is a Microaggression?</a:t>
            </a:r>
          </a:p>
        </p:txBody>
      </p:sp>
      <p:sp>
        <p:nvSpPr>
          <p:cNvPr id="2" name="Content Placeholder 1"/>
          <p:cNvSpPr>
            <a:spLocks noGrp="1"/>
          </p:cNvSpPr>
          <p:nvPr>
            <p:ph idx="1"/>
          </p:nvPr>
        </p:nvSpPr>
        <p:spPr/>
        <p:txBody>
          <a:bodyPr>
            <a:normAutofit/>
          </a:bodyPr>
          <a:lstStyle/>
          <a:p>
            <a:pPr marL="0" indent="0">
              <a:buNone/>
            </a:pPr>
            <a:endParaRPr lang="en-US" sz="2400" b="1" dirty="0"/>
          </a:p>
          <a:p>
            <a:pPr marL="0" indent="0" algn="just">
              <a:buNone/>
            </a:pPr>
            <a:r>
              <a:rPr lang="en-US" sz="2400" b="1" dirty="0"/>
              <a:t>Microaggression: </a:t>
            </a:r>
            <a:r>
              <a:rPr lang="en-US" sz="2400" dirty="0"/>
              <a:t>Subtle, verbal and nonverbal slights, insults, indignities, and denigrating messages directed toward an individual due to their </a:t>
            </a:r>
            <a:r>
              <a:rPr lang="en-US" sz="2400" dirty="0">
                <a:solidFill>
                  <a:srgbClr val="FF0000"/>
                </a:solidFill>
              </a:rPr>
              <a:t>group identity</a:t>
            </a:r>
            <a:r>
              <a:rPr lang="en-US" sz="2400" dirty="0"/>
              <a:t>, often automatically and unconsciously. Usually committed by well-intentioned folks who are unaware of the hidden messages being communicated. </a:t>
            </a:r>
          </a:p>
          <a:p>
            <a:endParaRPr lang="en-US" sz="1800" dirty="0"/>
          </a:p>
          <a:p>
            <a:endParaRPr lang="en-US" dirty="0"/>
          </a:p>
          <a:p>
            <a:pPr lvl="1"/>
            <a:endParaRPr lang="en-US" dirty="0"/>
          </a:p>
        </p:txBody>
      </p:sp>
      <p:sp>
        <p:nvSpPr>
          <p:cNvPr id="4" name="Content Placeholder 3"/>
          <p:cNvSpPr>
            <a:spLocks noGrp="1"/>
          </p:cNvSpPr>
          <p:nvPr>
            <p:ph sz="half" idx="4294967295"/>
          </p:nvPr>
        </p:nvSpPr>
        <p:spPr>
          <a:xfrm>
            <a:off x="5105400" y="1600200"/>
            <a:ext cx="4038600" cy="4525963"/>
          </a:xfrm>
          <a:prstGeom prst="rect">
            <a:avLst/>
          </a:prstGeom>
        </p:spPr>
        <p:txBody>
          <a:bodyPr>
            <a:normAutofit/>
          </a:bodyPr>
          <a:lstStyle/>
          <a:p>
            <a:pPr marL="0" indent="0">
              <a:buNone/>
            </a:pPr>
            <a:endParaRPr lang="en-US" sz="2400" dirty="0"/>
          </a:p>
          <a:p>
            <a:endParaRPr lang="en-US" dirty="0"/>
          </a:p>
        </p:txBody>
      </p:sp>
    </p:spTree>
    <p:extLst>
      <p:ext uri="{BB962C8B-B14F-4D97-AF65-F5344CB8AC3E}">
        <p14:creationId xmlns:p14="http://schemas.microsoft.com/office/powerpoint/2010/main" val="1878170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a:t>So What is a Microaggression?</a:t>
            </a:r>
          </a:p>
        </p:txBody>
      </p:sp>
      <p:sp>
        <p:nvSpPr>
          <p:cNvPr id="5" name="Content Placeholder 4"/>
          <p:cNvSpPr>
            <a:spLocks noGrp="1"/>
          </p:cNvSpPr>
          <p:nvPr>
            <p:ph idx="1"/>
          </p:nvPr>
        </p:nvSpPr>
        <p:spPr/>
        <p:txBody>
          <a:bodyPr/>
          <a:lstStyle/>
          <a:p>
            <a:pPr marL="0" indent="0">
              <a:buNone/>
            </a:pPr>
            <a:endParaRPr lang="en-US" sz="1400" dirty="0"/>
          </a:p>
          <a:p>
            <a:pPr marL="0" indent="0">
              <a:buNone/>
            </a:pPr>
            <a:r>
              <a:rPr lang="en-US" dirty="0"/>
              <a:t>Microaggressions are similar to carbon monoxide - </a:t>
            </a:r>
            <a:r>
              <a:rPr lang="en-US" i="1" dirty="0"/>
              <a:t>“invisible, but potentially lethal”</a:t>
            </a:r>
            <a:r>
              <a:rPr lang="en-US" dirty="0"/>
              <a:t> - continuous exposure to these type of interactions </a:t>
            </a:r>
            <a:r>
              <a:rPr lang="en-US" i="1" dirty="0"/>
              <a:t>“can be a sort of death by a thousand cuts to the victim”</a:t>
            </a:r>
          </a:p>
          <a:p>
            <a:pPr marL="0" indent="0" algn="r">
              <a:buNone/>
            </a:pPr>
            <a:r>
              <a:rPr lang="en-US" sz="2000" dirty="0"/>
              <a:t>Sue,  (2010) </a:t>
            </a:r>
            <a:r>
              <a:rPr lang="en-US" sz="2000" u="sng" dirty="0"/>
              <a:t>Microaggressions in Everyday Life:  Race, Gender, and Sexual Orientation</a:t>
            </a:r>
            <a:r>
              <a:rPr lang="en-US" sz="2000" dirty="0"/>
              <a:t>. </a:t>
            </a:r>
            <a:endParaRPr lang="en-US" sz="2000" i="1" dirty="0"/>
          </a:p>
        </p:txBody>
      </p:sp>
    </p:spTree>
    <p:extLst>
      <p:ext uri="{BB962C8B-B14F-4D97-AF65-F5344CB8AC3E}">
        <p14:creationId xmlns:p14="http://schemas.microsoft.com/office/powerpoint/2010/main" val="4174191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3652"/>
            <a:ext cx="9102408" cy="6844348"/>
          </a:xfrm>
        </p:spPr>
      </p:pic>
    </p:spTree>
    <p:extLst>
      <p:ext uri="{BB962C8B-B14F-4D97-AF65-F5344CB8AC3E}">
        <p14:creationId xmlns:p14="http://schemas.microsoft.com/office/powerpoint/2010/main" val="3079175636"/>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p>
            <a:fld id="{953D5E05-45D9-4E61-BC42-EDAD94086041}" type="slidenum">
              <a:rPr lang="en-US">
                <a:solidFill>
                  <a:srgbClr val="000000"/>
                </a:solidFill>
              </a:rPr>
              <a:pPr/>
              <a:t>54</a:t>
            </a:fld>
            <a:endParaRPr lang="en-US">
              <a:solidFill>
                <a:srgbClr val="000000"/>
              </a:solidFill>
            </a:endParaRPr>
          </a:p>
        </p:txBody>
      </p:sp>
      <p:sp>
        <p:nvSpPr>
          <p:cNvPr id="7171" name="Rectangle 2"/>
          <p:cNvSpPr>
            <a:spLocks noGrp="1" noChangeArrowheads="1"/>
          </p:cNvSpPr>
          <p:nvPr>
            <p:ph type="title"/>
          </p:nvPr>
        </p:nvSpPr>
        <p:spPr>
          <a:xfrm>
            <a:off x="457200" y="609600"/>
            <a:ext cx="8229600" cy="1143000"/>
          </a:xfrm>
        </p:spPr>
        <p:txBody>
          <a:bodyPr>
            <a:normAutofit/>
          </a:bodyPr>
          <a:lstStyle/>
          <a:p>
            <a:pPr eaLnBrk="1" hangingPunct="1"/>
            <a:r>
              <a:rPr lang="en-US" dirty="0"/>
              <a:t>Why can't we all just get along?</a:t>
            </a:r>
          </a:p>
        </p:txBody>
      </p:sp>
      <p:sp>
        <p:nvSpPr>
          <p:cNvPr id="7172" name="Rectangle 3"/>
          <p:cNvSpPr>
            <a:spLocks noGrp="1" noChangeArrowheads="1"/>
          </p:cNvSpPr>
          <p:nvPr>
            <p:ph type="body" idx="1"/>
          </p:nvPr>
        </p:nvSpPr>
        <p:spPr>
          <a:xfrm>
            <a:off x="381000" y="1219200"/>
            <a:ext cx="8458200" cy="4953000"/>
          </a:xfrm>
        </p:spPr>
        <p:txBody>
          <a:bodyPr/>
          <a:lstStyle/>
          <a:p>
            <a:pPr algn="ctr" eaLnBrk="1" hangingPunct="1">
              <a:spcBef>
                <a:spcPts val="500"/>
              </a:spcBef>
              <a:spcAft>
                <a:spcPts val="500"/>
              </a:spcAft>
              <a:buFontTx/>
              <a:buNone/>
            </a:pPr>
            <a:r>
              <a:rPr lang="en-US" sz="16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351314"/>
            <a:ext cx="6267450" cy="4220936"/>
          </a:xfrm>
          <a:prstGeom prst="rect">
            <a:avLst/>
          </a:prstGeom>
        </p:spPr>
      </p:pic>
    </p:spTree>
    <p:extLst>
      <p:ext uri="{BB962C8B-B14F-4D97-AF65-F5344CB8AC3E}">
        <p14:creationId xmlns:p14="http://schemas.microsoft.com/office/powerpoint/2010/main" val="4055043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Picture 5"/>
          <p:cNvPicPr>
            <a:picLocks noChangeAspect="1" noChangeArrowheads="1"/>
          </p:cNvPicPr>
          <p:nvPr/>
        </p:nvPicPr>
        <p:blipFill>
          <a:blip r:embed="rId3" cstate="print"/>
          <a:srcRect/>
          <a:stretch>
            <a:fillRect/>
          </a:stretch>
        </p:blipFill>
        <p:spPr bwMode="auto">
          <a:xfrm>
            <a:off x="1676400" y="838200"/>
            <a:ext cx="1876425" cy="352425"/>
          </a:xfrm>
          <a:prstGeom prst="rect">
            <a:avLst/>
          </a:prstGeom>
          <a:noFill/>
          <a:ln w="9525">
            <a:noFill/>
            <a:miter lim="800000"/>
            <a:headEnd/>
            <a:tailEnd/>
          </a:ln>
        </p:spPr>
      </p:pic>
      <p:pic>
        <p:nvPicPr>
          <p:cNvPr id="112646" name="Picture 6"/>
          <p:cNvPicPr>
            <a:picLocks noChangeAspect="1" noChangeArrowheads="1"/>
          </p:cNvPicPr>
          <p:nvPr/>
        </p:nvPicPr>
        <p:blipFill>
          <a:blip r:embed="rId4" cstate="print"/>
          <a:srcRect/>
          <a:stretch>
            <a:fillRect/>
          </a:stretch>
        </p:blipFill>
        <p:spPr bwMode="auto">
          <a:xfrm>
            <a:off x="1676400" y="1219200"/>
            <a:ext cx="4572000" cy="428625"/>
          </a:xfrm>
          <a:prstGeom prst="rect">
            <a:avLst/>
          </a:prstGeom>
          <a:noFill/>
          <a:ln w="9525">
            <a:noFill/>
            <a:miter lim="800000"/>
            <a:headEnd/>
            <a:tailEnd/>
          </a:ln>
        </p:spPr>
      </p:pic>
      <p:pic>
        <p:nvPicPr>
          <p:cNvPr id="113666" name="Picture 2"/>
          <p:cNvPicPr>
            <a:picLocks noChangeAspect="1" noChangeArrowheads="1"/>
          </p:cNvPicPr>
          <p:nvPr/>
        </p:nvPicPr>
        <p:blipFill>
          <a:blip r:embed="rId5" cstate="print"/>
          <a:srcRect/>
          <a:stretch>
            <a:fillRect/>
          </a:stretch>
        </p:blipFill>
        <p:spPr bwMode="auto">
          <a:xfrm>
            <a:off x="838200" y="1752600"/>
            <a:ext cx="7333719" cy="4876800"/>
          </a:xfrm>
          <a:prstGeom prst="rect">
            <a:avLst/>
          </a:prstGeom>
          <a:noFill/>
          <a:ln w="9525">
            <a:noFill/>
            <a:miter lim="800000"/>
            <a:headEnd/>
            <a:tailEnd/>
          </a:ln>
        </p:spPr>
      </p:pic>
    </p:spTree>
    <p:extLst>
      <p:ext uri="{BB962C8B-B14F-4D97-AF65-F5344CB8AC3E}">
        <p14:creationId xmlns:p14="http://schemas.microsoft.com/office/powerpoint/2010/main" val="34105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1000" fill="hold"/>
                                        <p:tgtEl>
                                          <p:spTgt spid="112645"/>
                                        </p:tgtEl>
                                        <p:attrNameLst>
                                          <p:attrName>ppt_w</p:attrName>
                                        </p:attrNameLst>
                                      </p:cBhvr>
                                      <p:tavLst>
                                        <p:tav tm="0">
                                          <p:val>
                                            <p:strVal val="#ppt_w+.3"/>
                                          </p:val>
                                        </p:tav>
                                        <p:tav tm="100000">
                                          <p:val>
                                            <p:strVal val="#ppt_w"/>
                                          </p:val>
                                        </p:tav>
                                      </p:tavLst>
                                    </p:anim>
                                    <p:anim calcmode="lin" valueType="num">
                                      <p:cBhvr>
                                        <p:cTn id="8" dur="1000" fill="hold"/>
                                        <p:tgtEl>
                                          <p:spTgt spid="112645"/>
                                        </p:tgtEl>
                                        <p:attrNameLst>
                                          <p:attrName>ppt_h</p:attrName>
                                        </p:attrNameLst>
                                      </p:cBhvr>
                                      <p:tavLst>
                                        <p:tav tm="0">
                                          <p:val>
                                            <p:strVal val="#ppt_h"/>
                                          </p:val>
                                        </p:tav>
                                        <p:tav tm="100000">
                                          <p:val>
                                            <p:strVal val="#ppt_h"/>
                                          </p:val>
                                        </p:tav>
                                      </p:tavLst>
                                    </p:anim>
                                    <p:animEffect transition="in" filter="fade">
                                      <p:cBhvr>
                                        <p:cTn id="9" dur="1000"/>
                                        <p:tgtEl>
                                          <p:spTgt spid="112645"/>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12646"/>
                                        </p:tgtEl>
                                        <p:attrNameLst>
                                          <p:attrName>style.visibility</p:attrName>
                                        </p:attrNameLst>
                                      </p:cBhvr>
                                      <p:to>
                                        <p:strVal val="visible"/>
                                      </p:to>
                                    </p:set>
                                    <p:anim calcmode="lin" valueType="num">
                                      <p:cBhvr>
                                        <p:cTn id="13" dur="1000" fill="hold"/>
                                        <p:tgtEl>
                                          <p:spTgt spid="112646"/>
                                        </p:tgtEl>
                                        <p:attrNameLst>
                                          <p:attrName>ppt_w</p:attrName>
                                        </p:attrNameLst>
                                      </p:cBhvr>
                                      <p:tavLst>
                                        <p:tav tm="0">
                                          <p:val>
                                            <p:strVal val="#ppt_w+.3"/>
                                          </p:val>
                                        </p:tav>
                                        <p:tav tm="100000">
                                          <p:val>
                                            <p:strVal val="#ppt_w"/>
                                          </p:val>
                                        </p:tav>
                                      </p:tavLst>
                                    </p:anim>
                                    <p:anim calcmode="lin" valueType="num">
                                      <p:cBhvr>
                                        <p:cTn id="14" dur="1000" fill="hold"/>
                                        <p:tgtEl>
                                          <p:spTgt spid="112646"/>
                                        </p:tgtEl>
                                        <p:attrNameLst>
                                          <p:attrName>ppt_h</p:attrName>
                                        </p:attrNameLst>
                                      </p:cBhvr>
                                      <p:tavLst>
                                        <p:tav tm="0">
                                          <p:val>
                                            <p:strVal val="#ppt_h"/>
                                          </p:val>
                                        </p:tav>
                                        <p:tav tm="100000">
                                          <p:val>
                                            <p:strVal val="#ppt_h"/>
                                          </p:val>
                                        </p:tav>
                                      </p:tavLst>
                                    </p:anim>
                                    <p:animEffect transition="in" filter="fade">
                                      <p:cBhvr>
                                        <p:cTn id="15" dur="1000"/>
                                        <p:tgtEl>
                                          <p:spTgt spid="112646"/>
                                        </p:tgtEl>
                                      </p:cBhvr>
                                    </p:animEffect>
                                  </p:childTnLst>
                                </p:cTn>
                              </p:par>
                            </p:childTnLst>
                          </p:cTn>
                        </p:par>
                        <p:par>
                          <p:cTn id="16" fill="hold">
                            <p:stCondLst>
                              <p:cond delay="2000"/>
                            </p:stCondLst>
                            <p:childTnLst>
                              <p:par>
                                <p:cTn id="17" presetID="3" presetClass="entr" presetSubtype="5" fill="hold" nodeType="afterEffect">
                                  <p:stCondLst>
                                    <p:cond delay="0"/>
                                  </p:stCondLst>
                                  <p:childTnLst>
                                    <p:set>
                                      <p:cBhvr>
                                        <p:cTn id="18" dur="1" fill="hold">
                                          <p:stCondLst>
                                            <p:cond delay="0"/>
                                          </p:stCondLst>
                                        </p:cTn>
                                        <p:tgtEl>
                                          <p:spTgt spid="113666"/>
                                        </p:tgtEl>
                                        <p:attrNameLst>
                                          <p:attrName>style.visibility</p:attrName>
                                        </p:attrNameLst>
                                      </p:cBhvr>
                                      <p:to>
                                        <p:strVal val="visible"/>
                                      </p:to>
                                    </p:set>
                                    <p:animEffect transition="in" filter="blinds(vertical)">
                                      <p:cBhvr>
                                        <p:cTn id="19" dur="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304800" y="1219200"/>
            <a:ext cx="8534400" cy="5257800"/>
          </a:xfrm>
        </p:spPr>
        <p:txBody>
          <a:bodyPr/>
          <a:lstStyle/>
          <a:p>
            <a:pPr marL="0" indent="0" algn="ctr" eaLnBrk="1" hangingPunct="1">
              <a:buFontTx/>
              <a:buNone/>
            </a:pPr>
            <a:r>
              <a:rPr lang="en-US" i="1" dirty="0"/>
              <a:t>“</a:t>
            </a:r>
            <a:r>
              <a:rPr lang="en-US" sz="4400" i="1" dirty="0"/>
              <a:t>If we leave the human factor out of our business calculations,</a:t>
            </a:r>
          </a:p>
          <a:p>
            <a:pPr marL="0" indent="0" algn="ctr" eaLnBrk="1" hangingPunct="1">
              <a:buFontTx/>
              <a:buNone/>
            </a:pPr>
            <a:r>
              <a:rPr lang="en-US" sz="4400" i="1" dirty="0"/>
              <a:t>we shall be wrong every time.”</a:t>
            </a:r>
          </a:p>
          <a:p>
            <a:pPr marL="0" indent="0" algn="r" eaLnBrk="1" hangingPunct="1">
              <a:buFontTx/>
              <a:buChar char="-"/>
            </a:pPr>
            <a:r>
              <a:rPr lang="en-US" i="1" dirty="0"/>
              <a:t>William H. Lever, </a:t>
            </a:r>
            <a:br>
              <a:rPr lang="en-US" i="1" dirty="0"/>
            </a:br>
            <a:r>
              <a:rPr lang="en-US" i="1" dirty="0"/>
              <a:t>founder of Lever Brothers</a:t>
            </a:r>
          </a:p>
        </p:txBody>
      </p:sp>
      <p:sp>
        <p:nvSpPr>
          <p:cNvPr id="8195"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2" y="4343400"/>
            <a:ext cx="4202519" cy="2428875"/>
          </a:xfrm>
          <a:prstGeom prst="rect">
            <a:avLst/>
          </a:prstGeom>
        </p:spPr>
      </p:pic>
    </p:spTree>
    <p:extLst>
      <p:ext uri="{BB962C8B-B14F-4D97-AF65-F5344CB8AC3E}">
        <p14:creationId xmlns:p14="http://schemas.microsoft.com/office/powerpoint/2010/main" val="401182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fade">
                                      <p:cBhvr>
                                        <p:cTn id="7" dur="1000"/>
                                        <p:tgtEl>
                                          <p:spTgt spid="8194">
                                            <p:txEl>
                                              <p:pRg st="0" end="0"/>
                                            </p:txEl>
                                          </p:spTgt>
                                        </p:tgtEl>
                                      </p:cBhvr>
                                    </p:animEffect>
                                    <p:anim calcmode="lin" valueType="num">
                                      <p:cBhvr>
                                        <p:cTn id="8" dur="1000" fill="hold"/>
                                        <p:tgtEl>
                                          <p:spTgt spid="819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19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4">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8194">
                                            <p:txEl>
                                              <p:pRg st="1" end="1"/>
                                            </p:txEl>
                                          </p:spTgt>
                                        </p:tgtEl>
                                        <p:attrNameLst>
                                          <p:attrName>style.visibility</p:attrName>
                                        </p:attrNameLst>
                                      </p:cBhvr>
                                      <p:to>
                                        <p:strVal val="visible"/>
                                      </p:to>
                                    </p:set>
                                    <p:animEffect transition="in" filter="fade">
                                      <p:cBhvr>
                                        <p:cTn id="14" dur="1000"/>
                                        <p:tgtEl>
                                          <p:spTgt spid="8194">
                                            <p:txEl>
                                              <p:pRg st="1" end="1"/>
                                            </p:txEl>
                                          </p:spTgt>
                                        </p:tgtEl>
                                      </p:cBhvr>
                                    </p:animEffect>
                                    <p:anim calcmode="lin" valueType="num">
                                      <p:cBhvr>
                                        <p:cTn id="15" dur="1000" fill="hold"/>
                                        <p:tgtEl>
                                          <p:spTgt spid="8194">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8194">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194">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8194">
                                            <p:txEl>
                                              <p:pRg st="2" end="2"/>
                                            </p:txEl>
                                          </p:spTgt>
                                        </p:tgtEl>
                                        <p:attrNameLst>
                                          <p:attrName>style.visibility</p:attrName>
                                        </p:attrNameLst>
                                      </p:cBhvr>
                                      <p:to>
                                        <p:strVal val="visible"/>
                                      </p:to>
                                    </p:set>
                                    <p:animEffect transition="in" filter="fade">
                                      <p:cBhvr>
                                        <p:cTn id="21" dur="1000"/>
                                        <p:tgtEl>
                                          <p:spTgt spid="8194">
                                            <p:txEl>
                                              <p:pRg st="2" end="2"/>
                                            </p:txEl>
                                          </p:spTgt>
                                        </p:tgtEl>
                                      </p:cBhvr>
                                    </p:animEffect>
                                    <p:anim calcmode="lin" valueType="num">
                                      <p:cBhvr>
                                        <p:cTn id="22" dur="1000" fill="hold"/>
                                        <p:tgtEl>
                                          <p:spTgt spid="8194">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8194">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19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t>Business Case for Civility</a:t>
            </a:r>
          </a:p>
        </p:txBody>
      </p:sp>
      <p:sp>
        <p:nvSpPr>
          <p:cNvPr id="10243" name="Content Placeholder 2"/>
          <p:cNvSpPr>
            <a:spLocks noGrp="1"/>
          </p:cNvSpPr>
          <p:nvPr>
            <p:ph idx="1"/>
          </p:nvPr>
        </p:nvSpPr>
        <p:spPr>
          <a:xfrm>
            <a:off x="990600" y="1600200"/>
            <a:ext cx="2057400" cy="609600"/>
          </a:xfrm>
        </p:spPr>
        <p:txBody>
          <a:bodyPr/>
          <a:lstStyle/>
          <a:p>
            <a:pPr>
              <a:buNone/>
            </a:pPr>
            <a:r>
              <a:rPr lang="en-US" sz="2800" dirty="0"/>
              <a:t>Recruiting</a:t>
            </a:r>
          </a:p>
        </p:txBody>
      </p:sp>
      <p:pic>
        <p:nvPicPr>
          <p:cNvPr id="10244" name="Picture 3"/>
          <p:cNvPicPr>
            <a:picLocks noChangeAspect="1"/>
          </p:cNvPicPr>
          <p:nvPr/>
        </p:nvPicPr>
        <p:blipFill>
          <a:blip r:embed="rId3" cstate="print"/>
          <a:srcRect/>
          <a:stretch>
            <a:fillRect/>
          </a:stretch>
        </p:blipFill>
        <p:spPr bwMode="auto">
          <a:xfrm>
            <a:off x="4521200" y="2133600"/>
            <a:ext cx="3556000" cy="2667000"/>
          </a:xfrm>
          <a:prstGeom prst="rect">
            <a:avLst/>
          </a:prstGeom>
          <a:noFill/>
          <a:ln w="9525">
            <a:noFill/>
            <a:miter lim="800000"/>
            <a:headEnd/>
            <a:tailEnd/>
          </a:ln>
        </p:spPr>
      </p:pic>
      <p:sp>
        <p:nvSpPr>
          <p:cNvPr id="10245" name="Right Arrow 4"/>
          <p:cNvSpPr>
            <a:spLocks noChangeArrowheads="1"/>
          </p:cNvSpPr>
          <p:nvPr/>
        </p:nvSpPr>
        <p:spPr bwMode="auto">
          <a:xfrm rot="-5400000">
            <a:off x="655638" y="17145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46" name="Right Arrow 5"/>
          <p:cNvSpPr>
            <a:spLocks noChangeArrowheads="1"/>
          </p:cNvSpPr>
          <p:nvPr/>
        </p:nvSpPr>
        <p:spPr bwMode="auto">
          <a:xfrm rot="-5400000">
            <a:off x="647700" y="21717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47" name="Right Arrow 6"/>
          <p:cNvSpPr>
            <a:spLocks noChangeArrowheads="1"/>
          </p:cNvSpPr>
          <p:nvPr/>
        </p:nvSpPr>
        <p:spPr bwMode="auto">
          <a:xfrm rot="-5400000">
            <a:off x="647700" y="27051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48" name="Right Arrow 7"/>
          <p:cNvSpPr>
            <a:spLocks noChangeArrowheads="1"/>
          </p:cNvSpPr>
          <p:nvPr/>
        </p:nvSpPr>
        <p:spPr bwMode="auto">
          <a:xfrm rot="-5400000">
            <a:off x="647700" y="32385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49" name="Right Arrow 8"/>
          <p:cNvSpPr>
            <a:spLocks noChangeArrowheads="1"/>
          </p:cNvSpPr>
          <p:nvPr/>
        </p:nvSpPr>
        <p:spPr bwMode="auto">
          <a:xfrm rot="-5400000">
            <a:off x="647700" y="37719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50" name="Right Arrow 9"/>
          <p:cNvSpPr>
            <a:spLocks noChangeArrowheads="1"/>
          </p:cNvSpPr>
          <p:nvPr/>
        </p:nvSpPr>
        <p:spPr bwMode="auto">
          <a:xfrm rot="-5400000">
            <a:off x="647700" y="43053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51" name="Right Arrow 10"/>
          <p:cNvSpPr>
            <a:spLocks noChangeArrowheads="1"/>
          </p:cNvSpPr>
          <p:nvPr/>
        </p:nvSpPr>
        <p:spPr bwMode="auto">
          <a:xfrm rot="-5400000">
            <a:off x="647700" y="48387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0252" name="Right Arrow 11"/>
          <p:cNvSpPr>
            <a:spLocks noChangeArrowheads="1"/>
          </p:cNvSpPr>
          <p:nvPr/>
        </p:nvSpPr>
        <p:spPr bwMode="auto">
          <a:xfrm rot="-5400000">
            <a:off x="647700" y="5372100"/>
            <a:ext cx="381000" cy="304800"/>
          </a:xfrm>
          <a:prstGeom prst="rightArrow">
            <a:avLst>
              <a:gd name="adj1" fmla="val 50000"/>
              <a:gd name="adj2" fmla="val 50000"/>
            </a:avLst>
          </a:prstGeom>
          <a:solidFill>
            <a:srgbClr val="92D050"/>
          </a:solidFill>
          <a:ln w="9525" algn="ctr">
            <a:solidFill>
              <a:schemeClr val="tx1"/>
            </a:solidFill>
            <a:round/>
            <a:headEnd/>
            <a:tailEnd/>
          </a:ln>
        </p:spPr>
        <p:txBody>
          <a:bodyPr/>
          <a:lstStyle/>
          <a:p>
            <a:endParaRPr lang="en-US"/>
          </a:p>
        </p:txBody>
      </p:sp>
      <p:sp>
        <p:nvSpPr>
          <p:cNvPr id="14" name="Content Placeholder 2"/>
          <p:cNvSpPr txBox="1">
            <a:spLocks/>
          </p:cNvSpPr>
          <p:nvPr/>
        </p:nvSpPr>
        <p:spPr bwMode="auto">
          <a:xfrm>
            <a:off x="990600" y="2133600"/>
            <a:ext cx="23622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Productivity</a:t>
            </a:r>
          </a:p>
        </p:txBody>
      </p:sp>
      <p:sp>
        <p:nvSpPr>
          <p:cNvPr id="15" name="Content Placeholder 2"/>
          <p:cNvSpPr txBox="1">
            <a:spLocks/>
          </p:cNvSpPr>
          <p:nvPr/>
        </p:nvSpPr>
        <p:spPr bwMode="auto">
          <a:xfrm>
            <a:off x="990600" y="4267200"/>
            <a:ext cx="23622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Retention</a:t>
            </a:r>
          </a:p>
        </p:txBody>
      </p:sp>
      <p:sp>
        <p:nvSpPr>
          <p:cNvPr id="16" name="Content Placeholder 2"/>
          <p:cNvSpPr txBox="1">
            <a:spLocks/>
          </p:cNvSpPr>
          <p:nvPr/>
        </p:nvSpPr>
        <p:spPr bwMode="auto">
          <a:xfrm>
            <a:off x="990600" y="2667000"/>
            <a:ext cx="33528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Customer Service</a:t>
            </a:r>
          </a:p>
        </p:txBody>
      </p:sp>
      <p:sp>
        <p:nvSpPr>
          <p:cNvPr id="17" name="Content Placeholder 2"/>
          <p:cNvSpPr txBox="1">
            <a:spLocks/>
          </p:cNvSpPr>
          <p:nvPr/>
        </p:nvSpPr>
        <p:spPr bwMode="auto">
          <a:xfrm>
            <a:off x="990600" y="3200400"/>
            <a:ext cx="2819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err="1">
                <a:ln>
                  <a:noFill/>
                </a:ln>
                <a:solidFill>
                  <a:schemeClr val="tx1"/>
                </a:solidFill>
                <a:effectLst/>
                <a:uLnTx/>
                <a:uFillTx/>
                <a:latin typeface="+mn-lt"/>
                <a:ea typeface="+mn-ea"/>
                <a:cs typeface="+mn-cs"/>
              </a:rPr>
              <a:t>Presenteeism</a:t>
            </a: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18" name="Content Placeholder 2"/>
          <p:cNvSpPr txBox="1">
            <a:spLocks/>
          </p:cNvSpPr>
          <p:nvPr/>
        </p:nvSpPr>
        <p:spPr bwMode="auto">
          <a:xfrm>
            <a:off x="990600" y="3733800"/>
            <a:ext cx="19050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Morale</a:t>
            </a:r>
          </a:p>
        </p:txBody>
      </p:sp>
      <p:sp>
        <p:nvSpPr>
          <p:cNvPr id="19" name="Content Placeholder 2"/>
          <p:cNvSpPr txBox="1">
            <a:spLocks/>
          </p:cNvSpPr>
          <p:nvPr/>
        </p:nvSpPr>
        <p:spPr bwMode="auto">
          <a:xfrm>
            <a:off x="990600" y="4800600"/>
            <a:ext cx="26670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Communication</a:t>
            </a:r>
          </a:p>
        </p:txBody>
      </p:sp>
      <p:sp>
        <p:nvSpPr>
          <p:cNvPr id="20" name="Content Placeholder 2"/>
          <p:cNvSpPr txBox="1">
            <a:spLocks/>
          </p:cNvSpPr>
          <p:nvPr/>
        </p:nvSpPr>
        <p:spPr bwMode="auto">
          <a:xfrm>
            <a:off x="990600" y="5334000"/>
            <a:ext cx="27432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Bottom Line</a:t>
            </a:r>
          </a:p>
        </p:txBody>
      </p:sp>
    </p:spTree>
    <p:extLst>
      <p:ext uri="{BB962C8B-B14F-4D97-AF65-F5344CB8AC3E}">
        <p14:creationId xmlns:p14="http://schemas.microsoft.com/office/powerpoint/2010/main" val="28600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wipe(down)">
                                      <p:cBhvr>
                                        <p:cTn id="13" dur="500"/>
                                        <p:tgtEl>
                                          <p:spTgt spid="10245"/>
                                        </p:tgtEl>
                                      </p:cBhvr>
                                    </p:animEffect>
                                  </p:childTnLst>
                                </p:cTn>
                              </p:par>
                            </p:childTnLst>
                          </p:cTn>
                        </p:par>
                        <p:par>
                          <p:cTn id="14" fill="hold">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10246"/>
                                        </p:tgtEl>
                                        <p:attrNameLst>
                                          <p:attrName>style.visibility</p:attrName>
                                        </p:attrNameLst>
                                      </p:cBhvr>
                                      <p:to>
                                        <p:strVal val="visible"/>
                                      </p:to>
                                    </p:set>
                                    <p:animEffect transition="in" filter="wipe(down)">
                                      <p:cBhvr>
                                        <p:cTn id="23" dur="500"/>
                                        <p:tgtEl>
                                          <p:spTgt spid="10246"/>
                                        </p:tgtEl>
                                      </p:cBhvr>
                                    </p:animEffect>
                                  </p:childTnLst>
                                </p:cTn>
                              </p:par>
                            </p:childTnLst>
                          </p:cTn>
                        </p:par>
                        <p:par>
                          <p:cTn id="24" fill="hold">
                            <p:stCondLst>
                              <p:cond delay="3000"/>
                            </p:stCondLst>
                            <p:childTnLst>
                              <p:par>
                                <p:cTn id="25" presetID="55"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0.70"/>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childTnLst>
                          </p:cTn>
                        </p:par>
                        <p:par>
                          <p:cTn id="30" fill="hold">
                            <p:stCondLst>
                              <p:cond delay="4000"/>
                            </p:stCondLst>
                            <p:childTnLst>
                              <p:par>
                                <p:cTn id="31" presetID="22" presetClass="entr" presetSubtype="4" fill="hold" grpId="0" nodeType="afterEffect">
                                  <p:stCondLst>
                                    <p:cond delay="0"/>
                                  </p:stCondLst>
                                  <p:childTnLst>
                                    <p:set>
                                      <p:cBhvr>
                                        <p:cTn id="32" dur="1" fill="hold">
                                          <p:stCondLst>
                                            <p:cond delay="0"/>
                                          </p:stCondLst>
                                        </p:cTn>
                                        <p:tgtEl>
                                          <p:spTgt spid="10247"/>
                                        </p:tgtEl>
                                        <p:attrNameLst>
                                          <p:attrName>style.visibility</p:attrName>
                                        </p:attrNameLst>
                                      </p:cBhvr>
                                      <p:to>
                                        <p:strVal val="visible"/>
                                      </p:to>
                                    </p:set>
                                    <p:animEffect transition="in" filter="wipe(down)">
                                      <p:cBhvr>
                                        <p:cTn id="33" dur="500"/>
                                        <p:tgtEl>
                                          <p:spTgt spid="10247"/>
                                        </p:tgtEl>
                                      </p:cBhvr>
                                    </p:animEffect>
                                  </p:childTnLst>
                                </p:cTn>
                              </p:par>
                            </p:childTnLst>
                          </p:cTn>
                        </p:par>
                        <p:par>
                          <p:cTn id="34" fill="hold">
                            <p:stCondLst>
                              <p:cond delay="4500"/>
                            </p:stCondLst>
                            <p:childTnLst>
                              <p:par>
                                <p:cTn id="35" presetID="55"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strVal val="#ppt_w*0.70"/>
                                          </p:val>
                                        </p:tav>
                                        <p:tav tm="100000">
                                          <p:val>
                                            <p:strVal val="#ppt_w"/>
                                          </p:val>
                                        </p:tav>
                                      </p:tavLst>
                                    </p:anim>
                                    <p:anim calcmode="lin" valueType="num">
                                      <p:cBhvr>
                                        <p:cTn id="38" dur="1000" fill="hold"/>
                                        <p:tgtEl>
                                          <p:spTgt spid="17"/>
                                        </p:tgtEl>
                                        <p:attrNameLst>
                                          <p:attrName>ppt_h</p:attrName>
                                        </p:attrNameLst>
                                      </p:cBhvr>
                                      <p:tavLst>
                                        <p:tav tm="0">
                                          <p:val>
                                            <p:strVal val="#ppt_h"/>
                                          </p:val>
                                        </p:tav>
                                        <p:tav tm="100000">
                                          <p:val>
                                            <p:strVal val="#ppt_h"/>
                                          </p:val>
                                        </p:tav>
                                      </p:tavLst>
                                    </p:anim>
                                    <p:animEffect transition="in" filter="fade">
                                      <p:cBhvr>
                                        <p:cTn id="39" dur="1000"/>
                                        <p:tgtEl>
                                          <p:spTgt spid="17"/>
                                        </p:tgtEl>
                                      </p:cBhvr>
                                    </p:animEffect>
                                  </p:childTnLst>
                                </p:cTn>
                              </p:par>
                            </p:childTnLst>
                          </p:cTn>
                        </p:par>
                        <p:par>
                          <p:cTn id="40" fill="hold">
                            <p:stCondLst>
                              <p:cond delay="5500"/>
                            </p:stCondLst>
                            <p:childTnLst>
                              <p:par>
                                <p:cTn id="41" presetID="22" presetClass="entr" presetSubtype="4" fill="hold" grpId="0" nodeType="afterEffect">
                                  <p:stCondLst>
                                    <p:cond delay="0"/>
                                  </p:stCondLst>
                                  <p:childTnLst>
                                    <p:set>
                                      <p:cBhvr>
                                        <p:cTn id="42" dur="1" fill="hold">
                                          <p:stCondLst>
                                            <p:cond delay="0"/>
                                          </p:stCondLst>
                                        </p:cTn>
                                        <p:tgtEl>
                                          <p:spTgt spid="10248"/>
                                        </p:tgtEl>
                                        <p:attrNameLst>
                                          <p:attrName>style.visibility</p:attrName>
                                        </p:attrNameLst>
                                      </p:cBhvr>
                                      <p:to>
                                        <p:strVal val="visible"/>
                                      </p:to>
                                    </p:set>
                                    <p:animEffect transition="in" filter="wipe(down)">
                                      <p:cBhvr>
                                        <p:cTn id="43" dur="500"/>
                                        <p:tgtEl>
                                          <p:spTgt spid="10248"/>
                                        </p:tgtEl>
                                      </p:cBhvr>
                                    </p:animEffect>
                                  </p:childTnLst>
                                </p:cTn>
                              </p:par>
                            </p:childTnLst>
                          </p:cTn>
                        </p:par>
                        <p:par>
                          <p:cTn id="44" fill="hold">
                            <p:stCondLst>
                              <p:cond delay="6000"/>
                            </p:stCondLst>
                            <p:childTnLst>
                              <p:par>
                                <p:cTn id="45" presetID="55"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10249"/>
                                        </p:tgtEl>
                                        <p:attrNameLst>
                                          <p:attrName>style.visibility</p:attrName>
                                        </p:attrNameLst>
                                      </p:cBhvr>
                                      <p:to>
                                        <p:strVal val="visible"/>
                                      </p:to>
                                    </p:set>
                                    <p:animEffect transition="in" filter="wipe(down)">
                                      <p:cBhvr>
                                        <p:cTn id="53" dur="500"/>
                                        <p:tgtEl>
                                          <p:spTgt spid="10249"/>
                                        </p:tgtEl>
                                      </p:cBhvr>
                                    </p:animEffect>
                                  </p:childTnLst>
                                </p:cTn>
                              </p:par>
                            </p:childTnLst>
                          </p:cTn>
                        </p:par>
                        <p:par>
                          <p:cTn id="54" fill="hold">
                            <p:stCondLst>
                              <p:cond delay="7500"/>
                            </p:stCondLst>
                            <p:childTnLst>
                              <p:par>
                                <p:cTn id="55" presetID="55"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strVal val="#ppt_w*0.70"/>
                                          </p:val>
                                        </p:tav>
                                        <p:tav tm="100000">
                                          <p:val>
                                            <p:strVal val="#ppt_w"/>
                                          </p:val>
                                        </p:tav>
                                      </p:tavLst>
                                    </p:anim>
                                    <p:anim calcmode="lin" valueType="num">
                                      <p:cBhvr>
                                        <p:cTn id="58" dur="1000" fill="hold"/>
                                        <p:tgtEl>
                                          <p:spTgt spid="15"/>
                                        </p:tgtEl>
                                        <p:attrNameLst>
                                          <p:attrName>ppt_h</p:attrName>
                                        </p:attrNameLst>
                                      </p:cBhvr>
                                      <p:tavLst>
                                        <p:tav tm="0">
                                          <p:val>
                                            <p:strVal val="#ppt_h"/>
                                          </p:val>
                                        </p:tav>
                                        <p:tav tm="100000">
                                          <p:val>
                                            <p:strVal val="#ppt_h"/>
                                          </p:val>
                                        </p:tav>
                                      </p:tavLst>
                                    </p:anim>
                                    <p:animEffect transition="in" filter="fade">
                                      <p:cBhvr>
                                        <p:cTn id="59" dur="1000"/>
                                        <p:tgtEl>
                                          <p:spTgt spid="15"/>
                                        </p:tgtEl>
                                      </p:cBhvr>
                                    </p:animEffect>
                                  </p:childTnLst>
                                </p:cTn>
                              </p:par>
                            </p:childTnLst>
                          </p:cTn>
                        </p:par>
                        <p:par>
                          <p:cTn id="60" fill="hold">
                            <p:stCondLst>
                              <p:cond delay="8500"/>
                            </p:stCondLst>
                            <p:childTnLst>
                              <p:par>
                                <p:cTn id="61" presetID="22" presetClass="entr" presetSubtype="4" fill="hold" grpId="0" nodeType="afterEffect">
                                  <p:stCondLst>
                                    <p:cond delay="0"/>
                                  </p:stCondLst>
                                  <p:childTnLst>
                                    <p:set>
                                      <p:cBhvr>
                                        <p:cTn id="62" dur="1" fill="hold">
                                          <p:stCondLst>
                                            <p:cond delay="0"/>
                                          </p:stCondLst>
                                        </p:cTn>
                                        <p:tgtEl>
                                          <p:spTgt spid="10250"/>
                                        </p:tgtEl>
                                        <p:attrNameLst>
                                          <p:attrName>style.visibility</p:attrName>
                                        </p:attrNameLst>
                                      </p:cBhvr>
                                      <p:to>
                                        <p:strVal val="visible"/>
                                      </p:to>
                                    </p:set>
                                    <p:animEffect transition="in" filter="wipe(down)">
                                      <p:cBhvr>
                                        <p:cTn id="63" dur="500"/>
                                        <p:tgtEl>
                                          <p:spTgt spid="10250"/>
                                        </p:tgtEl>
                                      </p:cBhvr>
                                    </p:animEffect>
                                  </p:childTnLst>
                                </p:cTn>
                              </p:par>
                            </p:childTnLst>
                          </p:cTn>
                        </p:par>
                        <p:par>
                          <p:cTn id="64" fill="hold">
                            <p:stCondLst>
                              <p:cond delay="9000"/>
                            </p:stCondLst>
                            <p:childTnLst>
                              <p:par>
                                <p:cTn id="65" presetID="55"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ppt_w</p:attrName>
                                        </p:attrNameLst>
                                      </p:cBhvr>
                                      <p:tavLst>
                                        <p:tav tm="0">
                                          <p:val>
                                            <p:strVal val="#ppt_w*0.70"/>
                                          </p:val>
                                        </p:tav>
                                        <p:tav tm="100000">
                                          <p:val>
                                            <p:strVal val="#ppt_w"/>
                                          </p:val>
                                        </p:tav>
                                      </p:tavLst>
                                    </p:anim>
                                    <p:anim calcmode="lin" valueType="num">
                                      <p:cBhvr>
                                        <p:cTn id="68" dur="1000" fill="hold"/>
                                        <p:tgtEl>
                                          <p:spTgt spid="19"/>
                                        </p:tgtEl>
                                        <p:attrNameLst>
                                          <p:attrName>ppt_h</p:attrName>
                                        </p:attrNameLst>
                                      </p:cBhvr>
                                      <p:tavLst>
                                        <p:tav tm="0">
                                          <p:val>
                                            <p:strVal val="#ppt_h"/>
                                          </p:val>
                                        </p:tav>
                                        <p:tav tm="100000">
                                          <p:val>
                                            <p:strVal val="#ppt_h"/>
                                          </p:val>
                                        </p:tav>
                                      </p:tavLst>
                                    </p:anim>
                                    <p:animEffect transition="in" filter="fade">
                                      <p:cBhvr>
                                        <p:cTn id="69" dur="1000"/>
                                        <p:tgtEl>
                                          <p:spTgt spid="19"/>
                                        </p:tgtEl>
                                      </p:cBhvr>
                                    </p:animEffect>
                                  </p:childTnLst>
                                </p:cTn>
                              </p:par>
                            </p:childTnLst>
                          </p:cTn>
                        </p:par>
                        <p:par>
                          <p:cTn id="70" fill="hold">
                            <p:stCondLst>
                              <p:cond delay="10000"/>
                            </p:stCondLst>
                            <p:childTnLst>
                              <p:par>
                                <p:cTn id="71" presetID="22" presetClass="entr" presetSubtype="4" fill="hold" grpId="0" nodeType="afterEffect">
                                  <p:stCondLst>
                                    <p:cond delay="0"/>
                                  </p:stCondLst>
                                  <p:childTnLst>
                                    <p:set>
                                      <p:cBhvr>
                                        <p:cTn id="72" dur="1" fill="hold">
                                          <p:stCondLst>
                                            <p:cond delay="0"/>
                                          </p:stCondLst>
                                        </p:cTn>
                                        <p:tgtEl>
                                          <p:spTgt spid="10251"/>
                                        </p:tgtEl>
                                        <p:attrNameLst>
                                          <p:attrName>style.visibility</p:attrName>
                                        </p:attrNameLst>
                                      </p:cBhvr>
                                      <p:to>
                                        <p:strVal val="visible"/>
                                      </p:to>
                                    </p:set>
                                    <p:animEffect transition="in" filter="wipe(down)">
                                      <p:cBhvr>
                                        <p:cTn id="73" dur="500"/>
                                        <p:tgtEl>
                                          <p:spTgt spid="10251"/>
                                        </p:tgtEl>
                                      </p:cBhvr>
                                    </p:animEffect>
                                  </p:childTnLst>
                                </p:cTn>
                              </p:par>
                            </p:childTnLst>
                          </p:cTn>
                        </p:par>
                        <p:par>
                          <p:cTn id="74" fill="hold">
                            <p:stCondLst>
                              <p:cond delay="10500"/>
                            </p:stCondLst>
                            <p:childTnLst>
                              <p:par>
                                <p:cTn id="75" presetID="22" presetClass="entr" presetSubtype="4"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00"/>
                                        <p:tgtEl>
                                          <p:spTgt spid="20"/>
                                        </p:tgtEl>
                                      </p:cBhvr>
                                    </p:animEffect>
                                  </p:childTnLst>
                                </p:cTn>
                              </p:par>
                            </p:childTnLst>
                          </p:cTn>
                        </p:par>
                        <p:par>
                          <p:cTn id="78" fill="hold">
                            <p:stCondLst>
                              <p:cond delay="11000"/>
                            </p:stCondLst>
                            <p:childTnLst>
                              <p:par>
                                <p:cTn id="79" presetID="22" presetClass="entr" presetSubtype="4" fill="hold" grpId="0" nodeType="afterEffect">
                                  <p:stCondLst>
                                    <p:cond delay="0"/>
                                  </p:stCondLst>
                                  <p:childTnLst>
                                    <p:set>
                                      <p:cBhvr>
                                        <p:cTn id="80" dur="1" fill="hold">
                                          <p:stCondLst>
                                            <p:cond delay="0"/>
                                          </p:stCondLst>
                                        </p:cTn>
                                        <p:tgtEl>
                                          <p:spTgt spid="10252"/>
                                        </p:tgtEl>
                                        <p:attrNameLst>
                                          <p:attrName>style.visibility</p:attrName>
                                        </p:attrNameLst>
                                      </p:cBhvr>
                                      <p:to>
                                        <p:strVal val="visible"/>
                                      </p:to>
                                    </p:set>
                                    <p:animEffect transition="in" filter="wipe(down)">
                                      <p:cBhvr>
                                        <p:cTn id="81"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5" grpId="0" animBg="1"/>
      <p:bldP spid="10246" grpId="0" animBg="1"/>
      <p:bldP spid="10247" grpId="0" animBg="1"/>
      <p:bldP spid="10248" grpId="0" animBg="1"/>
      <p:bldP spid="10249" grpId="0" animBg="1"/>
      <p:bldP spid="10250" grpId="0" animBg="1"/>
      <p:bldP spid="10251" grpId="0" animBg="1"/>
      <p:bldP spid="10252" grpId="0" animBg="1"/>
      <p:bldP spid="14" grpId="0"/>
      <p:bldP spid="15" grpId="0"/>
      <p:bldP spid="16" grpId="0"/>
      <p:bldP spid="17" grpId="0"/>
      <p:bldP spid="18"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bwMode="auto">
          <a:xfrm>
            <a:off x="4343400" y="5181600"/>
            <a:ext cx="4114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lang="en-US" sz="3200" kern="0" dirty="0">
                <a:latin typeface="+mn-lt"/>
                <a:ea typeface="+mn-ea"/>
              </a:rPr>
              <a:t>Costs</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6" name="Content Placeholder 2"/>
          <p:cNvSpPr txBox="1">
            <a:spLocks/>
          </p:cNvSpPr>
          <p:nvPr/>
        </p:nvSpPr>
        <p:spPr bwMode="auto">
          <a:xfrm>
            <a:off x="4343400" y="4572000"/>
            <a:ext cx="5105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Waste</a:t>
            </a: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7" name="Content Placeholder 2"/>
          <p:cNvSpPr txBox="1">
            <a:spLocks/>
          </p:cNvSpPr>
          <p:nvPr/>
        </p:nvSpPr>
        <p:spPr bwMode="auto">
          <a:xfrm>
            <a:off x="4343400" y="3962400"/>
            <a:ext cx="4419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Customer complaints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5" name="Content Placeholder 2"/>
          <p:cNvSpPr txBox="1">
            <a:spLocks/>
          </p:cNvSpPr>
          <p:nvPr/>
        </p:nvSpPr>
        <p:spPr bwMode="auto">
          <a:xfrm>
            <a:off x="4343400" y="3352800"/>
            <a:ext cx="31242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Absenteeism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4" name="Content Placeholder 2"/>
          <p:cNvSpPr txBox="1">
            <a:spLocks/>
          </p:cNvSpPr>
          <p:nvPr/>
        </p:nvSpPr>
        <p:spPr bwMode="auto">
          <a:xfrm>
            <a:off x="4343400" y="2819400"/>
            <a:ext cx="3048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Accidents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13" name="Content Placeholder 2"/>
          <p:cNvSpPr txBox="1">
            <a:spLocks/>
          </p:cNvSpPr>
          <p:nvPr/>
        </p:nvSpPr>
        <p:spPr bwMode="auto">
          <a:xfrm>
            <a:off x="4343400" y="2209800"/>
            <a:ext cx="3581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Lost productivity</a:t>
            </a:r>
          </a:p>
        </p:txBody>
      </p:sp>
      <p:sp>
        <p:nvSpPr>
          <p:cNvPr id="12290" name="Title 1"/>
          <p:cNvSpPr>
            <a:spLocks noGrp="1"/>
          </p:cNvSpPr>
          <p:nvPr>
            <p:ph type="title"/>
          </p:nvPr>
        </p:nvSpPr>
        <p:spPr>
          <a:xfrm>
            <a:off x="533400" y="463658"/>
            <a:ext cx="8229600" cy="990600"/>
          </a:xfrm>
        </p:spPr>
        <p:txBody>
          <a:bodyPr/>
          <a:lstStyle/>
          <a:p>
            <a:r>
              <a:rPr lang="en-US"/>
              <a:t>The Costs of Incivility</a:t>
            </a:r>
          </a:p>
        </p:txBody>
      </p:sp>
      <p:sp>
        <p:nvSpPr>
          <p:cNvPr id="12292" name="Content Placeholder 2"/>
          <p:cNvSpPr>
            <a:spLocks noGrp="1"/>
          </p:cNvSpPr>
          <p:nvPr>
            <p:ph idx="1"/>
          </p:nvPr>
        </p:nvSpPr>
        <p:spPr>
          <a:xfrm>
            <a:off x="4343400" y="1600200"/>
            <a:ext cx="2514600" cy="762000"/>
          </a:xfrm>
        </p:spPr>
        <p:txBody>
          <a:bodyPr/>
          <a:lstStyle/>
          <a:p>
            <a:pPr>
              <a:buNone/>
            </a:pPr>
            <a:r>
              <a:rPr lang="en-US" sz="3600" dirty="0"/>
              <a:t>Turnover</a:t>
            </a:r>
          </a:p>
          <a:p>
            <a:endParaRPr lang="en-US" dirty="0"/>
          </a:p>
          <a:p>
            <a:pPr>
              <a:buNone/>
            </a:pPr>
            <a:endParaRPr lang="en-US" dirty="0"/>
          </a:p>
        </p:txBody>
      </p:sp>
      <p:sp>
        <p:nvSpPr>
          <p:cNvPr id="12293" name="Right Arrow 6"/>
          <p:cNvSpPr>
            <a:spLocks noChangeArrowheads="1"/>
          </p:cNvSpPr>
          <p:nvPr/>
        </p:nvSpPr>
        <p:spPr bwMode="auto">
          <a:xfrm rot="-5400000">
            <a:off x="4000500" y="17145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12294" name="Right Arrow 7"/>
          <p:cNvSpPr>
            <a:spLocks noChangeArrowheads="1"/>
          </p:cNvSpPr>
          <p:nvPr/>
        </p:nvSpPr>
        <p:spPr bwMode="auto">
          <a:xfrm rot="-5400000">
            <a:off x="4000500" y="23241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12295" name="Right Arrow 8"/>
          <p:cNvSpPr>
            <a:spLocks noChangeArrowheads="1"/>
          </p:cNvSpPr>
          <p:nvPr/>
        </p:nvSpPr>
        <p:spPr bwMode="auto">
          <a:xfrm rot="-5400000">
            <a:off x="4000500" y="29337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12296" name="Right Arrow 9"/>
          <p:cNvSpPr>
            <a:spLocks noChangeArrowheads="1"/>
          </p:cNvSpPr>
          <p:nvPr/>
        </p:nvSpPr>
        <p:spPr bwMode="auto">
          <a:xfrm rot="-5400000">
            <a:off x="4000500" y="34671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12297" name="Right Arrow 10"/>
          <p:cNvSpPr>
            <a:spLocks noChangeArrowheads="1"/>
          </p:cNvSpPr>
          <p:nvPr/>
        </p:nvSpPr>
        <p:spPr bwMode="auto">
          <a:xfrm rot="-5400000">
            <a:off x="4000500" y="40767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12298" name="Right Arrow 11"/>
          <p:cNvSpPr>
            <a:spLocks noChangeArrowheads="1"/>
          </p:cNvSpPr>
          <p:nvPr/>
        </p:nvSpPr>
        <p:spPr bwMode="auto">
          <a:xfrm rot="-5400000">
            <a:off x="4000500" y="46863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12299" name="Right Arrow 11"/>
          <p:cNvSpPr>
            <a:spLocks noChangeArrowheads="1"/>
          </p:cNvSpPr>
          <p:nvPr/>
        </p:nvSpPr>
        <p:spPr bwMode="auto">
          <a:xfrm rot="-5400000">
            <a:off x="4000500" y="5295900"/>
            <a:ext cx="381000" cy="3048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81000" y="2038350"/>
            <a:ext cx="3299461" cy="3162300"/>
          </a:xfrm>
          <a:prstGeom prst="rect">
            <a:avLst/>
          </a:prstGeom>
        </p:spPr>
      </p:pic>
    </p:spTree>
    <p:extLst>
      <p:ext uri="{BB962C8B-B14F-4D97-AF65-F5344CB8AC3E}">
        <p14:creationId xmlns:p14="http://schemas.microsoft.com/office/powerpoint/2010/main" val="274668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p:cTn id="7" dur="1000" fill="hold"/>
                                        <p:tgtEl>
                                          <p:spTgt spid="1229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29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292">
                                            <p:txEl>
                                              <p:pRg st="0" end="0"/>
                                            </p:txEl>
                                          </p:spTgt>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wipe(down)">
                                      <p:cBhvr>
                                        <p:cTn id="13" dur="500"/>
                                        <p:tgtEl>
                                          <p:spTgt spid="12293"/>
                                        </p:tgtEl>
                                      </p:cBhvr>
                                    </p:animEffect>
                                  </p:childTnLst>
                                </p:cTn>
                              </p:par>
                            </p:childTnLst>
                          </p:cTn>
                        </p:par>
                        <p:par>
                          <p:cTn id="14" fill="hold">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12294"/>
                                        </p:tgtEl>
                                        <p:attrNameLst>
                                          <p:attrName>style.visibility</p:attrName>
                                        </p:attrNameLst>
                                      </p:cBhvr>
                                      <p:to>
                                        <p:strVal val="visible"/>
                                      </p:to>
                                    </p:set>
                                    <p:animEffect transition="in" filter="wipe(down)">
                                      <p:cBhvr>
                                        <p:cTn id="23" dur="500"/>
                                        <p:tgtEl>
                                          <p:spTgt spid="12294"/>
                                        </p:tgtEl>
                                      </p:cBhvr>
                                    </p:animEffect>
                                  </p:childTnLst>
                                </p:cTn>
                              </p:par>
                            </p:childTnLst>
                          </p:cTn>
                        </p:par>
                        <p:par>
                          <p:cTn id="24" fill="hold">
                            <p:stCondLst>
                              <p:cond delay="3000"/>
                            </p:stCondLst>
                            <p:childTnLst>
                              <p:par>
                                <p:cTn id="25" presetID="55"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childTnLst>
                          </p:cTn>
                        </p:par>
                        <p:par>
                          <p:cTn id="30" fill="hold">
                            <p:stCondLst>
                              <p:cond delay="4000"/>
                            </p:stCondLst>
                            <p:childTnLst>
                              <p:par>
                                <p:cTn id="31" presetID="22" presetClass="entr" presetSubtype="4" fill="hold" grpId="0" nodeType="afterEffect">
                                  <p:stCondLst>
                                    <p:cond delay="0"/>
                                  </p:stCondLst>
                                  <p:childTnLst>
                                    <p:set>
                                      <p:cBhvr>
                                        <p:cTn id="32" dur="1" fill="hold">
                                          <p:stCondLst>
                                            <p:cond delay="0"/>
                                          </p:stCondLst>
                                        </p:cTn>
                                        <p:tgtEl>
                                          <p:spTgt spid="12295"/>
                                        </p:tgtEl>
                                        <p:attrNameLst>
                                          <p:attrName>style.visibility</p:attrName>
                                        </p:attrNameLst>
                                      </p:cBhvr>
                                      <p:to>
                                        <p:strVal val="visible"/>
                                      </p:to>
                                    </p:set>
                                    <p:animEffect transition="in" filter="wipe(down)">
                                      <p:cBhvr>
                                        <p:cTn id="33" dur="500"/>
                                        <p:tgtEl>
                                          <p:spTgt spid="12295"/>
                                        </p:tgtEl>
                                      </p:cBhvr>
                                    </p:animEffect>
                                  </p:childTnLst>
                                </p:cTn>
                              </p:par>
                            </p:childTnLst>
                          </p:cTn>
                        </p:par>
                        <p:par>
                          <p:cTn id="34" fill="hold">
                            <p:stCondLst>
                              <p:cond delay="4500"/>
                            </p:stCondLst>
                            <p:childTnLst>
                              <p:par>
                                <p:cTn id="35" presetID="55"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0.70"/>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cTn>
                              </p:par>
                            </p:childTnLst>
                          </p:cTn>
                        </p:par>
                        <p:par>
                          <p:cTn id="40" fill="hold">
                            <p:stCondLst>
                              <p:cond delay="5500"/>
                            </p:stCondLst>
                            <p:childTnLst>
                              <p:par>
                                <p:cTn id="41" presetID="22" presetClass="entr" presetSubtype="4" fill="hold" grpId="0" nodeType="afterEffect">
                                  <p:stCondLst>
                                    <p:cond delay="0"/>
                                  </p:stCondLst>
                                  <p:childTnLst>
                                    <p:set>
                                      <p:cBhvr>
                                        <p:cTn id="42" dur="1" fill="hold">
                                          <p:stCondLst>
                                            <p:cond delay="0"/>
                                          </p:stCondLst>
                                        </p:cTn>
                                        <p:tgtEl>
                                          <p:spTgt spid="12296"/>
                                        </p:tgtEl>
                                        <p:attrNameLst>
                                          <p:attrName>style.visibility</p:attrName>
                                        </p:attrNameLst>
                                      </p:cBhvr>
                                      <p:to>
                                        <p:strVal val="visible"/>
                                      </p:to>
                                    </p:set>
                                    <p:animEffect transition="in" filter="wipe(down)">
                                      <p:cBhvr>
                                        <p:cTn id="43" dur="500"/>
                                        <p:tgtEl>
                                          <p:spTgt spid="12296"/>
                                        </p:tgtEl>
                                      </p:cBhvr>
                                    </p:animEffect>
                                  </p:childTnLst>
                                </p:cTn>
                              </p:par>
                            </p:childTnLst>
                          </p:cTn>
                        </p:par>
                        <p:par>
                          <p:cTn id="44" fill="hold">
                            <p:stCondLst>
                              <p:cond delay="6000"/>
                            </p:stCondLst>
                            <p:childTnLst>
                              <p:par>
                                <p:cTn id="45" presetID="55"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strVal val="#ppt_w*0.70"/>
                                          </p:val>
                                        </p:tav>
                                        <p:tav tm="100000">
                                          <p:val>
                                            <p:strVal val="#ppt_w"/>
                                          </p:val>
                                        </p:tav>
                                      </p:tavLst>
                                    </p:anim>
                                    <p:anim calcmode="lin" valueType="num">
                                      <p:cBhvr>
                                        <p:cTn id="48" dur="1000" fill="hold"/>
                                        <p:tgtEl>
                                          <p:spTgt spid="17"/>
                                        </p:tgtEl>
                                        <p:attrNameLst>
                                          <p:attrName>ppt_h</p:attrName>
                                        </p:attrNameLst>
                                      </p:cBhvr>
                                      <p:tavLst>
                                        <p:tav tm="0">
                                          <p:val>
                                            <p:strVal val="#ppt_h"/>
                                          </p:val>
                                        </p:tav>
                                        <p:tav tm="100000">
                                          <p:val>
                                            <p:strVal val="#ppt_h"/>
                                          </p:val>
                                        </p:tav>
                                      </p:tavLst>
                                    </p:anim>
                                    <p:animEffect transition="in" filter="fade">
                                      <p:cBhvr>
                                        <p:cTn id="49" dur="1000"/>
                                        <p:tgtEl>
                                          <p:spTgt spid="17"/>
                                        </p:tgtEl>
                                      </p:cBhvr>
                                    </p:animEffect>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12297"/>
                                        </p:tgtEl>
                                        <p:attrNameLst>
                                          <p:attrName>style.visibility</p:attrName>
                                        </p:attrNameLst>
                                      </p:cBhvr>
                                      <p:to>
                                        <p:strVal val="visible"/>
                                      </p:to>
                                    </p:set>
                                    <p:animEffect transition="in" filter="wipe(down)">
                                      <p:cBhvr>
                                        <p:cTn id="53" dur="500"/>
                                        <p:tgtEl>
                                          <p:spTgt spid="12297"/>
                                        </p:tgtEl>
                                      </p:cBhvr>
                                    </p:animEffect>
                                  </p:childTnLst>
                                </p:cTn>
                              </p:par>
                            </p:childTnLst>
                          </p:cTn>
                        </p:par>
                        <p:par>
                          <p:cTn id="54" fill="hold">
                            <p:stCondLst>
                              <p:cond delay="7500"/>
                            </p:stCondLst>
                            <p:childTnLst>
                              <p:par>
                                <p:cTn id="55" presetID="55"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1000" fill="hold"/>
                                        <p:tgtEl>
                                          <p:spTgt spid="16"/>
                                        </p:tgtEl>
                                        <p:attrNameLst>
                                          <p:attrName>ppt_w</p:attrName>
                                        </p:attrNameLst>
                                      </p:cBhvr>
                                      <p:tavLst>
                                        <p:tav tm="0">
                                          <p:val>
                                            <p:strVal val="#ppt_w*0.70"/>
                                          </p:val>
                                        </p:tav>
                                        <p:tav tm="100000">
                                          <p:val>
                                            <p:strVal val="#ppt_w"/>
                                          </p:val>
                                        </p:tav>
                                      </p:tavLst>
                                    </p:anim>
                                    <p:anim calcmode="lin" valueType="num">
                                      <p:cBhvr>
                                        <p:cTn id="58" dur="1000" fill="hold"/>
                                        <p:tgtEl>
                                          <p:spTgt spid="16"/>
                                        </p:tgtEl>
                                        <p:attrNameLst>
                                          <p:attrName>ppt_h</p:attrName>
                                        </p:attrNameLst>
                                      </p:cBhvr>
                                      <p:tavLst>
                                        <p:tav tm="0">
                                          <p:val>
                                            <p:strVal val="#ppt_h"/>
                                          </p:val>
                                        </p:tav>
                                        <p:tav tm="100000">
                                          <p:val>
                                            <p:strVal val="#ppt_h"/>
                                          </p:val>
                                        </p:tav>
                                      </p:tavLst>
                                    </p:anim>
                                    <p:animEffect transition="in" filter="fade">
                                      <p:cBhvr>
                                        <p:cTn id="59" dur="1000"/>
                                        <p:tgtEl>
                                          <p:spTgt spid="16"/>
                                        </p:tgtEl>
                                      </p:cBhvr>
                                    </p:animEffect>
                                  </p:childTnLst>
                                </p:cTn>
                              </p:par>
                            </p:childTnLst>
                          </p:cTn>
                        </p:par>
                        <p:par>
                          <p:cTn id="60" fill="hold">
                            <p:stCondLst>
                              <p:cond delay="8500"/>
                            </p:stCondLst>
                            <p:childTnLst>
                              <p:par>
                                <p:cTn id="61" presetID="22" presetClass="entr" presetSubtype="4" fill="hold" grpId="0" nodeType="afterEffect">
                                  <p:stCondLst>
                                    <p:cond delay="0"/>
                                  </p:stCondLst>
                                  <p:childTnLst>
                                    <p:set>
                                      <p:cBhvr>
                                        <p:cTn id="62" dur="1" fill="hold">
                                          <p:stCondLst>
                                            <p:cond delay="0"/>
                                          </p:stCondLst>
                                        </p:cTn>
                                        <p:tgtEl>
                                          <p:spTgt spid="12298"/>
                                        </p:tgtEl>
                                        <p:attrNameLst>
                                          <p:attrName>style.visibility</p:attrName>
                                        </p:attrNameLst>
                                      </p:cBhvr>
                                      <p:to>
                                        <p:strVal val="visible"/>
                                      </p:to>
                                    </p:set>
                                    <p:animEffect transition="in" filter="wipe(down)">
                                      <p:cBhvr>
                                        <p:cTn id="63" dur="500"/>
                                        <p:tgtEl>
                                          <p:spTgt spid="12298"/>
                                        </p:tgtEl>
                                      </p:cBhvr>
                                    </p:animEffect>
                                  </p:childTnLst>
                                </p:cTn>
                              </p:par>
                            </p:childTnLst>
                          </p:cTn>
                        </p:par>
                        <p:par>
                          <p:cTn id="64" fill="hold">
                            <p:stCondLst>
                              <p:cond delay="9000"/>
                            </p:stCondLst>
                            <p:childTnLst>
                              <p:par>
                                <p:cTn id="65" presetID="55"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1000" fill="hold"/>
                                        <p:tgtEl>
                                          <p:spTgt spid="18"/>
                                        </p:tgtEl>
                                        <p:attrNameLst>
                                          <p:attrName>ppt_w</p:attrName>
                                        </p:attrNameLst>
                                      </p:cBhvr>
                                      <p:tavLst>
                                        <p:tav tm="0">
                                          <p:val>
                                            <p:strVal val="#ppt_w*0.70"/>
                                          </p:val>
                                        </p:tav>
                                        <p:tav tm="100000">
                                          <p:val>
                                            <p:strVal val="#ppt_w"/>
                                          </p:val>
                                        </p:tav>
                                      </p:tavLst>
                                    </p:anim>
                                    <p:anim calcmode="lin" valueType="num">
                                      <p:cBhvr>
                                        <p:cTn id="68" dur="1000" fill="hold"/>
                                        <p:tgtEl>
                                          <p:spTgt spid="18"/>
                                        </p:tgtEl>
                                        <p:attrNameLst>
                                          <p:attrName>ppt_h</p:attrName>
                                        </p:attrNameLst>
                                      </p:cBhvr>
                                      <p:tavLst>
                                        <p:tav tm="0">
                                          <p:val>
                                            <p:strVal val="#ppt_h"/>
                                          </p:val>
                                        </p:tav>
                                        <p:tav tm="100000">
                                          <p:val>
                                            <p:strVal val="#ppt_h"/>
                                          </p:val>
                                        </p:tav>
                                      </p:tavLst>
                                    </p:anim>
                                    <p:animEffect transition="in" filter="fade">
                                      <p:cBhvr>
                                        <p:cTn id="69" dur="1000"/>
                                        <p:tgtEl>
                                          <p:spTgt spid="18"/>
                                        </p:tgtEl>
                                      </p:cBhvr>
                                    </p:animEffect>
                                  </p:childTnLst>
                                </p:cTn>
                              </p:par>
                            </p:childTnLst>
                          </p:cTn>
                        </p:par>
                        <p:par>
                          <p:cTn id="70" fill="hold">
                            <p:stCondLst>
                              <p:cond delay="10000"/>
                            </p:stCondLst>
                            <p:childTnLst>
                              <p:par>
                                <p:cTn id="71" presetID="55" presetClass="entr" presetSubtype="0" fill="hold" grpId="0" nodeType="afterEffect">
                                  <p:stCondLst>
                                    <p:cond delay="0"/>
                                  </p:stCondLst>
                                  <p:childTnLst>
                                    <p:set>
                                      <p:cBhvr>
                                        <p:cTn id="72" dur="1" fill="hold">
                                          <p:stCondLst>
                                            <p:cond delay="0"/>
                                          </p:stCondLst>
                                        </p:cTn>
                                        <p:tgtEl>
                                          <p:spTgt spid="12299"/>
                                        </p:tgtEl>
                                        <p:attrNameLst>
                                          <p:attrName>style.visibility</p:attrName>
                                        </p:attrNameLst>
                                      </p:cBhvr>
                                      <p:to>
                                        <p:strVal val="visible"/>
                                      </p:to>
                                    </p:set>
                                    <p:anim calcmode="lin" valueType="num">
                                      <p:cBhvr>
                                        <p:cTn id="73" dur="1000" fill="hold"/>
                                        <p:tgtEl>
                                          <p:spTgt spid="12299"/>
                                        </p:tgtEl>
                                        <p:attrNameLst>
                                          <p:attrName>ppt_w</p:attrName>
                                        </p:attrNameLst>
                                      </p:cBhvr>
                                      <p:tavLst>
                                        <p:tav tm="0">
                                          <p:val>
                                            <p:strVal val="#ppt_w*0.70"/>
                                          </p:val>
                                        </p:tav>
                                        <p:tav tm="100000">
                                          <p:val>
                                            <p:strVal val="#ppt_w"/>
                                          </p:val>
                                        </p:tav>
                                      </p:tavLst>
                                    </p:anim>
                                    <p:anim calcmode="lin" valueType="num">
                                      <p:cBhvr>
                                        <p:cTn id="74" dur="1000" fill="hold"/>
                                        <p:tgtEl>
                                          <p:spTgt spid="12299"/>
                                        </p:tgtEl>
                                        <p:attrNameLst>
                                          <p:attrName>ppt_h</p:attrName>
                                        </p:attrNameLst>
                                      </p:cBhvr>
                                      <p:tavLst>
                                        <p:tav tm="0">
                                          <p:val>
                                            <p:strVal val="#ppt_h"/>
                                          </p:val>
                                        </p:tav>
                                        <p:tav tm="100000">
                                          <p:val>
                                            <p:strVal val="#ppt_h"/>
                                          </p:val>
                                        </p:tav>
                                      </p:tavLst>
                                    </p:anim>
                                    <p:animEffect transition="in" filter="fade">
                                      <p:cBhvr>
                                        <p:cTn id="75" dur="10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7" grpId="0"/>
      <p:bldP spid="15" grpId="0"/>
      <p:bldP spid="14" grpId="0"/>
      <p:bldP spid="13" grpId="0"/>
      <p:bldP spid="12292" grpId="0" build="p"/>
      <p:bldP spid="12293" grpId="0" animBg="1"/>
      <p:bldP spid="12294" grpId="0" animBg="1"/>
      <p:bldP spid="12295" grpId="0" animBg="1"/>
      <p:bldP spid="12296" grpId="0" animBg="1"/>
      <p:bldP spid="12297" grpId="0" animBg="1"/>
      <p:bldP spid="12298" grpId="0" animBg="1"/>
      <p:bldP spid="1229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0" y="1524000"/>
            <a:ext cx="9144000" cy="4581525"/>
          </a:xfrm>
          <a:prstGeom prst="rect">
            <a:avLst/>
          </a:prstGeom>
          <a:noFill/>
          <a:ln w="9525">
            <a:noFill/>
            <a:miter lim="800000"/>
            <a:headEnd/>
            <a:tailEnd/>
          </a:ln>
        </p:spPr>
      </p:pic>
      <p:pic>
        <p:nvPicPr>
          <p:cNvPr id="5" name="Picture 13"/>
          <p:cNvPicPr>
            <a:picLocks noChangeAspect="1" noChangeArrowheads="1"/>
          </p:cNvPicPr>
          <p:nvPr/>
        </p:nvPicPr>
        <p:blipFill>
          <a:blip r:embed="rId4" cstate="print"/>
          <a:srcRect/>
          <a:stretch>
            <a:fillRect/>
          </a:stretch>
        </p:blipFill>
        <p:spPr bwMode="auto">
          <a:xfrm>
            <a:off x="2743200" y="649525"/>
            <a:ext cx="1676400" cy="800100"/>
          </a:xfrm>
          <a:prstGeom prst="rect">
            <a:avLst/>
          </a:prstGeom>
          <a:noFill/>
          <a:ln w="9525">
            <a:noFill/>
            <a:miter lim="800000"/>
            <a:headEnd/>
            <a:tailEnd/>
          </a:ln>
        </p:spPr>
      </p:pic>
      <p:pic>
        <p:nvPicPr>
          <p:cNvPr id="6" name="Picture 14"/>
          <p:cNvPicPr>
            <a:picLocks noChangeAspect="1" noChangeArrowheads="1"/>
          </p:cNvPicPr>
          <p:nvPr/>
        </p:nvPicPr>
        <p:blipFill>
          <a:blip r:embed="rId5" cstate="print"/>
          <a:srcRect/>
          <a:stretch>
            <a:fillRect/>
          </a:stretch>
        </p:blipFill>
        <p:spPr bwMode="auto">
          <a:xfrm>
            <a:off x="4434463" y="858737"/>
            <a:ext cx="2486025" cy="390525"/>
          </a:xfrm>
          <a:prstGeom prst="rect">
            <a:avLst/>
          </a:prstGeom>
          <a:noFill/>
          <a:ln w="9525">
            <a:noFill/>
            <a:miter lim="800000"/>
            <a:headEnd/>
            <a:tailEnd/>
          </a:ln>
        </p:spPr>
      </p:pic>
    </p:spTree>
    <p:extLst>
      <p:ext uri="{BB962C8B-B14F-4D97-AF65-F5344CB8AC3E}">
        <p14:creationId xmlns:p14="http://schemas.microsoft.com/office/powerpoint/2010/main" val="25117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500" fill="hold"/>
                                        <p:tgtEl>
                                          <p:spTgt spid="13315"/>
                                        </p:tgtEl>
                                        <p:attrNameLst>
                                          <p:attrName>ppt_w</p:attrName>
                                        </p:attrNameLst>
                                      </p:cBhvr>
                                      <p:tavLst>
                                        <p:tav tm="0">
                                          <p:val>
                                            <p:fltVal val="0"/>
                                          </p:val>
                                        </p:tav>
                                        <p:tav tm="100000">
                                          <p:val>
                                            <p:strVal val="#ppt_w"/>
                                          </p:val>
                                        </p:tav>
                                      </p:tavLst>
                                    </p:anim>
                                    <p:anim calcmode="lin" valueType="num">
                                      <p:cBhvr>
                                        <p:cTn id="8" dur="500" fill="hold"/>
                                        <p:tgtEl>
                                          <p:spTgt spid="133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strVal val="#ppt_w*0.70"/>
                                          </p:val>
                                        </p:tav>
                                        <p:tav tm="100000">
                                          <p:val>
                                            <p:strVal val="#ppt_w"/>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animEffect transition="in" filter="fade">
                                      <p:cBhvr>
                                        <p:cTn id="14" dur="2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 name="Shape 58"/>
          <p:cNvSpPr/>
          <p:nvPr/>
        </p:nvSpPr>
        <p:spPr>
          <a:xfrm>
            <a:off x="4124325" y="4419600"/>
            <a:ext cx="4857750" cy="677863"/>
          </a:xfrm>
          <a:prstGeom prst="rect">
            <a:avLst/>
          </a:prstGeom>
          <a:ln w="12700">
            <a:miter lim="400000"/>
          </a:ln>
          <a:extLst>
            <a:ext uri="{C572A759-6A51-4108-AA02-DFA0A04FC94B}"/>
          </a:extLst>
        </p:spPr>
        <p:txBody>
          <a:bodyPr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eaLnBrk="1" fontAlgn="auto" hangingPunct="1">
              <a:lnSpc>
                <a:spcPct val="100000"/>
              </a:lnSpc>
              <a:spcAft>
                <a:spcPts val="0"/>
              </a:spcAft>
              <a:defRPr sz="1800">
                <a:solidFill>
                  <a:srgbClr val="000000"/>
                </a:solidFill>
              </a:defRPr>
            </a:pPr>
            <a:r>
              <a:rPr lang="en-US" sz="4400" b="1" kern="0" dirty="0">
                <a:solidFill>
                  <a:srgbClr val="297FD5"/>
                </a:solidFill>
                <a:latin typeface="Gill Sans MT"/>
              </a:rPr>
              <a:t>#</a:t>
            </a:r>
            <a:r>
              <a:rPr lang="en-US" sz="4400" b="1" kern="0" dirty="0" err="1">
                <a:solidFill>
                  <a:srgbClr val="297FD5"/>
                </a:solidFill>
                <a:latin typeface="Gill Sans MT"/>
              </a:rPr>
              <a:t>solveharassment</a:t>
            </a:r>
            <a:endParaRPr sz="4400" b="1" kern="0" dirty="0">
              <a:solidFill>
                <a:srgbClr val="297FD5"/>
              </a:solidFill>
              <a:latin typeface="Gill Sans MT"/>
            </a:endParaRPr>
          </a:p>
        </p:txBody>
      </p:sp>
      <p:sp>
        <p:nvSpPr>
          <p:cNvPr id="89" name="Shape 89"/>
          <p:cNvSpPr/>
          <p:nvPr/>
        </p:nvSpPr>
        <p:spPr>
          <a:xfrm>
            <a:off x="4291189" y="5105400"/>
            <a:ext cx="4000500" cy="1387475"/>
          </a:xfrm>
          <a:prstGeom prst="rect">
            <a:avLst/>
          </a:prstGeom>
          <a:ln w="12700">
            <a:miter lim="400000"/>
          </a:ln>
          <a:extLst>
            <a:ext uri="{C572A759-6A51-4108-AA02-DFA0A04FC94B}"/>
          </a:extLst>
        </p:spPr>
        <p:txBody>
          <a:bodyPr lIns="0" tIns="0" rIns="0" bIns="0">
            <a:spAutoFit/>
          </a:bodyPr>
          <a:lstStyle>
            <a:lvl1pPr algn="l" defTabSz="647700">
              <a:lnSpc>
                <a:spcPct val="120000"/>
              </a:lnSpc>
              <a:spcBef>
                <a:spcPts val="1700"/>
              </a:spcBef>
              <a:defRPr sz="2500" b="1">
                <a:solidFill>
                  <a:srgbClr val="D53E01"/>
                </a:solidFill>
                <a:latin typeface="Lato"/>
                <a:ea typeface="Lato"/>
                <a:cs typeface="Lato"/>
                <a:sym typeface="Lato"/>
              </a:defRPr>
            </a:lvl1pPr>
          </a:lstStyle>
          <a:p>
            <a:pPr eaLnBrk="1" fontAlgn="auto" hangingPunct="1">
              <a:lnSpc>
                <a:spcPct val="100000"/>
              </a:lnSpc>
              <a:spcAft>
                <a:spcPts val="0"/>
              </a:spcAft>
              <a:defRPr sz="1800" b="0">
                <a:solidFill>
                  <a:srgbClr val="000000"/>
                </a:solidFill>
              </a:defRPr>
            </a:pPr>
            <a:r>
              <a:rPr lang="en-US" sz="2000" b="0" kern="0" dirty="0">
                <a:solidFill>
                  <a:srgbClr val="640000"/>
                </a:solidFill>
                <a:latin typeface="Gill Sans MT"/>
              </a:rPr>
              <a:t>Report available at:</a:t>
            </a:r>
          </a:p>
          <a:p>
            <a:pPr eaLnBrk="1" fontAlgn="auto" hangingPunct="1">
              <a:lnSpc>
                <a:spcPct val="100000"/>
              </a:lnSpc>
              <a:spcAft>
                <a:spcPts val="0"/>
              </a:spcAft>
              <a:defRPr sz="1800" b="0">
                <a:solidFill>
                  <a:srgbClr val="000000"/>
                </a:solidFill>
              </a:defRPr>
            </a:pPr>
            <a:r>
              <a:rPr lang="en-US" sz="2800" b="0" kern="0" dirty="0">
                <a:solidFill>
                  <a:srgbClr val="640000"/>
                </a:solidFill>
                <a:latin typeface="Gill Sans MT"/>
              </a:rPr>
              <a:t>www.eeoc.gov/task_force/ harassment/</a:t>
            </a:r>
            <a:r>
              <a:rPr lang="en-US" sz="2800" b="0" kern="0" dirty="0" err="1">
                <a:solidFill>
                  <a:srgbClr val="640000"/>
                </a:solidFill>
                <a:latin typeface="Gill Sans MT"/>
              </a:rPr>
              <a:t>report.cfm</a:t>
            </a:r>
            <a:r>
              <a:rPr lang="en-US" sz="2800" b="0" kern="0" dirty="0">
                <a:solidFill>
                  <a:srgbClr val="640000"/>
                </a:solidFill>
                <a:latin typeface="Gill Sans MT"/>
              </a:rPr>
              <a:t> </a:t>
            </a:r>
            <a:endParaRPr sz="2800" b="0" kern="0" dirty="0">
              <a:solidFill>
                <a:srgbClr val="640000"/>
              </a:solidFill>
              <a:latin typeface="Gill Sans MT"/>
            </a:endParaRPr>
          </a:p>
        </p:txBody>
      </p:sp>
      <p:pic>
        <p:nvPicPr>
          <p:cNvPr id="10" name="Picture 2" descr="https://www.eeoc.gov/graphics/flag2.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11748"/>
          <a:stretch>
            <a:fillRect/>
          </a:stretch>
        </p:blipFill>
        <p:spPr bwMode="auto">
          <a:xfrm>
            <a:off x="0" y="-76200"/>
            <a:ext cx="9144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52400" y="152400"/>
            <a:ext cx="8821738" cy="801688"/>
          </a:xfrm>
          <a:prstGeom prst="rect">
            <a:avLst/>
          </a:prstGeom>
        </p:spPr>
        <p:txBody>
          <a:bodyPr/>
          <a:lstStyle>
            <a:lvl1pPr algn="ctr" defTabSz="244475" rtl="0" eaLnBrk="0" fontAlgn="base" hangingPunct="0">
              <a:spcBef>
                <a:spcPct val="0"/>
              </a:spcBef>
              <a:spcAft>
                <a:spcPct val="0"/>
              </a:spcAft>
              <a:defRPr sz="4700">
                <a:solidFill>
                  <a:schemeClr val="tx2"/>
                </a:solidFill>
                <a:latin typeface="+mn-lt"/>
                <a:ea typeface="+mn-ea"/>
                <a:cs typeface="+mn-cs"/>
                <a:sym typeface="Helvetica Light"/>
              </a:defRPr>
            </a:lvl1pPr>
            <a:lvl2pPr algn="ctr" defTabSz="244475" rtl="0" eaLnBrk="0" fontAlgn="base" hangingPunct="0">
              <a:spcBef>
                <a:spcPct val="0"/>
              </a:spcBef>
              <a:spcAft>
                <a:spcPct val="0"/>
              </a:spcAft>
              <a:defRPr sz="4700">
                <a:solidFill>
                  <a:schemeClr val="tx2"/>
                </a:solidFill>
                <a:latin typeface="+mn-lt"/>
                <a:ea typeface="+mn-ea"/>
                <a:cs typeface="+mn-cs"/>
                <a:sym typeface="Helvetica Light"/>
              </a:defRPr>
            </a:lvl2pPr>
            <a:lvl3pPr algn="ctr" defTabSz="244475" rtl="0" eaLnBrk="0" fontAlgn="base" hangingPunct="0">
              <a:spcBef>
                <a:spcPct val="0"/>
              </a:spcBef>
              <a:spcAft>
                <a:spcPct val="0"/>
              </a:spcAft>
              <a:defRPr sz="4700">
                <a:solidFill>
                  <a:schemeClr val="tx2"/>
                </a:solidFill>
                <a:latin typeface="+mn-lt"/>
                <a:ea typeface="+mn-ea"/>
                <a:cs typeface="+mn-cs"/>
                <a:sym typeface="Helvetica Light"/>
              </a:defRPr>
            </a:lvl3pPr>
            <a:lvl4pPr algn="ctr" defTabSz="244475" rtl="0" eaLnBrk="0" fontAlgn="base" hangingPunct="0">
              <a:spcBef>
                <a:spcPct val="0"/>
              </a:spcBef>
              <a:spcAft>
                <a:spcPct val="0"/>
              </a:spcAft>
              <a:defRPr sz="4700">
                <a:solidFill>
                  <a:schemeClr val="tx2"/>
                </a:solidFill>
                <a:latin typeface="+mn-lt"/>
                <a:ea typeface="+mn-ea"/>
                <a:cs typeface="+mn-cs"/>
                <a:sym typeface="Helvetica Light"/>
              </a:defRPr>
            </a:lvl4pPr>
            <a:lvl5pPr algn="ctr" defTabSz="244475" rtl="0" eaLnBrk="0" fontAlgn="base" hangingPunct="0">
              <a:spcBef>
                <a:spcPct val="0"/>
              </a:spcBef>
              <a:spcAft>
                <a:spcPct val="0"/>
              </a:spcAft>
              <a:defRPr sz="4700">
                <a:solidFill>
                  <a:schemeClr val="tx2"/>
                </a:solidFill>
                <a:latin typeface="+mn-lt"/>
                <a:ea typeface="+mn-ea"/>
                <a:cs typeface="+mn-cs"/>
                <a:sym typeface="Helvetica Light"/>
              </a:defRPr>
            </a:lvl5pPr>
            <a:lvl6pPr indent="479732" algn="ctr" defTabSz="245201">
              <a:defRPr sz="4700">
                <a:latin typeface="+mn-lt"/>
                <a:ea typeface="+mn-ea"/>
                <a:cs typeface="+mn-cs"/>
                <a:sym typeface="Helvetica Light"/>
              </a:defRPr>
            </a:lvl6pPr>
            <a:lvl7pPr indent="575671" algn="ctr" defTabSz="245201">
              <a:defRPr sz="4700">
                <a:latin typeface="+mn-lt"/>
                <a:ea typeface="+mn-ea"/>
                <a:cs typeface="+mn-cs"/>
                <a:sym typeface="Helvetica Light"/>
              </a:defRPr>
            </a:lvl7pPr>
            <a:lvl8pPr indent="671617" algn="ctr" defTabSz="245201">
              <a:defRPr sz="4700">
                <a:latin typeface="+mn-lt"/>
                <a:ea typeface="+mn-ea"/>
                <a:cs typeface="+mn-cs"/>
                <a:sym typeface="Helvetica Light"/>
              </a:defRPr>
            </a:lvl8pPr>
            <a:lvl9pPr indent="767567" algn="ctr" defTabSz="245201">
              <a:defRPr sz="4700">
                <a:latin typeface="+mn-lt"/>
                <a:ea typeface="+mn-ea"/>
                <a:cs typeface="+mn-cs"/>
                <a:sym typeface="Helvetica Light"/>
              </a:defRPr>
            </a:lvl9pPr>
          </a:lstStyle>
          <a:p>
            <a:pPr algn="l"/>
            <a:r>
              <a:rPr lang="en-US" sz="3600" b="1" dirty="0">
                <a:solidFill>
                  <a:prstClr val="white"/>
                </a:solidFill>
                <a:latin typeface="AvantGarde Md BT"/>
              </a:rPr>
              <a:t>Rebooting Harassment Prevention</a:t>
            </a:r>
          </a:p>
          <a:p>
            <a:pPr algn="l"/>
            <a:endParaRPr lang="en-US" sz="2000" dirty="0">
              <a:solidFill>
                <a:prstClr val="white"/>
              </a:solidFill>
              <a:latin typeface="AvantGarde Md BT"/>
            </a:endParaRPr>
          </a:p>
        </p:txBody>
      </p:sp>
      <p:pic>
        <p:nvPicPr>
          <p:cNvPr id="39" name="Picture 2"/>
          <p:cNvPicPr>
            <a:picLocks noChangeAspect="1" noChangeArrowheads="1"/>
          </p:cNvPicPr>
          <p:nvPr/>
        </p:nvPicPr>
        <p:blipFill>
          <a:blip r:embed="rId6"/>
          <a:srcRect/>
          <a:stretch>
            <a:fillRect/>
          </a:stretch>
        </p:blipFill>
        <p:spPr bwMode="auto">
          <a:xfrm>
            <a:off x="114036" y="1276350"/>
            <a:ext cx="3886200"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Rectangle 1"/>
          <p:cNvSpPr/>
          <p:nvPr/>
        </p:nvSpPr>
        <p:spPr>
          <a:xfrm>
            <a:off x="4267200" y="1516044"/>
            <a:ext cx="4572000" cy="2677656"/>
          </a:xfrm>
          <a:prstGeom prst="rect">
            <a:avLst/>
          </a:prstGeom>
        </p:spPr>
        <p:txBody>
          <a:bodyPr>
            <a:spAutoFit/>
          </a:bodyPr>
          <a:lstStyle/>
          <a:p>
            <a:pPr eaLnBrk="1" fontAlgn="auto" hangingPunct="1">
              <a:spcBef>
                <a:spcPts val="0"/>
              </a:spcBef>
              <a:spcAft>
                <a:spcPts val="0"/>
              </a:spcAft>
            </a:pPr>
            <a:r>
              <a:rPr lang="en-US" sz="2800" dirty="0">
                <a:solidFill>
                  <a:prstClr val="black"/>
                </a:solidFill>
                <a:latin typeface="Gill Sans MT"/>
              </a:rPr>
              <a:t>Harassment continues to be one of the most frequently raised complaint—</a:t>
            </a:r>
          </a:p>
          <a:p>
            <a:pPr marL="285750" indent="-285750" eaLnBrk="1" fontAlgn="auto" hangingPunct="1">
              <a:spcBef>
                <a:spcPts val="0"/>
              </a:spcBef>
              <a:spcAft>
                <a:spcPts val="0"/>
              </a:spcAft>
              <a:buFont typeface="Arial" pitchFamily="34" charset="0"/>
              <a:buChar char="•"/>
            </a:pPr>
            <a:r>
              <a:rPr lang="en-US" sz="2800" dirty="0">
                <a:solidFill>
                  <a:prstClr val="black"/>
                </a:solidFill>
                <a:latin typeface="Gill Sans MT"/>
              </a:rPr>
              <a:t>over 30% of all private sector cases </a:t>
            </a:r>
          </a:p>
          <a:p>
            <a:pPr marL="285750" indent="-285750" eaLnBrk="1" fontAlgn="auto" hangingPunct="1">
              <a:spcBef>
                <a:spcPts val="0"/>
              </a:spcBef>
              <a:spcAft>
                <a:spcPts val="0"/>
              </a:spcAft>
              <a:buFont typeface="Arial" pitchFamily="34" charset="0"/>
              <a:buChar char="•"/>
            </a:pPr>
            <a:r>
              <a:rPr lang="en-US" sz="2800" dirty="0">
                <a:solidFill>
                  <a:prstClr val="black"/>
                </a:solidFill>
                <a:latin typeface="Gill Sans MT"/>
              </a:rPr>
              <a:t>43% of Federal sector cases</a:t>
            </a:r>
          </a:p>
        </p:txBody>
      </p:sp>
      <p:sp>
        <p:nvSpPr>
          <p:cNvPr id="18" name="Shape 30"/>
          <p:cNvSpPr/>
          <p:nvPr/>
        </p:nvSpPr>
        <p:spPr>
          <a:xfrm>
            <a:off x="211976" y="5241925"/>
            <a:ext cx="3690320" cy="369332"/>
          </a:xfrm>
          <a:prstGeom prst="rect">
            <a:avLst/>
          </a:prstGeom>
          <a:ln w="12700">
            <a:miter lim="400000"/>
          </a:ln>
          <a:extLst>
            <a:ext uri="{C572A759-6A51-4108-AA02-DFA0A04FC94B}"/>
          </a:extLst>
        </p:spPr>
        <p:txBody>
          <a:bodyPr wrap="square" lIns="0" tIns="0" rIns="0" bIns="0">
            <a:spAutoFit/>
          </a:bodyPr>
          <a:lstStyle/>
          <a:p>
            <a:pPr algn="ctr" defTabSz="271842" eaLnBrk="1" fontAlgn="auto" hangingPunct="1">
              <a:spcBef>
                <a:spcPts val="714"/>
              </a:spcBef>
              <a:spcAft>
                <a:spcPts val="0"/>
              </a:spcAft>
              <a:defRPr sz="1800"/>
            </a:pPr>
            <a:r>
              <a:rPr lang="en-US" sz="2400" i="1" kern="0" dirty="0">
                <a:solidFill>
                  <a:prstClr val="black"/>
                </a:solidFill>
                <a:latin typeface="Gill Sans MT"/>
                <a:ea typeface="Lato"/>
                <a:cs typeface="Lato"/>
                <a:sym typeface="Lato"/>
              </a:rPr>
              <a:t>A Bipartisan Effort</a:t>
            </a:r>
            <a:endParaRPr sz="2400" i="1" kern="0" dirty="0">
              <a:solidFill>
                <a:prstClr val="black"/>
              </a:solidFill>
              <a:latin typeface="Gill Sans MT"/>
              <a:ea typeface="Lato"/>
              <a:cs typeface="Lato"/>
              <a:sym typeface="Lato"/>
            </a:endParaRPr>
          </a:p>
        </p:txBody>
      </p:sp>
    </p:spTree>
    <p:extLst>
      <p:ext uri="{BB962C8B-B14F-4D97-AF65-F5344CB8AC3E}">
        <p14:creationId xmlns:p14="http://schemas.microsoft.com/office/powerpoint/2010/main" val="2359678410"/>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iterate>
                                    <p:tmAbs val="0"/>
                                  </p:iterate>
                                  <p:childTnLst>
                                    <p:set>
                                      <p:cBhvr>
                                        <p:cTn id="6" fill="hold"/>
                                        <p:tgtEl>
                                          <p:spTgt spid="58"/>
                                        </p:tgtEl>
                                        <p:attrNameLst>
                                          <p:attrName>style.visibility</p:attrName>
                                        </p:attrNameLst>
                                      </p:cBhvr>
                                      <p:to>
                                        <p:strVal val="visible"/>
                                      </p:to>
                                    </p:set>
                                    <p:anim calcmode="lin" valueType="num">
                                      <p:cBhvr>
                                        <p:cTn id="7" dur="600" fill="hold"/>
                                        <p:tgtEl>
                                          <p:spTgt spid="58"/>
                                        </p:tgtEl>
                                        <p:attrNameLst>
                                          <p:attrName>ppt_x</p:attrName>
                                        </p:attrNameLst>
                                      </p:cBhvr>
                                      <p:tavLst>
                                        <p:tav tm="0">
                                          <p:val>
                                            <p:strVal val="1+#ppt_w/2"/>
                                          </p:val>
                                        </p:tav>
                                        <p:tav tm="100000">
                                          <p:val>
                                            <p:strVal val="#ppt_x"/>
                                          </p:val>
                                        </p:tav>
                                      </p:tavLst>
                                    </p:anim>
                                    <p:anim calcmode="lin" valueType="num">
                                      <p:cBhvr>
                                        <p:cTn id="8" dur="600" fill="hold"/>
                                        <p:tgtEl>
                                          <p:spTgt spid="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600"/>
                            </p:stCondLst>
                            <p:childTnLst>
                              <p:par>
                                <p:cTn id="10" presetID="2" presetClass="entr" presetSubtype="2" fill="hold" grpId="0" nodeType="afterEffect">
                                  <p:stCondLst>
                                    <p:cond delay="100"/>
                                  </p:stCondLst>
                                  <p:iterate>
                                    <p:tmAbs val="0"/>
                                  </p:iterate>
                                  <p:childTnLst>
                                    <p:set>
                                      <p:cBhvr>
                                        <p:cTn id="11" fill="hold"/>
                                        <p:tgtEl>
                                          <p:spTgt spid="89"/>
                                        </p:tgtEl>
                                        <p:attrNameLst>
                                          <p:attrName>style.visibility</p:attrName>
                                        </p:attrNameLst>
                                      </p:cBhvr>
                                      <p:to>
                                        <p:strVal val="visible"/>
                                      </p:to>
                                    </p:set>
                                    <p:anim calcmode="lin" valueType="num">
                                      <p:cBhvr>
                                        <p:cTn id="12" dur="600" fill="hold"/>
                                        <p:tgtEl>
                                          <p:spTgt spid="89"/>
                                        </p:tgtEl>
                                        <p:attrNameLst>
                                          <p:attrName>ppt_x</p:attrName>
                                        </p:attrNameLst>
                                      </p:cBhvr>
                                      <p:tavLst>
                                        <p:tav tm="0">
                                          <p:val>
                                            <p:strVal val="1+#ppt_w/2"/>
                                          </p:val>
                                        </p:tav>
                                        <p:tav tm="100000">
                                          <p:val>
                                            <p:strVal val="#ppt_x"/>
                                          </p:val>
                                        </p:tav>
                                      </p:tavLst>
                                    </p:anim>
                                    <p:anim calcmode="lin" valueType="num">
                                      <p:cBhvr>
                                        <p:cTn id="13" dur="600" fill="hold"/>
                                        <p:tgtEl>
                                          <p:spTgt spid="8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300"/>
                            </p:stCondLst>
                            <p:childTnLst>
                              <p:par>
                                <p:cTn id="15" presetID="2" presetClass="entr" presetSubtype="8" fill="hold" grpId="0" nodeType="afterEffect">
                                  <p:stCondLst>
                                    <p:cond delay="200"/>
                                  </p:stCondLst>
                                  <p:iterate>
                                    <p:tmAbs val="0"/>
                                  </p:iterate>
                                  <p:childTnLst>
                                    <p:set>
                                      <p:cBhvr>
                                        <p:cTn id="16" fill="hold"/>
                                        <p:tgtEl>
                                          <p:spTgt spid="18"/>
                                        </p:tgtEl>
                                        <p:attrNameLst>
                                          <p:attrName>style.visibility</p:attrName>
                                        </p:attrNameLst>
                                      </p:cBhvr>
                                      <p:to>
                                        <p:strVal val="visible"/>
                                      </p:to>
                                    </p:set>
                                    <p:anim calcmode="lin" valueType="num">
                                      <p:cBhvr>
                                        <p:cTn id="17" dur="700" fill="hold"/>
                                        <p:tgtEl>
                                          <p:spTgt spid="18"/>
                                        </p:tgtEl>
                                        <p:attrNameLst>
                                          <p:attrName>ppt_x</p:attrName>
                                        </p:attrNameLst>
                                      </p:cBhvr>
                                      <p:tavLst>
                                        <p:tav tm="0">
                                          <p:val>
                                            <p:strVal val="0-#ppt_w/2"/>
                                          </p:val>
                                        </p:tav>
                                        <p:tav tm="100000">
                                          <p:val>
                                            <p:strVal val="#ppt_x"/>
                                          </p:val>
                                        </p:tav>
                                      </p:tavLst>
                                    </p:anim>
                                    <p:anim calcmode="lin" valueType="num">
                                      <p:cBhvr>
                                        <p:cTn id="18" dur="7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advAuto="0"/>
      <p:bldP spid="89" grpId="0" animBg="1" advAuto="0"/>
      <p:bldP spid="18"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19200"/>
            <a:ext cx="9144000" cy="5815940"/>
          </a:xfrm>
        </p:spPr>
      </p:pic>
      <p:sp>
        <p:nvSpPr>
          <p:cNvPr id="6146" name="Title 1"/>
          <p:cNvSpPr>
            <a:spLocks noGrp="1"/>
          </p:cNvSpPr>
          <p:nvPr>
            <p:ph type="title"/>
          </p:nvPr>
        </p:nvSpPr>
        <p:spPr>
          <a:xfrm>
            <a:off x="16822" y="152400"/>
            <a:ext cx="9127177" cy="1260764"/>
          </a:xfrm>
        </p:spPr>
        <p:txBody>
          <a:bodyPr>
            <a:normAutofit/>
          </a:bodyPr>
          <a:lstStyle/>
          <a:p>
            <a:r>
              <a:rPr lang="en-US" sz="2800" b="1" dirty="0">
                <a:solidFill>
                  <a:srgbClr val="FF0000"/>
                </a:solidFill>
              </a:rPr>
              <a:t>What words come to mind, when you think of  incivility?</a:t>
            </a:r>
          </a:p>
        </p:txBody>
      </p:sp>
    </p:spTree>
    <p:extLst>
      <p:ext uri="{BB962C8B-B14F-4D97-AF65-F5344CB8AC3E}">
        <p14:creationId xmlns:p14="http://schemas.microsoft.com/office/powerpoint/2010/main" val="2322136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sp>
        <p:nvSpPr>
          <p:cNvPr id="3" name="TextBox 2"/>
          <p:cNvSpPr txBox="1"/>
          <p:nvPr/>
        </p:nvSpPr>
        <p:spPr>
          <a:xfrm>
            <a:off x="381000" y="685800"/>
            <a:ext cx="7315200" cy="5909310"/>
          </a:xfrm>
          <a:prstGeom prst="rect">
            <a:avLst/>
          </a:prstGeom>
          <a:noFill/>
        </p:spPr>
        <p:txBody>
          <a:bodyPr wrap="square" rtlCol="0">
            <a:spAutoFit/>
          </a:bodyPr>
          <a:lstStyle/>
          <a:p>
            <a:pPr>
              <a:buFont typeface="Arial" pitchFamily="34" charset="0"/>
              <a:buChar char="•"/>
              <a:defRPr/>
            </a:pPr>
            <a:r>
              <a:rPr lang="en-US" sz="1800" dirty="0"/>
              <a:t>Cursing</a:t>
            </a:r>
          </a:p>
          <a:p>
            <a:pPr>
              <a:buFont typeface="Arial" pitchFamily="34" charset="0"/>
              <a:buChar char="•"/>
              <a:defRPr/>
            </a:pPr>
            <a:r>
              <a:rPr lang="en-US" sz="1800" dirty="0"/>
              <a:t>Threats</a:t>
            </a:r>
          </a:p>
          <a:p>
            <a:pPr>
              <a:buFont typeface="Arial" pitchFamily="34" charset="0"/>
              <a:buChar char="•"/>
              <a:defRPr/>
            </a:pPr>
            <a:r>
              <a:rPr lang="en-US" sz="1800" dirty="0"/>
              <a:t>Sabotage</a:t>
            </a:r>
          </a:p>
          <a:p>
            <a:pPr>
              <a:buFont typeface="Arial" pitchFamily="34" charset="0"/>
              <a:buChar char="•"/>
              <a:defRPr/>
            </a:pPr>
            <a:r>
              <a:rPr lang="en-US" sz="1800" dirty="0"/>
              <a:t>Lying</a:t>
            </a:r>
          </a:p>
          <a:p>
            <a:pPr>
              <a:buFont typeface="Arial" pitchFamily="34" charset="0"/>
              <a:buChar char="•"/>
              <a:defRPr/>
            </a:pPr>
            <a:r>
              <a:rPr lang="en-US" sz="1800" dirty="0"/>
              <a:t>Complaining</a:t>
            </a:r>
          </a:p>
          <a:p>
            <a:pPr>
              <a:buFont typeface="Arial" pitchFamily="34" charset="0"/>
              <a:buChar char="•"/>
              <a:defRPr/>
            </a:pPr>
            <a:r>
              <a:rPr lang="en-US" sz="1800" dirty="0"/>
              <a:t>Belittling</a:t>
            </a:r>
          </a:p>
          <a:p>
            <a:pPr>
              <a:buFont typeface="Arial" pitchFamily="34" charset="0"/>
              <a:buChar char="•"/>
              <a:defRPr/>
            </a:pPr>
            <a:r>
              <a:rPr lang="en-US" sz="1800" dirty="0"/>
              <a:t>Intimidation</a:t>
            </a:r>
          </a:p>
          <a:p>
            <a:pPr>
              <a:buFont typeface="Arial" pitchFamily="34" charset="0"/>
              <a:buChar char="•"/>
              <a:defRPr/>
            </a:pPr>
            <a:r>
              <a:rPr lang="en-US" sz="1800" dirty="0"/>
              <a:t>Interrupting</a:t>
            </a:r>
          </a:p>
          <a:p>
            <a:pPr>
              <a:buFont typeface="Arial" pitchFamily="34" charset="0"/>
              <a:buChar char="•"/>
              <a:defRPr/>
            </a:pPr>
            <a:r>
              <a:rPr lang="en-US" sz="1800" dirty="0"/>
              <a:t>Checking phone during meetings</a:t>
            </a:r>
          </a:p>
          <a:p>
            <a:pPr>
              <a:buFont typeface="Arial" pitchFamily="34" charset="0"/>
              <a:buChar char="•"/>
              <a:defRPr/>
            </a:pPr>
            <a:r>
              <a:rPr lang="en-US" sz="1800" dirty="0"/>
              <a:t>Threats</a:t>
            </a:r>
          </a:p>
          <a:p>
            <a:pPr>
              <a:buFont typeface="Arial" pitchFamily="34" charset="0"/>
              <a:buChar char="•"/>
              <a:defRPr/>
            </a:pPr>
            <a:r>
              <a:rPr lang="en-US" sz="1800" dirty="0"/>
              <a:t>Rudeness</a:t>
            </a:r>
          </a:p>
          <a:p>
            <a:pPr>
              <a:buFont typeface="Arial" pitchFamily="34" charset="0"/>
              <a:buChar char="•"/>
              <a:defRPr/>
            </a:pPr>
            <a:r>
              <a:rPr lang="en-US" sz="1800" dirty="0"/>
              <a:t>Bullying</a:t>
            </a:r>
          </a:p>
          <a:p>
            <a:pPr>
              <a:buFont typeface="Arial" pitchFamily="34" charset="0"/>
              <a:buChar char="•"/>
              <a:defRPr/>
            </a:pPr>
            <a:r>
              <a:rPr lang="en-US" sz="1800" dirty="0"/>
              <a:t>Dirty looks</a:t>
            </a:r>
          </a:p>
          <a:p>
            <a:pPr>
              <a:buFont typeface="Arial" pitchFamily="34" charset="0"/>
              <a:buChar char="•"/>
              <a:defRPr/>
            </a:pPr>
            <a:r>
              <a:rPr lang="en-US" sz="1800" dirty="0"/>
              <a:t>Condescending comments</a:t>
            </a:r>
          </a:p>
          <a:p>
            <a:pPr>
              <a:buFont typeface="Arial" pitchFamily="34" charset="0"/>
              <a:buChar char="•"/>
              <a:defRPr/>
            </a:pPr>
            <a:r>
              <a:rPr lang="en-US" sz="1800" dirty="0"/>
              <a:t>Disruptive at meetings</a:t>
            </a:r>
          </a:p>
          <a:p>
            <a:pPr>
              <a:buFont typeface="Arial" pitchFamily="34" charset="0"/>
              <a:buChar char="•"/>
              <a:defRPr/>
            </a:pPr>
            <a:r>
              <a:rPr lang="en-US" sz="1800" dirty="0"/>
              <a:t>Public reprimands – makes me cringe</a:t>
            </a:r>
          </a:p>
          <a:p>
            <a:pPr>
              <a:buFont typeface="Arial" pitchFamily="34" charset="0"/>
              <a:buChar char="•"/>
              <a:defRPr/>
            </a:pPr>
            <a:r>
              <a:rPr lang="en-US" sz="1800" dirty="0"/>
              <a:t>Silent treatment</a:t>
            </a:r>
          </a:p>
          <a:p>
            <a:pPr>
              <a:buFont typeface="Arial" pitchFamily="34" charset="0"/>
              <a:buChar char="•"/>
              <a:defRPr/>
            </a:pPr>
            <a:r>
              <a:rPr lang="en-US" sz="1800" dirty="0"/>
              <a:t>Nasty emails</a:t>
            </a:r>
          </a:p>
          <a:p>
            <a:pPr>
              <a:buFont typeface="Arial" pitchFamily="34" charset="0"/>
              <a:buChar char="•"/>
              <a:defRPr/>
            </a:pPr>
            <a:r>
              <a:rPr lang="en-US" sz="1800" dirty="0"/>
              <a:t>Undermining colleagues credibility</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33400"/>
            <a:ext cx="6027928" cy="2127504"/>
          </a:xfrm>
          <a:prstGeom prst="rect">
            <a:avLst/>
          </a:prstGeom>
        </p:spPr>
      </p:pic>
    </p:spTree>
    <p:extLst>
      <p:ext uri="{BB962C8B-B14F-4D97-AF65-F5344CB8AC3E}">
        <p14:creationId xmlns:p14="http://schemas.microsoft.com/office/powerpoint/2010/main" val="90964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1" y="1828800"/>
            <a:ext cx="5458968" cy="4931728"/>
          </a:xfrm>
          <a:prstGeom prst="rect">
            <a:avLst/>
          </a:prstGeom>
        </p:spPr>
      </p:pic>
      <p:sp>
        <p:nvSpPr>
          <p:cNvPr id="2" name="Title 1"/>
          <p:cNvSpPr>
            <a:spLocks noGrp="1"/>
          </p:cNvSpPr>
          <p:nvPr>
            <p:ph type="title"/>
          </p:nvPr>
        </p:nvSpPr>
        <p:spPr>
          <a:xfrm>
            <a:off x="152400" y="457200"/>
            <a:ext cx="8534400" cy="1447800"/>
          </a:xfrm>
        </p:spPr>
        <p:txBody>
          <a:bodyPr>
            <a:normAutofit fontScale="90000"/>
          </a:bodyPr>
          <a:lstStyle/>
          <a:p>
            <a:r>
              <a:rPr lang="en-US" dirty="0"/>
              <a:t>Why are we reading about incivility in the workplace more now than ever? </a:t>
            </a:r>
            <a:br>
              <a:rPr lang="en-US" dirty="0"/>
            </a:br>
            <a:endParaRPr lang="en-US" dirty="0"/>
          </a:p>
        </p:txBody>
      </p:sp>
      <p:sp>
        <p:nvSpPr>
          <p:cNvPr id="3" name="Content Placeholder 2"/>
          <p:cNvSpPr>
            <a:spLocks noGrp="1"/>
          </p:cNvSpPr>
          <p:nvPr>
            <p:ph idx="1"/>
          </p:nvPr>
        </p:nvSpPr>
        <p:spPr/>
        <p:txBody>
          <a:bodyPr/>
          <a:lstStyle/>
          <a:p>
            <a:pPr marL="0" indent="0">
              <a:buNone/>
            </a:pPr>
            <a:r>
              <a:rPr lang="en-US" sz="2000" dirty="0"/>
              <a:t>Employment market</a:t>
            </a:r>
          </a:p>
          <a:p>
            <a:pPr marL="0" indent="0">
              <a:buNone/>
            </a:pPr>
            <a:r>
              <a:rPr lang="en-US" sz="2000" dirty="0"/>
              <a:t>Egos</a:t>
            </a:r>
          </a:p>
          <a:p>
            <a:pPr marL="0" indent="0">
              <a:buNone/>
            </a:pPr>
            <a:r>
              <a:rPr lang="en-US" sz="2000" dirty="0"/>
              <a:t>Stress</a:t>
            </a:r>
          </a:p>
          <a:p>
            <a:pPr marL="0" indent="0">
              <a:buNone/>
            </a:pPr>
            <a:r>
              <a:rPr lang="en-US" sz="2000" dirty="0"/>
              <a:t>Politics</a:t>
            </a:r>
          </a:p>
          <a:p>
            <a:pPr marL="0" indent="0">
              <a:buNone/>
            </a:pPr>
            <a:r>
              <a:rPr lang="en-US" sz="2000" dirty="0"/>
              <a:t>Competition</a:t>
            </a:r>
          </a:p>
          <a:p>
            <a:pPr marL="0" indent="0">
              <a:buNone/>
            </a:pPr>
            <a:r>
              <a:rPr lang="en-US" sz="2000" dirty="0"/>
              <a:t>Jealousy</a:t>
            </a:r>
          </a:p>
          <a:p>
            <a:pPr marL="0" indent="0">
              <a:buNone/>
            </a:pPr>
            <a:r>
              <a:rPr lang="en-US" sz="2000" dirty="0"/>
              <a:t>Insecurity</a:t>
            </a:r>
          </a:p>
          <a:p>
            <a:pPr marL="0" indent="0">
              <a:buNone/>
            </a:pPr>
            <a:r>
              <a:rPr lang="en-US" sz="2000" dirty="0"/>
              <a:t>Hidden agendas</a:t>
            </a:r>
          </a:p>
          <a:p>
            <a:pPr marL="0" indent="0">
              <a:buNone/>
            </a:pPr>
            <a:r>
              <a:rPr lang="en-US" sz="2000" dirty="0"/>
              <a:t>Low self esteem</a:t>
            </a:r>
          </a:p>
          <a:p>
            <a:pPr marL="0" indent="0">
              <a:buNone/>
            </a:pPr>
            <a:r>
              <a:rPr lang="en-US" sz="2000" dirty="0"/>
              <a:t>Emotions</a:t>
            </a:r>
          </a:p>
          <a:p>
            <a:pPr marL="0" indent="0">
              <a:buNone/>
            </a:pPr>
            <a:r>
              <a:rPr lang="en-US" sz="2000" dirty="0"/>
              <a:t>Prima </a:t>
            </a:r>
            <a:r>
              <a:rPr lang="en-US" sz="2000" dirty="0" err="1"/>
              <a:t>dona’s</a:t>
            </a:r>
            <a:r>
              <a:rPr lang="en-US" sz="2000" dirty="0"/>
              <a:t> – thinking rules don’t apply to them</a:t>
            </a:r>
          </a:p>
          <a:p>
            <a:pPr marL="0" indent="0">
              <a:buNone/>
            </a:pPr>
            <a:r>
              <a:rPr lang="en-US" sz="2000" dirty="0"/>
              <a:t>Problems at home</a:t>
            </a:r>
          </a:p>
        </p:txBody>
      </p:sp>
    </p:spTree>
    <p:extLst>
      <p:ext uri="{BB962C8B-B14F-4D97-AF65-F5344CB8AC3E}">
        <p14:creationId xmlns:p14="http://schemas.microsoft.com/office/powerpoint/2010/main" val="1647909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fontScale="90000"/>
          </a:bodyPr>
          <a:lstStyle/>
          <a:p>
            <a:r>
              <a:rPr lang="en-US" dirty="0"/>
              <a:t>the way we have always done it!</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hlinkClick r:id="" action="ppaction://noaction"/>
            </a:endParaRPr>
          </a:p>
          <a:p>
            <a:r>
              <a:rPr lang="en-US" dirty="0">
                <a:hlinkClick r:id="" action="ppaction://noaction"/>
              </a:rPr>
              <a:t>https://www.youtube.com/watch?v=0_u8sF1sW4A</a:t>
            </a:r>
            <a:endParaRPr lang="en-US" dirty="0"/>
          </a:p>
          <a:p>
            <a:endParaRPr lang="en-US" dirty="0"/>
          </a:p>
        </p:txBody>
      </p:sp>
    </p:spTree>
    <p:extLst>
      <p:ext uri="{BB962C8B-B14F-4D97-AF65-F5344CB8AC3E}">
        <p14:creationId xmlns:p14="http://schemas.microsoft.com/office/powerpoint/2010/main" val="3499067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tabLst>
                <a:tab pos="1487488" algn="l"/>
              </a:tabLst>
            </a:pPr>
            <a:r>
              <a:rPr lang="en-US" dirty="0"/>
              <a:t>Broken Window Theory</a:t>
            </a:r>
          </a:p>
        </p:txBody>
      </p:sp>
      <p:sp>
        <p:nvSpPr>
          <p:cNvPr id="15363"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sp>
        <p:nvSpPr>
          <p:cNvPr id="15369" name="Rectangle 8"/>
          <p:cNvSpPr>
            <a:spLocks noChangeArrowheads="1"/>
          </p:cNvSpPr>
          <p:nvPr/>
        </p:nvSpPr>
        <p:spPr bwMode="auto">
          <a:xfrm>
            <a:off x="1447800" y="2667000"/>
            <a:ext cx="6400800" cy="2362200"/>
          </a:xfrm>
          <a:prstGeom prst="rect">
            <a:avLst/>
          </a:prstGeom>
          <a:solidFill>
            <a:schemeClr val="bg1"/>
          </a:solidFill>
          <a:ln w="9525" algn="ctr">
            <a:noFill/>
            <a:round/>
            <a:headEnd/>
            <a:tailEnd/>
          </a:ln>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2"/>
            <a:ext cx="9178306" cy="68391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256314"/>
            <a:ext cx="2640162" cy="3590800"/>
          </a:xfrm>
          <a:prstGeom prst="rect">
            <a:avLst/>
          </a:prstGeom>
        </p:spPr>
      </p:pic>
    </p:spTree>
    <p:extLst>
      <p:ext uri="{BB962C8B-B14F-4D97-AF65-F5344CB8AC3E}">
        <p14:creationId xmlns:p14="http://schemas.microsoft.com/office/powerpoint/2010/main" val="2941726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Counterproductive Workplace Behaviors Continuum</a:t>
            </a:r>
          </a:p>
        </p:txBody>
      </p:sp>
      <p:sp>
        <p:nvSpPr>
          <p:cNvPr id="3" name="Content Placeholder 2"/>
          <p:cNvSpPr>
            <a:spLocks noGrp="1"/>
          </p:cNvSpPr>
          <p:nvPr>
            <p:ph idx="1"/>
          </p:nvPr>
        </p:nvSpPr>
        <p:spPr>
          <a:xfrm>
            <a:off x="1066800" y="2895600"/>
            <a:ext cx="1600200" cy="685800"/>
          </a:xfrm>
        </p:spPr>
        <p:txBody>
          <a:bodyPr/>
          <a:lstStyle/>
          <a:p>
            <a:pPr>
              <a:buNone/>
            </a:pPr>
            <a:r>
              <a:rPr lang="en-US" sz="2800" dirty="0"/>
              <a:t>Incivility</a:t>
            </a:r>
          </a:p>
        </p:txBody>
      </p:sp>
      <p:sp>
        <p:nvSpPr>
          <p:cNvPr id="7" name="Left-Right Arrow 6"/>
          <p:cNvSpPr/>
          <p:nvPr/>
        </p:nvSpPr>
        <p:spPr bwMode="auto">
          <a:xfrm>
            <a:off x="685800" y="3581400"/>
            <a:ext cx="7772400" cy="762000"/>
          </a:xfrm>
          <a:prstGeom prst="leftRightArrow">
            <a:avLst/>
          </a:prstGeom>
          <a:solidFill>
            <a:srgbClr val="7E5746"/>
          </a:solidFill>
          <a:ln w="1587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75057" dist="38100" dir="5400000" sy="-20000" rotWithShape="0">
                  <a:prstClr val="black">
                    <a:alpha val="25000"/>
                  </a:prstClr>
                </a:outerShdw>
              </a:effectLst>
              <a:latin typeface="Arial" charset="0"/>
              <a:ea typeface="ＭＳ Ｐゴシック" pitchFamily="1" charset="-128"/>
            </a:endParaRPr>
          </a:p>
        </p:txBody>
      </p:sp>
      <p:sp>
        <p:nvSpPr>
          <p:cNvPr id="8" name="Content Placeholder 2"/>
          <p:cNvSpPr txBox="1">
            <a:spLocks/>
          </p:cNvSpPr>
          <p:nvPr/>
        </p:nvSpPr>
        <p:spPr bwMode="auto">
          <a:xfrm>
            <a:off x="3733800" y="2895600"/>
            <a:ext cx="16002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Bullying</a:t>
            </a:r>
          </a:p>
        </p:txBody>
      </p:sp>
      <p:sp>
        <p:nvSpPr>
          <p:cNvPr id="9" name="Content Placeholder 2"/>
          <p:cNvSpPr txBox="1">
            <a:spLocks/>
          </p:cNvSpPr>
          <p:nvPr/>
        </p:nvSpPr>
        <p:spPr bwMode="auto">
          <a:xfrm>
            <a:off x="6629400" y="2895600"/>
            <a:ext cx="16002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Violence</a:t>
            </a:r>
          </a:p>
        </p:txBody>
      </p:sp>
    </p:spTree>
    <p:extLst>
      <p:ext uri="{BB962C8B-B14F-4D97-AF65-F5344CB8AC3E}">
        <p14:creationId xmlns:p14="http://schemas.microsoft.com/office/powerpoint/2010/main" val="28855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55" presetClass="exit" presetSubtype="0" fill="hold" grpId="1" nodeType="afterEffect">
                                  <p:stCondLst>
                                    <p:cond delay="0"/>
                                  </p:stCondLst>
                                  <p:childTnLst>
                                    <p:anim calcmode="lin" valueType="num">
                                      <p:cBhvr>
                                        <p:cTn id="37" dur="1000"/>
                                        <p:tgtEl>
                                          <p:spTgt spid="7"/>
                                        </p:tgtEl>
                                        <p:attrNameLst>
                                          <p:attrName>ppt_w</p:attrName>
                                        </p:attrNameLst>
                                      </p:cBhvr>
                                      <p:tavLst>
                                        <p:tav tm="0">
                                          <p:val>
                                            <p:strVal val="ppt_w"/>
                                          </p:val>
                                        </p:tav>
                                        <p:tav tm="100000">
                                          <p:val>
                                            <p:strVal val="ppt_w*0.70"/>
                                          </p:val>
                                        </p:tav>
                                      </p:tavLst>
                                    </p:anim>
                                    <p:anim calcmode="lin" valueType="num">
                                      <p:cBhvr>
                                        <p:cTn id="38" dur="1000"/>
                                        <p:tgtEl>
                                          <p:spTgt spid="7"/>
                                        </p:tgtEl>
                                        <p:attrNameLst>
                                          <p:attrName>ppt_h</p:attrName>
                                        </p:attrNameLst>
                                      </p:cBhvr>
                                      <p:tavLst>
                                        <p:tav tm="0">
                                          <p:val>
                                            <p:strVal val="ppt_h"/>
                                          </p:val>
                                        </p:tav>
                                        <p:tav tm="100000">
                                          <p:val>
                                            <p:strVal val="ppt_h"/>
                                          </p:val>
                                        </p:tav>
                                      </p:tavLst>
                                    </p:anim>
                                    <p:animEffect transition="out" filter="fad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animBg="1"/>
      <p:bldP spid="7" grpId="1" animBg="1"/>
      <p:bldP spid="8" grpId="0"/>
      <p:bldP spid="8" grpId="1"/>
      <p:bldP spid="9" grpId="0"/>
      <p:bldP spid="9"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ateViolencePyramid.jpg"/>
          <p:cNvPicPr>
            <a:picLocks noGrp="1" noChangeAspect="1"/>
          </p:cNvPicPr>
          <p:nvPr>
            <p:ph idx="1"/>
          </p:nvPr>
        </p:nvPicPr>
        <p:blipFill>
          <a:blip r:embed="rId3" cstate="print"/>
          <a:stretch>
            <a:fillRect/>
          </a:stretch>
        </p:blipFill>
        <p:spPr>
          <a:xfrm>
            <a:off x="0" y="0"/>
            <a:ext cx="9144000" cy="6764815"/>
          </a:xfrm>
        </p:spPr>
      </p:pic>
    </p:spTree>
    <p:extLst>
      <p:ext uri="{BB962C8B-B14F-4D97-AF65-F5344CB8AC3E}">
        <p14:creationId xmlns:p14="http://schemas.microsoft.com/office/powerpoint/2010/main" val="2619706706"/>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1447799" y="1824037"/>
            <a:ext cx="7262813" cy="4343400"/>
          </a:xfrm>
        </p:spPr>
        <p:txBody>
          <a:bodyPr/>
          <a:lstStyle/>
          <a:p>
            <a:pPr marL="0" indent="0" eaLnBrk="1" hangingPunct="1">
              <a:buFontTx/>
              <a:buNone/>
            </a:pPr>
            <a:r>
              <a:rPr lang="en-US" sz="2400" i="1" dirty="0">
                <a:solidFill>
                  <a:schemeClr val="tx2"/>
                </a:solidFill>
              </a:rPr>
              <a:t>Harassment</a:t>
            </a:r>
          </a:p>
          <a:p>
            <a:pPr marL="0" indent="0" eaLnBrk="1" hangingPunct="1">
              <a:buFontTx/>
              <a:buNone/>
            </a:pPr>
            <a:r>
              <a:rPr lang="en-US" sz="2400" i="1" dirty="0">
                <a:solidFill>
                  <a:schemeClr val="tx2"/>
                </a:solidFill>
              </a:rPr>
              <a:t>Discrimination</a:t>
            </a:r>
          </a:p>
          <a:p>
            <a:pPr marL="0" indent="0" eaLnBrk="1" hangingPunct="1">
              <a:buFontTx/>
              <a:buNone/>
            </a:pPr>
            <a:r>
              <a:rPr lang="en-US" sz="2400" i="1" dirty="0">
                <a:solidFill>
                  <a:schemeClr val="tx2"/>
                </a:solidFill>
              </a:rPr>
              <a:t>Hostile Environment</a:t>
            </a:r>
          </a:p>
          <a:p>
            <a:pPr marL="0" indent="0" eaLnBrk="1" hangingPunct="1">
              <a:buFontTx/>
              <a:buNone/>
            </a:pPr>
            <a:endParaRPr lang="en-US" sz="2400" i="1" dirty="0"/>
          </a:p>
          <a:p>
            <a:pPr marL="0" indent="0" eaLnBrk="1" hangingPunct="1">
              <a:buFontTx/>
              <a:buNone/>
            </a:pPr>
            <a:r>
              <a:rPr lang="en-US" sz="2400" i="1" dirty="0">
                <a:solidFill>
                  <a:srgbClr val="FFC000"/>
                </a:solidFill>
              </a:rPr>
              <a:t>Bullying</a:t>
            </a:r>
          </a:p>
          <a:p>
            <a:pPr marL="0" indent="0" eaLnBrk="1" hangingPunct="1">
              <a:buFontTx/>
              <a:buNone/>
            </a:pPr>
            <a:endParaRPr lang="en-US" sz="2400" i="1" dirty="0"/>
          </a:p>
          <a:p>
            <a:pPr marL="0" indent="0" eaLnBrk="1" hangingPunct="1">
              <a:buFontTx/>
              <a:buNone/>
            </a:pPr>
            <a:endParaRPr lang="en-US" sz="2400" i="1" dirty="0"/>
          </a:p>
          <a:p>
            <a:pPr marL="0" indent="0" eaLnBrk="1" hangingPunct="1">
              <a:buFontTx/>
              <a:buNone/>
            </a:pPr>
            <a:r>
              <a:rPr lang="en-US" sz="2400" i="1" dirty="0">
                <a:solidFill>
                  <a:srgbClr val="00B050"/>
                </a:solidFill>
              </a:rPr>
              <a:t>Civility</a:t>
            </a:r>
          </a:p>
        </p:txBody>
      </p:sp>
      <p:sp>
        <p:nvSpPr>
          <p:cNvPr id="52227"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cxnSp>
        <p:nvCxnSpPr>
          <p:cNvPr id="52228" name="Straight Connector 2"/>
          <p:cNvCxnSpPr>
            <a:cxnSpLocks noChangeShapeType="1"/>
          </p:cNvCxnSpPr>
          <p:nvPr/>
        </p:nvCxnSpPr>
        <p:spPr bwMode="auto">
          <a:xfrm>
            <a:off x="838200" y="4648200"/>
            <a:ext cx="6553200" cy="0"/>
          </a:xfrm>
          <a:prstGeom prst="line">
            <a:avLst/>
          </a:prstGeom>
          <a:noFill/>
          <a:ln w="9525" algn="ctr">
            <a:solidFill>
              <a:schemeClr val="tx1"/>
            </a:solidFill>
            <a:round/>
            <a:headEnd/>
            <a:tailEnd/>
          </a:ln>
        </p:spPr>
      </p:cxnSp>
      <p:sp>
        <p:nvSpPr>
          <p:cNvPr id="52229" name="Rectangle 5"/>
          <p:cNvSpPr>
            <a:spLocks noChangeArrowheads="1"/>
          </p:cNvSpPr>
          <p:nvPr/>
        </p:nvSpPr>
        <p:spPr bwMode="auto">
          <a:xfrm>
            <a:off x="843148" y="3320415"/>
            <a:ext cx="6705600" cy="45719"/>
          </a:xfrm>
          <a:prstGeom prst="rect">
            <a:avLst/>
          </a:prstGeom>
          <a:solidFill>
            <a:srgbClr val="FF0000"/>
          </a:solidFill>
          <a:ln w="9525" algn="ctr">
            <a:noFill/>
            <a:round/>
            <a:headEnd/>
            <a:tailEnd/>
          </a:ln>
        </p:spPr>
        <p:txBody>
          <a:bodyPr/>
          <a:lstStyle/>
          <a:p>
            <a:endParaRPr lang="en-US"/>
          </a:p>
        </p:txBody>
      </p:sp>
      <p:sp>
        <p:nvSpPr>
          <p:cNvPr id="52230" name="AutoShape 10" descr="data:image/jpeg;base64,/9j/4AAQSkZJRgABAQAAAQABAAD/2wCEAAkGBhQRERUUExIWFRUWGRgXFhUXGBcXGhgYHBsVIBoYFhcdHSYeGRovGRcdITAgIycpLDgsFx4xNTAqNSYrLCoBCQoKDgwOGg8PGiwkHyQtLCwpNCksNC0sLykvLCosLS0sKSwsLCwqLSwsLCwtLCwtLCwxLjAsLCwsLCwsLCwsNP/AABEIAOEA4QMBIgACEQEDEQH/xAAcAAEBAAMBAQEBAAAAAAAAAAAABwUGCAQDAgH/xABSEAACAQIDBAUFCQwHBwUBAAABAgMAEQQFEgYHITETIkFRYRQycYGRCCMzNUJSc6GzNFNicnSCkpOisbLCFVRjg6PB0hYXGCQlQ9EmlKTD02X/xAAbAQACAwEBAQAAAAAAAAAAAAAAAwQFBgIBB//EAD8RAAEDAgMDCQUECgMBAAAAAAEAAgMEEQUhQRIxYRMiMlFxgZGh8DNScrHRBhQkQhUjNGKio8HC4fFDgrI1/9oADAMBAAIRAxEAPwC40pShCUpShCUpShCUr8yyhQWYhVAuSTYADmSewVq022Mk/VwEIkX+tTXSAeMY8/Ed/V0ofvlJnqIoGbcrgBxXoBOQW1MwAuTYDmTWuzbd4ckjDiTFt3Yddac7WM7FYQfAvfwrTNp84wWFuczxZxkvPyewKd4C4VeoBw4NLc/h1qeL3zYvEt0OW4K3YDpMrgdh0L1U9eoVSnFZpxeki5vvP5rfqQmbAHSKq8ma5hL5keHww7DIXxD28UQxqp9DsKw2Y5xHGxGKzoqbcYlfDwgegKvSjkflmp4N3+d5hxxmKMSNwZHkvw8IY+p7SKy+A9z7hwPfsVM5/swkY9jBz9dVE9ef+es7om/3JgZ1N8V6pdtcljbrYvETEcOtLjpQf0m0H01jcTt1s/e5wfSE828nUk+kuQTW0Yfc3la2vhy1u1pZfrAYCslHu3y5eWCh9Y1fvJqtdiFDq+d3a4fVd7DuC0bC7d5Be4wnRHsYQKp9RQkislDtnksjdXGYiEn5s2OiA/RYIK2aTdtlrc8FF6gV/cRWNxG5rLG5Ydk8Vll/cWIr1uIUWj529jh9UbDuoL35dmiyn/lM6LkDhE7YeceGoFRLb88emswmb4+IdeKDEjjcxM2Hfw0xuXRj6ZFFTjMPc+Ycj3nFSof7RUkH7ISsSdhc8y7jhMSZUHAIklwF7zDL1Oy3C5qxgryT+orAeErbfxLgt62+CsuH26w9ws+vCuTYLiV6MEnkqy3MTnwVya2FWvxHKuf8HvqxEDdDmeC5+dZTG+nvMT8H4jvUVuGzGaYPEccqxnk78ScNb3vxvhXsALni0RXj8qrcYrNAPxkVh7zOc36jzS+TB6JVRpWrwbYtD1cfEIRy8pQlsOfxyetAfx+r2azWzo4IBBBB4gjiCO8GrqGeOdm3E4EcEsgjev7SlKcvEpSlCEpSlCEpSlCEpSlCEpSlCErE57tJHhdK6Wlme/RwR2LvbmeJARB2uxCjvuQD5M92kZZPJsKFfEkAuW4x4dDyea3Mn5MYN2t2AFhOtrNusPk4eOI+U4+Sxlkc6jfjYzMLWAv1YlsADwCgi9TW4iYniCBu3KdNAOtx0CY1l8zuWc2ix0cSDEZvOhAN4sImoxA8LDo+eJkHDruNI5hU4mp/j94eZZxIcPl0TQx8iynr6Texkl5Ri3YvHgRdq/ezG7PFZpL5ZmkkgVrEIbCSReYFuUUfHkADzsBcGrHlmVRYaMRQRrHGvJVFh6T3nxPGslWVsNO/alPLTceg3gBr63FPa0ndkPNTbZncVCnvmOkM7niUUsqA9t24O5v29X0VSsvy2LDoEhiSNByVFCj2Dtr00rPVVfUVZvM4nhoOwbk1rQ3clKUqEu0pSlCEpSlCEpSlCF5cxyqLEJomiSVPmuoYekX5HxqZ7SbioyekwEphccVjcsVuOWmTz0PidXqqrUqdSYhUUhvE4jhoe7cuHMDt6iOV7ysflUgw+aQvKnIM1uk02HFJPNmHpN7ni3ZVC2exSGPp8omRor9fBsSsVzxIUW1YWTt4DSb3Km+qs/m+TQ4uIxTxrIjcw3Z4qeanxFjUd2h3f4zJpTjMtkd4hxZBxZV7RIo4Sx+NrjnbhqrQUdZFO/ahPIzfy38CNPW8pTmkb8x5q6ZFtHHigwUNHLHYSwSDTJGTyuOTKbGzqSptwJrK1INldsoM5VeucJmEQJR0I1eJj1XEkZt1omv9QaqDkG0TSP5PiVWPEqL2W/RzILXkgJ424jUh6yk8bghm1tFiPLOMEzdiUbx18WnUeuKQ5lsxuWepSlWyWlKUoQlKUoQlKUoQla9tJnsisMNhbHEuNRci64eM3HSyD5RuCET5RB5BWI9W0me+SxroXXNK3RwRXtrkIJ4nsRVBZj2Kp5mwMw262tGT4YxRydJj8Td5JSONzwaUr2DhpjTkAoHELY1OI1r4i2CAXlfu4DVx4BMY2+Z3LzbdbdJliHA4El8U5vLKeu4d7XZj8uZvq4cOQr6bud04hIxeOHSYgnWsbHUIyeOqT58l+PHgDx4niG6fdyYQMdjFJxEl2jV+JjB+W9/+4b348QD3k2qNYiurm0zXU1M65PtH6uOoB6vXbJa2+Z7kpSlZtOSlKUISlKUISlKUISlKUISlKUISlKUISlKUIUo3kbqiWOMy4FJlOt4kOksRx6SG3myX46Rz5jjwb7bDbcpm0YwuLYx42PrRSrZGZlB98i4WWUC+pLWI1cCpZRUak+9bdyxY5hggVmQh5UTgSVN+mjtycWuR22vzB1aWhrm1TW01S6zh7N+rToCer11WQ5uzmO9VTZ3P2kZsPiLLiYxqNuCzR3sJoh3XsGXmrG3EFS2eqQ7G7VDOcOp1iLMMKQ6vbhqsRrt8qJhdXTx7OqapWzmeDFQ6ivRyoTHNETcxyrbUt+1eIZW7VZT21tsOrXTbUM4tKzpDr6nDgfWijvbbMbllKUpVslpSlKEJX5llCqWYgKoJJPAADmSe61fqtU2xm8okiwK+bJ79irdmHQ8Iz9JIAtjzRJqTUTsgidK/cBdegXNgsBj9o1iimzbEggFdGEiPAiK50WHZJKbO3coQHzDWhbs9mJM0xj5njOsoe6AjhJIOVgf+2gsAO8AX4EV894OPkzjNY8vw7e9RMVLDiuv/ALshF7EKBpHiGsetVnyrLI8NDHDEulI1CqPAdp7yeZPeTWCrat9PCZHe2mzP7segHb6zClNaCbaD5r1UrSt4e8uPKwqKnS4hxqVL2VV5anPPnewHOx5VNYN/WODgtHh2W/FQrrw7QG1mxt2m/oNVVJglXVR8qxuWlza/Yu3StabFX+lYPY7a2LMsMJ4gV46XjNro45g25ixuD3HsNwM5VVLE+J5Y8WIyKYDfMJSp/vG3onK544UhWVnTpG1MV0gsQtrA381vZWw7DbT/ANI4NMQUCMxcMgNwCrEc/RY+upMlBPHA2pc3mO3Hx036LkOBNln6Uqf7xt5z5XPHGsCyh013LFSDqItwB7qXS0stVIIohc+HzXrnBouVQKVEf+IWX+px/rG/01sOwu92TMcYuHbDJGGV21ByT1QTytVjLgVbCwyPZkBc5jd4rgStJsqbStN3kbePlUcLpEsvSMykMxW1gDwsPGtD/wCIWX+px/rG/wBNLpsGq6qMSxNu08R9V66RrTYq3UqWbGb5ZMfjYsM2GRBJruwckjSjtyt+DasxvJ3jvlTwqsCy9KrE6mK20le4Hvrl2E1TZ20xbzyLgXG7PW9tCjlG2ut7pUR/4hZf6nH+sb/TWc2K3xyY/GxYZsMiCTXdg5JGmN25W/Bt66fLgNdEx0j2ZAEnMbh3rwStJsqlSp7vE3lzZXOiDDJJHImpXLFeINmW1jxHA/nCtt2Vz9cdhIcQot0i3ZfmuLh19TAi9QJaGaKFtQ4cx2439dS7DgTZZWlazvB2zGWYUTaA7s6oiE2BPEkk9wUH12rybuNtpc0jlleBYkRgilWLFmtdr3AtYFf0qBQzGnNTbmXte+vZvRtC9loG32z8mS46PMMGLQu/WQearHi0ZH3the3cb2tZaomEz5LRZth/gZEVcYvb0I1dcgcOkicm/ehk52Ws9neTx4vDyQSi6SKVPeO5h4g2I8QKkO7HNWyzMJsrxJGiR7Le1uksNJ9Dpp4d+gdprR0dY+eITt9tDv8A349Qez1mUlzbG2h+a6FVgRcG4PI1/a1fYyXodeBY/c4BgJ46sM19Av2lCDH32VCfOraK3kEzJ42ys3EXCikWNilKUpy8X8dwASTYDiT4VKc62n8ly/E5kT77jCPJ79iEFcMoB7BFeUr855O+t028lvhhhweti3XD9vmNczcuR6BJLHvtUd3yY1sVj8LlsNurouByEkhAUMBy0pY+hzVBihE80VIej03/AAt6+BKazIFyzG4rZjo4Hxsgu85Kxk8xGp6xvz6zj9gVU682W5ekEMcMYskaKijwUAC/jwr0186r6o1dQ+Y6nLs08lMa3ZFlzTvDXps8mWUlQZY0JvySyAEX4Dq8asm1m7vDS4CSKDCRLIqEwlFRW1jiBrNuZFjc8b8anW/fZkxYlMYo6k4COe6VRYei6AWH4DVQd2m8KPMYRG504mNR0in5YFh0id4PaOwnusTp66SZ1FTVVMTssAvbQiwz4XBH+0hoG0WlYDc5sljsBNOMTAY45EWza4266NwFlYnk7dnZVVpQm1ZetrH1kxmeACbbuGWpKe1uyLLmzfHmPS5tMOyIJGvqUE/tM1b17nzMr4fEwfMkWQeh10m36v66lq4RsyzGQRmzTyTSLcfSScvQK2jcVmfR5kYybCaJ1A72WzD9lW9tfQMRpm/oswDexrT4a99iojDz7roOoV7oH7sw/wBD/O1XWoV7oH7sw/0P87VlPs3+3t7D8k+boreti9h8DLl+FkkwcLO0MbMxQEklRck99bHl2x+Dw8gkhwsUbi4DKoBAIsePorBbE7X4KPL8Kj4zDo6wxhlaWMEEKLggm4NbojggEG4PEEdoqDXS1LZXh7nWJO8m1rrpoFlJvdCfAYX6ST+Fa9O6rYzB4nLIpZsLHJIWkuzC5NnYD6hXm90J8BhfpJP4VrIbpdpsJDlcKS4uCNw0l0eWNGF3Yi6lgRwq8JlGCx8le+2d17253Ul5cobrb8v2JwWHkWWHCxxyLfS6ixFwQbeokeuvTm2zeGxRU4iCOUqCFLrewPO3sr2YPGxzIJIpEkQ3s6MGU2JBswJB4gj1V9qy7p5tvac47Qy3m44J1guXt5uXxwZpiI4kWONTHpRRYC8cZNh6ST666Hy7Y3BQSLLDhYo5FvpdVAIuCDY+gkeuoBvc+OMV6Y/soq6YFanHJpBSUtnHNmee/Jm/rSYgNpy0PfRs95TlzSKLyYc9KOV9HKQX7tPW/MFazuA2i4TYNj/bR/Usg/hNvFqsE0IdSrC6sCCDyIPAg+quZIpHyTNzzPk8pBHa8TfVcxNf0kVxhP42hloj0hzm+u3/ANIk5rg5Z7frn3TY5YAerh0sfpJLM3Hu0hPWDVg2ByDyLL4ISOuF1Sfjv1mHqJ0+hRUJ2GwL5pnCPILgyNiJu4BTqtx+SX0pbuaulq8x1wpoIaFv5Rd3b/u570RZkuSpLv02cOmLMIrq8RVJGHAgXvG978CHNu/rr3VWq8WdZUuKw8sD+bKjIT2i44EeIPEeiqLD6s0lQ2XQb+w7/JNe3aFlrGX7SdPhMHmi2Bi4YkD701kxA8ArATDvEQHbVOBrn/cnjDHLjMtnA+U2ns1KejlU99xp/RNWDYfFFsIsTkmTDM2Gck3J6M2R2Pe0Wh/z6+hYSeQllo9GnaZ8Ls/I/NRJMwHLYKUpWgSlqmay9LmaJfq4aAyEdmudiqH0hIJB6JKkO7kf0hn2Ixh6yR9I6H0nRED/AHd/0aoWeZi0cOb4kNxBdIj3dHCiAfr9ftrV/c+5eFwuImtxeUR38EUEW9chrE189vvk/wAMY/uUlg6I71VaUpWEUpeLOcnixcLwzIHjcWI/cQewg8Qa5y2lyDEZFj0ZGPVPSQS2IDLfirW4X+Sy9x7mFdNVpm9vZ9cVlspt14AZkPdoB1j1pf127qv8ExA00whfnG/IjTPK/wBeCVIy4vqs9sttAmOwkWITgHXivzXHBl9TAi/aLHtr57Z5gYMvxUoNisMmk9zFSF/aIqZ+59znjicKTw4TIPYrn+Ctk35Zj0eVlPv0saeoXe/+GB668kw7ksUFMN20LfCc/IID7sup9uJy7pMyaQrcRROwPczFVHr0s311isIn9HZ8qiyrFitPgIma32T1jNlNtsRlpkOH0Xk0hta6vN1Wtx4ecfqrwZ/nkmNxD4iXT0j6dWkWB0qFHD0KK3f3SZ9XK59uTcwN4+He5RdobI611zUK90D92Yf6H+dqs2z+Y+UYWCb75EjnwLKCR7ajPugfuzD/AEP87Vifs80sxENO8bQ8lJl6CxeUblMZiYI50lwwWVFdQzyBgGFxcCMi/rroPBwlI0U81VQbd4AHCsNsD8WYP6CP+EVn6iYtiM1XIWS2s0utlx/wuo2BouFJfdCfAYX6ST+Fa0XZndLi8fh1xEUkARiwAdnDdUkG4CEcx31vXuhPgML9JJ/CtbFuY+KIfxpftHq+hrpaLB45IrX2iM+q7volFodIQVl9gdn5MDgIcPKVLpruUJK9aR2FiQDyYdlbDSlY6aV00jpHb3Ek9pzUgCwsuZt7nxxivTH9lFXTArmfe58cYr0x/ZRV0wK02O/slH8H9GJEXScv7UU3/wCQaZIMWvyx0LjxW7IfTYsD+KtWupd7oH7ig+n/AJJKr8Bkcyvj2dbg9ll3KLtK+O4HItGHmxRHWkbo15cETiSPSzW/MFVetB3I/FSfSSfvrfqTjMjpK6Uu67dwyC9jFmhKUpVUmKJ7Uj+jtpYJxwScxs3YLPeKTj28i3rFV3I36LMJ4+AWeKOdR2l4z0cp/QMAqZe6Ey68OFn+a7xnx1gMPsz7a3jA5n0j5VigPhgY2vzCzYdpLcOXvkKCt5h8130k/WHRu7uiorx0h3rfqUpW1UZRbbmQpkGIJ5zYiVuHdJjHcfs2rNbm8PpyiA2sWMrf4jgH2AVp+8Kc/wCzeB48XaDV43ilY/tC9UHdxHpyvCD+yU+25/zr5viDvwLj70zj5FTGdLuWyUpSssnrnjEbWYnBZ24nxE/Qx4ltUZkkK9EWNiEuQR0bBgLd1WTa7ajDwZfLMZY2V42EVmB6VmU6VS173vzF7C55Cte3lbqRmLdPh2WPEWAcNcLIBYAsQCQwHC9jcADha9TrCbkMxeQqyxxqCPfGkUqR26Qt29oFbW2H17IpnyBjmABw3Xt1fUXUbnsuALr17hMOxzCRwDpWBgx7Ls0dh6eB9hrLe6EzLr4WANyDysvpKqh/Zf66o2xGxMWWQdHH1naxllIsXYcuHYoubL2XPaSa0vePuuxmZY0zRyYdYwiIgd5A1hcm4EZA6zHtPC1LjxGnnxb7y42Y0ZE65W/qbILCI7LY91mSJHlWG1opZ1aQkqD57MV/ZIrTd/8AkwVcLOiKoBeJrADiQGTkPwXqt5VgBBBFCvKKNIx6FUD/ACrBbxdk2zLBNBGUEgdHjLkhQQbG5AJ8xmHLtqqo6/YxIVDjzS437Df5XTHM5lljNy+Z9NlUa3uYXeI+3Uo/RcD1VonugfuzD/Q/ztW97rNi8Tlkc8c7xMrsrp0bObNYhtWpV7AtrdxrH70d22JzOeKSB4VVI9B6RnBvqY8NKNwsan0tRTw4u6XbGwdo30zF/mVy4Ex2W17A/FmD+gj/AIRWfrGbMZY2GwcEDlS8UaIxW5BKgA2JANvVWTrN1Lg6Z7huJPzTRuUl90J8BhfpJP4VrIbpdpsJDlcSS4uCNw0l0eWNGF3Yi6lgeVZHensPPmccKwNEpjZmbpCwFiABbSrd1Tr/AHBY/wC/YX9OX/8AKtVSuo6jDWU08oaQ4njvP1SXbQfcBWiHa7BOyomNwzMxCqqzREsxNgAA1ySeFqy1RXZjcrjcNjIJ3lwxWKRHYK8hJAIJsDGBf11aqoMQp6aB4FPJti2aawk7wuZt7nxxivTH9lFXTAqQbc7n8XjcfNiIpMOEkKaQ7SBuCIpuBGRzU9tWAVY4xVRTU1MyNwJa2x4GzfoVxG0hzrpUu90D9xQfT/ySVUa0zejsZNmeHiigaNWSTWTIWAtpYcNKtxuar8JlZFWRvebAHPwXcgu0gLybkfipPpJP31v1axu62Yly/BLBMyM4d2vGWK2Y8OJUH6q2elYjI2Srkew3BcSPFDBZoSlKVBXa0PfbhQ+UyMR8HJE48CW0/uc+2vLslj2bJMBLyMc+GXh81cWkZ/wzx9JrK73kvk+K/uj7Jov8qwGwT/8Ap0H5js36M4b/ACrV4e61FE73Z2+FgkP6R7FaqUpX0ZQ1Ad4WHP8As5gRbjG0GrwtFKp/aNqoG7eTVleEP9ko9lx/lWqbcxl8hxI5mHESrw7o8Y6D9i1Znc3iNWUQC9yplU/rHI+phXzjEW/gXD3ZnDyKmM6Xct2pSlZVPSlKUISlKUISlKUISlKUISlKUISlKUISlKUISlKUISlKUISlKUISlKUIWnb33tk+K/uh7Zov8qwGwaf+nlHz3K/pThf86ye+3FhMqdSfhJI0HiQ2v9yGvPsnl5XJMvitcyYjDN+acWsp9iD6q1eHt/BRN96dvhYJD+kexV+lKV9GUNTnPMuMkWb4UAXJaSId4lhRgf14k4+BrVPc+48HDYmHtSVZPU6hf/qqjZugizKN+zEwNETf5cLF0W3aSksp9EdSDd639HZ/iMIeCSGSNR2cPfIifzBb8+sTXwX++QfDIP7lJaeie5XClKVhFKSlKUISsRtLtXh8vjWTEsVVm0ghS3GxPIeArL1rG32xAzSGOIzGII+u4TXfqsLecLc738Kk0rYXTNE5IZqRv+R+S5de2Sxv++nLPvz/AKqT/wAU/wB9OWffn/VSf+K1n/h5T+vN+pH+upZmuSBcc2FgczWlEKMRp1vcLyubDXcDjWupcKwmrJEMjzYXOmXe1Ic+Ru8Lq+GUOoYcmAI9BFxWG2q20w2XIGxDkFr6I1Gp3tz0ju8SQOI41l8JDojRb30qq39AArmranEyZrnDopvrm6CLmQqK2kHwFrufSao8Iw5lbM7lDZjRc+vW5MkfsjLeqfhd/eCZwrRTopPnlUIHiQrE29ANUXBY1Jo1kjcOji6spuCPCo3tzuZhwuAafDPI0kI1SaypDpfrEAAaSAb+hSOJ416fc/58xE+EZrhbSxg8wCbSW8L6DYdrHvqbWYfRy0jqqiJ5ps4H5+d+xcte4O2XKl7SbUwZfGsuIYqjMEBClusQxtYeCmvzs1tbh8wRnwzlgjaWupUg2vyPZ4+BrSt//wAXw/lC/ZzVpu4nPOhx7QE2XEIQPx47svH8XX9VKhwlk2Guqmk7Yv2WBz06l6ZCH7KsO022+Fy8oMS7KZAxWyM19Nr8hw5isllGax4qFJoiTHILqSCCRcjkeI5VIvdDfCYP8Wb98VUHdj8U4T6P+ZqjVFBFHh8VUL7TiQer830XocS8tX02j3hYPASiLESMrlQ4ARm6pLAG4HeprFf76cs+/P8AqpP/ABU53+/GUf5Mn2k1ZnIdxkOIwsExxUimWKOQqFWwLqrEDw41Zsw3Do6SOepc4bY06/ArgveXEBUTZrb7CZhI0eGdmZF1NdGWwuBzI7zWxVpew27KPK5XkSd5NaaCGUC3EG/D0VulZ6tbTtlIpiSzjv46BObe3OSlKVDXSUpShCkPuhMxtFhYPnM8h8NICr/G3sre8BlvRyZVhQfgA0p8VhgMVzbhfpJ0NTXaVv6R2mhhHFIGRT2i0d5JL93G6eoeiq9kK9LmGIk4FYI48Op7Q7++yi/doMHs8K3tBBZ9JB7rXSO7+iorz0j3LaaUpW0UZa7t1hz5MJ1BL4V1xKgXuVS4lUDtJgaRQO8io3vnwTYbGYXMYbdbT1uzpIyGQkg8bpYehDXQrLcWPEHsqV53st5TgMTlpHvmFIOGJ59HYthyCb8NF4S3ej1QYoBBNFVnojmP+F3XwB+aazMFq3HK8xTEQxzRm6SIrr6GAPHxr1VKdxO02qGTAycHhJeMHgdDHrrbvDm/5/hVWr53X0hpKh0J0OXZp5KWx20LpSlKgrtKUpQhYLbnaDyHATzjzlXTH9I3VX2E3PgDUZ3HbPdPjzOw6mGXV/ePcJ9QY+lRWY3/AG0OqSHBqeCDppPxjdUHpC6j+eK3jdJs95JlseoWkm9+f862geHUC8O8mtbH+Awhz/zTGw+H/V/EKOedJ2Lb8TJpRm7gT7BXOO5rCa83gPYgkc/q2UfWwronNDaCU/gP/CagO4z40/uZP5a4wY7NDVke6Pk5eydJqvOe4US4aeM8nikQ+hlYf51Btxk+nNLfPhkX+Fv5a6CxY97f8Vv3Gubtzx/6xhv777GWvcGG1QVbT7t/J30RJ0mqk7//AIvh/KF+zmqIZNmbYbERTp50Tq4F7X0kEqT3EcD4Grfv/wDi+H8oX7Oao1Jkv/IJihy8okgf9XE6WHrf2Cr77Pln6Pa1+5ziPFJl6aom/wBxCyHAupurpIynvB6Ig+w1Rt2PxThPo/5mqC7R575Tl+XqWu8Anib0AxFPVoIH5pq9bsfinCfR/wAzVT4tAafDIoj+V7h5vTIzd5KlG/34yj/Jk+0mqzbFfF2C/JoPs0qM7/fjKP8AJk+0mrAYJ856NOiOY9HpXo9HlOjRYadFuGm1rW4Wqa/D/vuG07dsNsNVzt7LyunqV5MnLeTw69Wro01ar6tWkX1X43vzvXrrBuGySFKSlKVyvUrw57my4XDSzv5sSM9u8gcFHiTYD017qkm/PaIt0OXw3Z5SryKOZF7Rp4ktxt+CvfU/DqQ1dQ2LTXsG9cPdsi68e5TCanxuZzsBbUpc8ACffJmPdw08fE1Y9iMIyYRXkFpJ2bESAixUynUqHxWPSn5lahl2zggw2DypeJk6+JI4jokIecnwZ2WK3dL+DVNr6HhI5eSWstk47LPhbl5n5KJJkA1KUpV+lJWq7YYfoHjx68ogY8SB8rDMb6z3mN+v4K0vaa2qvy6BgQQCCLEHiCDzBFJnhZPG6J+4ixXoNjdc6bxsukynNIsxww97lbWQPN1/9yMm1gHUk9/F7ebVnybNo8VBHPE2pJF1Kf3g9xBuCO8Gtcx+zMbxS5TPfoymvByHieiUjSoPa8TEKe9Cl73ap7u42mkyjGyZdjTpjZwFPNUkNrMD97YEcezgeHWrB1tG+ohMTvbQ5fHHoR2esypTXAG+h+auNKUrIKQlfiedUVnYgKoLMTyAAuSfVX7rQd9O0Xk2XGJWtJiT0Y5X0DjIbd1rKfpBUmkp3VM7IW/mNvqe4LlxsLqR5dC2dZzdgSs0pd/wYV46SRytGoQHvtXTIFuAqRbgdndKTYxhxc9DHcfJFi5HeC2kfmGq9V19oqhr6gQM6MY2R26/0HclwjK51XnzBbxSDvRh9Rrn7cfIBmqg/KikA9Ngf3A10QReuZ9iJBgc7iWQ/BzvAx5cTriue4Xan4GOUpKqMby3Lwd/heS5OaV0njD72/4rfuNc6bmMPqzeE/MWVv8ADZf5qvO2GZjDYDEykgaYntc2uxBCD1sQPXUZ3CYMtmEj26qQNx7mZkAHsDeyjCLsw6qfoRbyP1RJm9oW47//AIvh/KF+zmrWdick8r2cx0YF2WZ5E7TqSOBrDxIBX86tm3//ABfD+UL9nNTcCP8Ap035Q/2cNPgldDgzZG7xID4FeEXktwUDrqHdj8U4T6P+Zq522wyTyPHYiC1gjnRxJ6h6ycT26GFdE7sfinCfR/zNU/7TyNko4nt3FwI7C0riEWcQpRv9+Mo/yZPtJqs2xXxdgvyaD7NKjO/34yj/ACZPtJqs2xXxdgvyaD7NKqsU/wDl03rRMZ03LM0pSsonpSlKELH5/nceDw8mIlPUjW9u1j2KviTYD01I912VPmGPmzXFW0oxKk+b0luFr/JRLc+9e418NuM9kz3MI8BgzqgRvPHFSwuHmJ+Yqkgd9za+oVSsFkEZEWVwA9BCqti24cU5iJiOGuVgS34GvlqWthR0T4IhTt9tNv8A3I9b9v8AjeFHc65voPms3sThzL0mOcWOJsIQea4VL9F6C2ppT2++AHza2iv4Bav7W8hiZDG2NgyAsFFJubpSlKavEpSlCFidpMh8riADdHLGwkglAuY5F5EjtQi6svarMO29TDbjZMZxh2dYxHmGF6kkVxckcej1dqMDrjc8LN2Xa1lrAbRZCzsMRhrLiYxpsTZZo736GU91ySrc1Y34gsDVYjRPl2ZoDaVnR4jVp4FdsdbI7lLd0+8guRgMYSsydSJ3uC1uHRSX5SC1gTz5HiOtV6lW3WwqZohxeDUx4uM6ZoWsjl1tdHHyZRws17EW4kEGvxu33sFmGDzA6JlOhJX6uojhomv5sl/lHnyNj52JrqBtS11TTNs4e0Zq06kDq9cBJa7ZyPcqxUk37ZLPiGwnQQSzaRNq6ON303MVr6Qbcj7KrdKpqCrNHO2douRfzBH9U1zdoWXMODwWcwoI4o8yjQXsiLiVUXJJso4DiSfXX3/67/8A1P8A5VdL0q+P2lJNzAxJ5HivNluroY9V9WhNWq976Re9+N799RvfBu4mOIbG4aNpEksZUQXZGAA1BRxKkC552NyeB4W2lUtDiElFPy0feNCE1zA4WK5Wxe0mYY1FwryzThbWiALMSOA1ADU5H4V6tu6PYh8vwzNMLTzkFl+Yi30Key/WYm3zgOyt8tSp9fjZqYeQijDGk3NtfIa5rhkeybk3U7335XNiMDEsMMkrCdSVjRnIHRyi5Cgm1yOPjX93IZXNh8DKs0MkTGdmCyIyEjo4hcBgDa4PHwNUOlQv0i77l9z2Ra976rrY520ozvv2PmlxMOIw8EsutCkgjRnsUN1LaQSLhrfmVQ93WFePLMKkiMjqlmV1KsDqbgVPEVsdKJ8SfNSMpXDJhyOuv1QGAOLlEN9uz+JnzCN4cNNKogRS0cTuAdcxtdQRexHDxFapBDnaKqIuZqqgKqqMUAoAsAAOAAHZXTVKsqf7QOhgbCYmuDRbNcGK5vdRrdP/AEn5f/znlvRdE/w/T6NV1t5/C/OrLSlVFfWfe5eU2Q3K1gmNbsiyVI96m8RnY5dgbvI56OZ048Tw6FO9jyY9nLnezeJvUZ28iy0l5HOhpo+J4/Igtzb8McuzjxHs2F2FTKI1xGIXpcdL1IYUsxUkfBx9he3nSclAPEKGLXFDQikDaiobd59mzUnQkaAJbnbWQ717djtlRk+HVFUS5hiuAW/C44kXHmwpe7v28OZKLVK2eyMYSHRqLuxLzSkANLKbanYdnIADkFCgcAK8uzez7RFp5yHxUoAci+iNBxWGG/yATctzZuJtwC52tth1E6AOlmN5X5uPVwHAetFGe6+Q3JSlKtVwlKUoQlKUoQlKUoQsBn2zjO/lGGZY8Sotdr9HMo5RzgcbcTpcdZSeFwSpnW1ew8Gbh2VPJMxjA6SN7Anh1ek03DobWWZL8u22kWSsVnmzkWKCltSSx3MU8Z0yRk89LcipsLowKm3EGqqtw7lXieF2xKNx0PBw1C7a+2R3KEbN7xcXk8vkeYxu0a8iTd0XjYo3KSPhyvw5A8NNWXJ86hxcQlw8qyIe1ezwYc1PgbGtd2kwCNH0Gbwo0XyMagKxX7C5uWwz+klDy1cdNT3NN2uYZXIcRlkzyx2vZLdJbjweO2mZe6wPE+aOdZOsooah+zMORm/lv4g6et5UhriN2Y81caVJdmd+yE9HmEJicGxljBK3F764z1lPADhq49gqnZXnMGJTXBMkq9pRg1j3G3I+BrO1eH1FIbStIHXvHimteHbl7KUpUFdpSlKEJSlKEJSlKEJSvDm2eQYVNeImSJewuwF/BRzY+AqY7Sb9AT0WXQmRydIkdTYnhbo4h1mPptx7DU+kw6oqz+qbl17h4rhzw3eqZnefwYOIy4iVY07L82Pcq82PgKjefbdY3PJThMBE6QNwfsYqb3Mzi4RLfJB48rtcCvtlW6/G5k/lWazvGlr6WI6TTz80jRCO2xHf1RVF2fwI6MQZVCkMHysWykoe8xA9bEvb5ZOj8Jraa0NHRxQP2acctN1/8bON9fVrFKc4nfkPNYTZXY6HJwqovleYSg6QOHDtsTfoYRfrSHn4kqlUHZ/ZsxMZ8Q4lxTixcCyRpe/RQKeKpyuT1mIueShfVkez0WEVtALO5Blmc6pJWHbI1uPgosoHAADhWTrWUWHCBxmldtyne46cGjQeuCjuffIbkpSlWq4SlKUISlKUISlKUISlKUISlKUIX8ZQRYi4PAg9tazNsaYTqwMgg7Th2GrDn8VLgwnxjIHG5Vq2elJmgjnZsStBHFegkblLdqMnwmI4Zpgjh35DFLcx/wDuUA0jjwEwUX5A1puM3KTxETZZjbg8VuxjfT+DKnBuPgoroQitfxOw+GLF4lbDSEkl8Mxiux5s8Y97kPi6tVMcKlgH4SUge6/nN7OseaZtg9IKK/7aZ9l33TAZUHEtJHrAUc/fojb1sTWUy73QkR+Hwki+Mbq9/U2m3tNU18kx0XweIhxC24LOhicnxmiuvsirD5nlJkI8qyUTH75H5NMBfnYu0cnsWqqfD3H29IDxidb+FMDup3isVhd9mWuAWkkj8HiYkenRqH117I97mVtyxY9ccw+spWFxexmTlj0mX4qI342gx4X1FVKW8RwryS7vsj7WkTwLSr/GtVrsPofzRTt/6j6Lrbd1hbLJvdyteBxY9Ucx+sJavFit9uWoLrJJJ4JEwJ/T0isRFu+yPsMsnoaZv4Fr2YLY3KAw6PLsVKey+HxxX1mRQnrNetw+h/LFO7/qLfJG27rCxWY+6EjHwGDdvGRwlu7qqGv7RWMbazP8x4YeBoUPaiCMEHlaWU8/FSKpeWZY0d/JcmWA9jSnDQA+kxGST2rWWGQ46X4TFRYdTzXDx9I4PhNL1SOz4KrGCgcD+opAOMrr/wAK5Lut3gpLhNysjap80x1gBdyH1Gw7Wmk4L7D6a3TZvLMPANOU4HpSRY4p7xxWPacS4LSDwiVx6OdbhhNiMMjCSRWxEgsRJiGMxBHait1Iz+Iq1n6tRhUs/wC2Slw91vNb5ZnyS9sDohavBsT0pD4+TykjiIANGGU/Q3PSnxlLceIC1s4Fq/tKuoYY4WBkbQB1BLJJ3pSlKavEpSlCEpSlCEpSlCEpSlCEpSlCEpSlCEpSlCEpSlCEpSlCEpSlCEpSlCEpSlCEpSlCEpSlCEpSlCEpSlCEpSlCEpSlCF//2Q=="/>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pic>
        <p:nvPicPr>
          <p:cNvPr id="52231" name="Picture 14" descr="https://encrypted-tbn1.gstatic.com/images?q=tbn:ANd9GcQ1_llJk6D5EW23KC15sk6xGzU4hbhG9oLm8GVuy7xlNassETZ1"/>
          <p:cNvPicPr>
            <a:picLocks noChangeAspect="1" noChangeArrowheads="1"/>
          </p:cNvPicPr>
          <p:nvPr/>
        </p:nvPicPr>
        <p:blipFill>
          <a:blip r:embed="rId3" cstate="print"/>
          <a:srcRect/>
          <a:stretch>
            <a:fillRect/>
          </a:stretch>
        </p:blipFill>
        <p:spPr bwMode="auto">
          <a:xfrm>
            <a:off x="6629400" y="4695825"/>
            <a:ext cx="993775" cy="1171575"/>
          </a:xfrm>
          <a:prstGeom prst="rect">
            <a:avLst/>
          </a:prstGeom>
          <a:noFill/>
          <a:ln w="9525">
            <a:noFill/>
            <a:miter lim="800000"/>
            <a:headEnd/>
            <a:tailEnd/>
          </a:ln>
        </p:spPr>
      </p:pic>
      <p:pic>
        <p:nvPicPr>
          <p:cNvPr id="52232" name="Picture 16" descr="https://encrypted-tbn0.gstatic.com/images?q=tbn:ANd9GcSFsgLx-vVI-UzDp9hUKzp7l98W3lJ9SqRXtxpEb29leqQ30NSu"/>
          <p:cNvPicPr>
            <a:picLocks noChangeAspect="1" noChangeArrowheads="1"/>
          </p:cNvPicPr>
          <p:nvPr/>
        </p:nvPicPr>
        <p:blipFill>
          <a:blip r:embed="rId4" cstate="print"/>
          <a:srcRect/>
          <a:stretch>
            <a:fillRect/>
          </a:stretch>
        </p:blipFill>
        <p:spPr bwMode="auto">
          <a:xfrm>
            <a:off x="6589713" y="3343275"/>
            <a:ext cx="1106487" cy="1304925"/>
          </a:xfrm>
          <a:prstGeom prst="rect">
            <a:avLst/>
          </a:prstGeom>
          <a:noFill/>
          <a:ln w="9525">
            <a:noFill/>
            <a:miter lim="800000"/>
            <a:headEnd/>
            <a:tailEnd/>
          </a:ln>
        </p:spPr>
      </p:pic>
      <p:pic>
        <p:nvPicPr>
          <p:cNvPr id="52234" name="Picture 18" descr="https://encrypted-tbn0.gstatic.com/images?q=tbn:ANd9GcQslDmXq0iXY2g5EdFQGiy8S8IIt-8JRlDuyVbQqhi94h2737mH"/>
          <p:cNvPicPr>
            <a:picLocks noChangeAspect="1" noChangeArrowheads="1"/>
          </p:cNvPicPr>
          <p:nvPr/>
        </p:nvPicPr>
        <p:blipFill>
          <a:blip r:embed="rId5" cstate="print"/>
          <a:srcRect/>
          <a:stretch>
            <a:fillRect/>
          </a:stretch>
        </p:blipFill>
        <p:spPr bwMode="auto">
          <a:xfrm>
            <a:off x="6477001" y="1749392"/>
            <a:ext cx="1295400" cy="1527208"/>
          </a:xfrm>
          <a:prstGeom prst="rect">
            <a:avLst/>
          </a:prstGeom>
          <a:noFill/>
          <a:ln w="9525">
            <a:noFill/>
            <a:miter lim="800000"/>
            <a:headEnd/>
            <a:tailEnd/>
          </a:ln>
        </p:spPr>
      </p:pic>
      <p:sp>
        <p:nvSpPr>
          <p:cNvPr id="12" name="Rectangle 2"/>
          <p:cNvSpPr>
            <a:spLocks noGrp="1" noChangeArrowheads="1"/>
          </p:cNvSpPr>
          <p:nvPr>
            <p:ph type="title"/>
          </p:nvPr>
        </p:nvSpPr>
        <p:spPr>
          <a:xfrm>
            <a:off x="685800" y="609600"/>
            <a:ext cx="7772400" cy="1143000"/>
          </a:xfrm>
        </p:spPr>
        <p:txBody>
          <a:bodyPr/>
          <a:lstStyle/>
          <a:p>
            <a:pPr eaLnBrk="1" hangingPunct="1">
              <a:tabLst>
                <a:tab pos="1487488" algn="l"/>
              </a:tabLst>
            </a:pPr>
            <a:r>
              <a:rPr lang="en-US" dirty="0">
                <a:solidFill>
                  <a:schemeClr val="bg2">
                    <a:lumMod val="10000"/>
                  </a:schemeClr>
                </a:solidFill>
              </a:rPr>
              <a:t>Don’t Cross the Line</a:t>
            </a:r>
          </a:p>
        </p:txBody>
      </p:sp>
    </p:spTree>
    <p:extLst>
      <p:ext uri="{BB962C8B-B14F-4D97-AF65-F5344CB8AC3E}">
        <p14:creationId xmlns:p14="http://schemas.microsoft.com/office/powerpoint/2010/main" val="5557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2226">
                                            <p:txEl>
                                              <p:pRg st="7" end="7"/>
                                            </p:txEl>
                                          </p:spTgt>
                                        </p:tgtEl>
                                        <p:attrNameLst>
                                          <p:attrName>style.visibility</p:attrName>
                                        </p:attrNameLst>
                                      </p:cBhvr>
                                      <p:to>
                                        <p:strVal val="visible"/>
                                      </p:to>
                                    </p:set>
                                    <p:animEffect transition="in" filter="fade">
                                      <p:cBhvr>
                                        <p:cTn id="7" dur="1000"/>
                                        <p:tgtEl>
                                          <p:spTgt spid="52226">
                                            <p:txEl>
                                              <p:pRg st="7" end="7"/>
                                            </p:txEl>
                                          </p:spTgt>
                                        </p:tgtEl>
                                      </p:cBhvr>
                                    </p:animEffect>
                                    <p:anim calcmode="lin" valueType="num">
                                      <p:cBhvr>
                                        <p:cTn id="8" dur="1000" fill="hold"/>
                                        <p:tgtEl>
                                          <p:spTgt spid="52226">
                                            <p:txEl>
                                              <p:pRg st="7" end="7"/>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2226">
                                            <p:txEl>
                                              <p:pRg st="7" end="7"/>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226">
                                            <p:txEl>
                                              <p:pRg st="7" end="7"/>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4" presetClass="entr" presetSubtype="0" fill="hold" nodeType="afterEffect">
                                  <p:stCondLst>
                                    <p:cond delay="0"/>
                                  </p:stCondLst>
                                  <p:childTnLst>
                                    <p:set>
                                      <p:cBhvr>
                                        <p:cTn id="13" dur="1" fill="hold">
                                          <p:stCondLst>
                                            <p:cond delay="0"/>
                                          </p:stCondLst>
                                        </p:cTn>
                                        <p:tgtEl>
                                          <p:spTgt spid="52231"/>
                                        </p:tgtEl>
                                        <p:attrNameLst>
                                          <p:attrName>style.visibility</p:attrName>
                                        </p:attrNameLst>
                                      </p:cBhvr>
                                      <p:to>
                                        <p:strVal val="visible"/>
                                      </p:to>
                                    </p:set>
                                    <p:anim from="(-#ppt_w/2)" to="(#ppt_x)" calcmode="lin" valueType="num">
                                      <p:cBhvr>
                                        <p:cTn id="14" dur="600" fill="hold">
                                          <p:stCondLst>
                                            <p:cond delay="0"/>
                                          </p:stCondLst>
                                        </p:cTn>
                                        <p:tgtEl>
                                          <p:spTgt spid="52231"/>
                                        </p:tgtEl>
                                        <p:attrNameLst>
                                          <p:attrName>ppt_x</p:attrName>
                                        </p:attrNameLst>
                                      </p:cBhvr>
                                    </p:anim>
                                    <p:anim from="0" to="-1.0" calcmode="lin" valueType="num">
                                      <p:cBhvr>
                                        <p:cTn id="15" dur="200" decel="50000" autoRev="1" fill="hold">
                                          <p:stCondLst>
                                            <p:cond delay="600"/>
                                          </p:stCondLst>
                                        </p:cTn>
                                        <p:tgtEl>
                                          <p:spTgt spid="52231"/>
                                        </p:tgtEl>
                                        <p:attrNameLst>
                                          <p:attrName>xshear</p:attrName>
                                        </p:attrNameLst>
                                      </p:cBhvr>
                                    </p:anim>
                                    <p:animScale>
                                      <p:cBhvr>
                                        <p:cTn id="16" dur="200" decel="100000" autoRev="1" fill="hold">
                                          <p:stCondLst>
                                            <p:cond delay="600"/>
                                          </p:stCondLst>
                                        </p:cTn>
                                        <p:tgtEl>
                                          <p:spTgt spid="52231"/>
                                        </p:tgtEl>
                                      </p:cBhvr>
                                      <p:from x="100000" y="100000"/>
                                      <p:to x="80000" y="100000"/>
                                    </p:animScale>
                                    <p:anim by="(#ppt_h/3+#ppt_w*0.1)" calcmode="lin" valueType="num">
                                      <p:cBhvr additive="sum">
                                        <p:cTn id="17" dur="200" decel="100000" autoRev="1" fill="hold">
                                          <p:stCondLst>
                                            <p:cond delay="600"/>
                                          </p:stCondLst>
                                        </p:cTn>
                                        <p:tgtEl>
                                          <p:spTgt spid="52231"/>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2226">
                                            <p:txEl>
                                              <p:pRg st="4" end="4"/>
                                            </p:txEl>
                                          </p:spTgt>
                                        </p:tgtEl>
                                        <p:attrNameLst>
                                          <p:attrName>style.visibility</p:attrName>
                                        </p:attrNameLst>
                                      </p:cBhvr>
                                      <p:to>
                                        <p:strVal val="visible"/>
                                      </p:to>
                                    </p:set>
                                    <p:animEffect transition="in" filter="fade">
                                      <p:cBhvr>
                                        <p:cTn id="22" dur="1000"/>
                                        <p:tgtEl>
                                          <p:spTgt spid="52226">
                                            <p:txEl>
                                              <p:pRg st="4" end="4"/>
                                            </p:txEl>
                                          </p:spTgt>
                                        </p:tgtEl>
                                      </p:cBhvr>
                                    </p:animEffect>
                                    <p:anim calcmode="lin" valueType="num">
                                      <p:cBhvr>
                                        <p:cTn id="23" dur="1000" fill="hold"/>
                                        <p:tgtEl>
                                          <p:spTgt spid="52226">
                                            <p:txEl>
                                              <p:pRg st="4" end="4"/>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2226">
                                            <p:txEl>
                                              <p:pRg st="4" end="4"/>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2226">
                                            <p:txEl>
                                              <p:pRg st="4" end="4"/>
                                            </p:txEl>
                                          </p:spTgt>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4" presetClass="entr" presetSubtype="0" fill="hold" nodeType="afterEffect">
                                  <p:stCondLst>
                                    <p:cond delay="0"/>
                                  </p:stCondLst>
                                  <p:childTnLst>
                                    <p:set>
                                      <p:cBhvr>
                                        <p:cTn id="28" dur="1" fill="hold">
                                          <p:stCondLst>
                                            <p:cond delay="0"/>
                                          </p:stCondLst>
                                        </p:cTn>
                                        <p:tgtEl>
                                          <p:spTgt spid="52232"/>
                                        </p:tgtEl>
                                        <p:attrNameLst>
                                          <p:attrName>style.visibility</p:attrName>
                                        </p:attrNameLst>
                                      </p:cBhvr>
                                      <p:to>
                                        <p:strVal val="visible"/>
                                      </p:to>
                                    </p:set>
                                    <p:anim from="(-#ppt_w/2)" to="(#ppt_x)" calcmode="lin" valueType="num">
                                      <p:cBhvr>
                                        <p:cTn id="29" dur="600" fill="hold">
                                          <p:stCondLst>
                                            <p:cond delay="0"/>
                                          </p:stCondLst>
                                        </p:cTn>
                                        <p:tgtEl>
                                          <p:spTgt spid="52232"/>
                                        </p:tgtEl>
                                        <p:attrNameLst>
                                          <p:attrName>ppt_x</p:attrName>
                                        </p:attrNameLst>
                                      </p:cBhvr>
                                    </p:anim>
                                    <p:anim from="0" to="-1.0" calcmode="lin" valueType="num">
                                      <p:cBhvr>
                                        <p:cTn id="30" dur="200" decel="50000" autoRev="1" fill="hold">
                                          <p:stCondLst>
                                            <p:cond delay="600"/>
                                          </p:stCondLst>
                                        </p:cTn>
                                        <p:tgtEl>
                                          <p:spTgt spid="52232"/>
                                        </p:tgtEl>
                                        <p:attrNameLst>
                                          <p:attrName>xshear</p:attrName>
                                        </p:attrNameLst>
                                      </p:cBhvr>
                                    </p:anim>
                                    <p:animScale>
                                      <p:cBhvr>
                                        <p:cTn id="31" dur="200" decel="100000" autoRev="1" fill="hold">
                                          <p:stCondLst>
                                            <p:cond delay="600"/>
                                          </p:stCondLst>
                                        </p:cTn>
                                        <p:tgtEl>
                                          <p:spTgt spid="52232"/>
                                        </p:tgtEl>
                                      </p:cBhvr>
                                      <p:from x="100000" y="100000"/>
                                      <p:to x="80000" y="100000"/>
                                    </p:animScale>
                                    <p:anim by="(#ppt_h/3+#ppt_w*0.1)" calcmode="lin" valueType="num">
                                      <p:cBhvr additive="sum">
                                        <p:cTn id="32" dur="200" decel="100000" autoRev="1" fill="hold">
                                          <p:stCondLst>
                                            <p:cond delay="600"/>
                                          </p:stCondLst>
                                        </p:cTn>
                                        <p:tgtEl>
                                          <p:spTgt spid="52232"/>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2226">
                                            <p:txEl>
                                              <p:pRg st="0" end="0"/>
                                            </p:txEl>
                                          </p:spTgt>
                                        </p:tgtEl>
                                        <p:attrNameLst>
                                          <p:attrName>style.visibility</p:attrName>
                                        </p:attrNameLst>
                                      </p:cBhvr>
                                      <p:to>
                                        <p:strVal val="visible"/>
                                      </p:to>
                                    </p:set>
                                    <p:animEffect transition="in" filter="fade">
                                      <p:cBhvr>
                                        <p:cTn id="37" dur="1000"/>
                                        <p:tgtEl>
                                          <p:spTgt spid="52226">
                                            <p:txEl>
                                              <p:pRg st="0" end="0"/>
                                            </p:txEl>
                                          </p:spTgt>
                                        </p:tgtEl>
                                      </p:cBhvr>
                                    </p:animEffect>
                                    <p:anim calcmode="lin" valueType="num">
                                      <p:cBhvr>
                                        <p:cTn id="38" dur="1000" fill="hold"/>
                                        <p:tgtEl>
                                          <p:spTgt spid="52226">
                                            <p:txEl>
                                              <p:pRg st="0" end="0"/>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2226">
                                            <p:txEl>
                                              <p:pRg st="0" end="0"/>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2226">
                                            <p:txEl>
                                              <p:pRg st="0" end="0"/>
                                            </p:txEl>
                                          </p:spTgt>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52226">
                                            <p:txEl>
                                              <p:pRg st="1" end="1"/>
                                            </p:txEl>
                                          </p:spTgt>
                                        </p:tgtEl>
                                        <p:attrNameLst>
                                          <p:attrName>style.visibility</p:attrName>
                                        </p:attrNameLst>
                                      </p:cBhvr>
                                      <p:to>
                                        <p:strVal val="visible"/>
                                      </p:to>
                                    </p:set>
                                    <p:animEffect transition="in" filter="fade">
                                      <p:cBhvr>
                                        <p:cTn id="43" dur="1000"/>
                                        <p:tgtEl>
                                          <p:spTgt spid="52226">
                                            <p:txEl>
                                              <p:pRg st="1" end="1"/>
                                            </p:txEl>
                                          </p:spTgt>
                                        </p:tgtEl>
                                      </p:cBhvr>
                                    </p:animEffect>
                                    <p:anim calcmode="lin" valueType="num">
                                      <p:cBhvr>
                                        <p:cTn id="44" dur="1000" fill="hold"/>
                                        <p:tgtEl>
                                          <p:spTgt spid="52226">
                                            <p:txEl>
                                              <p:pRg st="1" end="1"/>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52226">
                                            <p:txEl>
                                              <p:pRg st="1" end="1"/>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2226">
                                            <p:txEl>
                                              <p:pRg st="1" end="1"/>
                                            </p:txEl>
                                          </p:spTgt>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52226">
                                            <p:txEl>
                                              <p:pRg st="2" end="2"/>
                                            </p:txEl>
                                          </p:spTgt>
                                        </p:tgtEl>
                                        <p:attrNameLst>
                                          <p:attrName>style.visibility</p:attrName>
                                        </p:attrNameLst>
                                      </p:cBhvr>
                                      <p:to>
                                        <p:strVal val="visible"/>
                                      </p:to>
                                    </p:set>
                                    <p:animEffect transition="in" filter="fade">
                                      <p:cBhvr>
                                        <p:cTn id="49" dur="1000"/>
                                        <p:tgtEl>
                                          <p:spTgt spid="52226">
                                            <p:txEl>
                                              <p:pRg st="2" end="2"/>
                                            </p:txEl>
                                          </p:spTgt>
                                        </p:tgtEl>
                                      </p:cBhvr>
                                    </p:animEffect>
                                    <p:anim calcmode="lin" valueType="num">
                                      <p:cBhvr>
                                        <p:cTn id="50" dur="1000" fill="hold"/>
                                        <p:tgtEl>
                                          <p:spTgt spid="52226">
                                            <p:txEl>
                                              <p:pRg st="2" end="2"/>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52226">
                                            <p:txEl>
                                              <p:pRg st="2" end="2"/>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226">
                                            <p:txEl>
                                              <p:pRg st="2" end="2"/>
                                            </p:txEl>
                                          </p:spTgt>
                                        </p:tgtEl>
                                        <p:attrNameLst>
                                          <p:attrName>ppt_y</p:attrName>
                                        </p:attrNameLst>
                                      </p:cBhvr>
                                      <p:tavLst>
                                        <p:tav tm="0">
                                          <p:val>
                                            <p:strVal val="#ppt_y-.03"/>
                                          </p:val>
                                        </p:tav>
                                        <p:tav tm="100000">
                                          <p:val>
                                            <p:strVal val="#ppt_y"/>
                                          </p:val>
                                        </p:tav>
                                      </p:tavLst>
                                    </p:anim>
                                  </p:childTnLst>
                                </p:cTn>
                              </p:par>
                            </p:childTnLst>
                          </p:cTn>
                        </p:par>
                        <p:par>
                          <p:cTn id="53" fill="hold">
                            <p:stCondLst>
                              <p:cond delay="1000"/>
                            </p:stCondLst>
                            <p:childTnLst>
                              <p:par>
                                <p:cTn id="54" presetID="34" presetClass="entr" presetSubtype="0" fill="hold" nodeType="afterEffect">
                                  <p:stCondLst>
                                    <p:cond delay="0"/>
                                  </p:stCondLst>
                                  <p:childTnLst>
                                    <p:set>
                                      <p:cBhvr>
                                        <p:cTn id="55" dur="1" fill="hold">
                                          <p:stCondLst>
                                            <p:cond delay="0"/>
                                          </p:stCondLst>
                                        </p:cTn>
                                        <p:tgtEl>
                                          <p:spTgt spid="52234"/>
                                        </p:tgtEl>
                                        <p:attrNameLst>
                                          <p:attrName>style.visibility</p:attrName>
                                        </p:attrNameLst>
                                      </p:cBhvr>
                                      <p:to>
                                        <p:strVal val="visible"/>
                                      </p:to>
                                    </p:set>
                                    <p:anim from="(-#ppt_w/2)" to="(#ppt_x)" calcmode="lin" valueType="num">
                                      <p:cBhvr>
                                        <p:cTn id="56" dur="600" fill="hold">
                                          <p:stCondLst>
                                            <p:cond delay="0"/>
                                          </p:stCondLst>
                                        </p:cTn>
                                        <p:tgtEl>
                                          <p:spTgt spid="52234"/>
                                        </p:tgtEl>
                                        <p:attrNameLst>
                                          <p:attrName>ppt_x</p:attrName>
                                        </p:attrNameLst>
                                      </p:cBhvr>
                                    </p:anim>
                                    <p:anim from="0" to="-1.0" calcmode="lin" valueType="num">
                                      <p:cBhvr>
                                        <p:cTn id="57" dur="200" decel="50000" autoRev="1" fill="hold">
                                          <p:stCondLst>
                                            <p:cond delay="600"/>
                                          </p:stCondLst>
                                        </p:cTn>
                                        <p:tgtEl>
                                          <p:spTgt spid="52234"/>
                                        </p:tgtEl>
                                        <p:attrNameLst>
                                          <p:attrName>xshear</p:attrName>
                                        </p:attrNameLst>
                                      </p:cBhvr>
                                    </p:anim>
                                    <p:animScale>
                                      <p:cBhvr>
                                        <p:cTn id="58" dur="200" decel="100000" autoRev="1" fill="hold">
                                          <p:stCondLst>
                                            <p:cond delay="600"/>
                                          </p:stCondLst>
                                        </p:cTn>
                                        <p:tgtEl>
                                          <p:spTgt spid="52234"/>
                                        </p:tgtEl>
                                      </p:cBhvr>
                                      <p:from x="100000" y="100000"/>
                                      <p:to x="80000" y="100000"/>
                                    </p:animScale>
                                    <p:anim by="(#ppt_h/3+#ppt_w*0.1)" calcmode="lin" valueType="num">
                                      <p:cBhvr additive="sum">
                                        <p:cTn id="59" dur="200" decel="100000" autoRev="1" fill="hold">
                                          <p:stCondLst>
                                            <p:cond delay="600"/>
                                          </p:stCondLst>
                                        </p:cTn>
                                        <p:tgtEl>
                                          <p:spTgt spid="52234"/>
                                        </p:tgtEl>
                                        <p:attrNameLst>
                                          <p:attrName>ppt_x</p:attrName>
                                        </p:attrNameLst>
                                      </p:cBhvr>
                                    </p:anim>
                                  </p:childTnLst>
                                </p:cTn>
                              </p:par>
                            </p:childTnLst>
                          </p:cTn>
                        </p:par>
                        <p:par>
                          <p:cTn id="60" fill="hold">
                            <p:stCondLst>
                              <p:cond delay="2000"/>
                            </p:stCondLst>
                            <p:childTnLst>
                              <p:par>
                                <p:cTn id="61" presetID="26" presetClass="emph" presetSubtype="0" fill="hold" nodeType="afterEffect">
                                  <p:stCondLst>
                                    <p:cond delay="0"/>
                                  </p:stCondLst>
                                  <p:childTnLst>
                                    <p:animEffect transition="out" filter="fade">
                                      <p:cBhvr>
                                        <p:cTn id="62" dur="500" tmFilter="0, 0; .2, .5; .8, .5; 1, 0"/>
                                        <p:tgtEl>
                                          <p:spTgt spid="52234"/>
                                        </p:tgtEl>
                                      </p:cBhvr>
                                    </p:animEffect>
                                    <p:animScale>
                                      <p:cBhvr>
                                        <p:cTn id="63" dur="250" autoRev="1" fill="hold"/>
                                        <p:tgtEl>
                                          <p:spTgt spid="522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wrongly accused question </a:t>
            </a:r>
          </a:p>
        </p:txBody>
      </p:sp>
      <p:sp>
        <p:nvSpPr>
          <p:cNvPr id="3" name="Content Placeholder 2"/>
          <p:cNvSpPr>
            <a:spLocks noGrp="1"/>
          </p:cNvSpPr>
          <p:nvPr>
            <p:ph idx="1"/>
          </p:nvPr>
        </p:nvSpPr>
        <p:spPr/>
        <p:txBody>
          <a:bodyPr/>
          <a:lstStyle/>
          <a:p>
            <a:r>
              <a:rPr lang="en-US" dirty="0"/>
              <a:t>employers conduct a fair, thorough, and even-handed investigation of sexual harassment allegations </a:t>
            </a:r>
          </a:p>
          <a:p>
            <a:r>
              <a:rPr lang="en-US" dirty="0"/>
              <a:t> an investigation that is as fair to the alleged harasser as it is to the alleged victim. </a:t>
            </a:r>
          </a:p>
          <a:p>
            <a:r>
              <a:rPr lang="en-US" dirty="0"/>
              <a:t> BUT </a:t>
            </a:r>
            <a:r>
              <a:rPr lang="en-US"/>
              <a:t>the percent  </a:t>
            </a:r>
            <a:r>
              <a:rPr lang="en-US" dirty="0"/>
              <a:t>of men wrongly accused is low so lets fix the bigger problem first</a:t>
            </a:r>
          </a:p>
        </p:txBody>
      </p:sp>
    </p:spTree>
    <p:extLst>
      <p:ext uri="{BB962C8B-B14F-4D97-AF65-F5344CB8AC3E}">
        <p14:creationId xmlns:p14="http://schemas.microsoft.com/office/powerpoint/2010/main" val="1706159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838200" y="1397000"/>
          <a:ext cx="7162800" cy="4775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143000" y="609600"/>
            <a:ext cx="7696200" cy="584775"/>
          </a:xfrm>
          <a:prstGeom prst="rect">
            <a:avLst/>
          </a:prstGeom>
          <a:noFill/>
        </p:spPr>
        <p:txBody>
          <a:bodyPr wrap="square" rtlCol="0">
            <a:spAutoFit/>
          </a:bodyPr>
          <a:lstStyle/>
          <a:p>
            <a:pPr algn="ctr"/>
            <a:r>
              <a:rPr lang="en-US" sz="3200" dirty="0"/>
              <a:t>80% of bullying is legal, but still occurs.</a:t>
            </a:r>
          </a:p>
        </p:txBody>
      </p:sp>
      <p:sp>
        <p:nvSpPr>
          <p:cNvPr id="5" name="Slide Number Placeholder 4"/>
          <p:cNvSpPr>
            <a:spLocks noGrp="1"/>
          </p:cNvSpPr>
          <p:nvPr>
            <p:ph type="sldNum" sz="quarter" idx="12"/>
          </p:nvPr>
        </p:nvSpPr>
        <p:spPr/>
        <p:txBody>
          <a:bodyPr/>
          <a:lstStyle/>
          <a:p>
            <a:fld id="{1E6C5631-39AB-4276-8677-5E87D8444018}" type="slidenum">
              <a:rPr lang="en-US" smtClean="0"/>
              <a:pPr/>
              <a:t>69</a:t>
            </a:fld>
            <a:endParaRPr lang="en-US"/>
          </a:p>
        </p:txBody>
      </p:sp>
    </p:spTree>
    <p:extLst>
      <p:ext uri="{BB962C8B-B14F-4D97-AF65-F5344CB8AC3E}">
        <p14:creationId xmlns:p14="http://schemas.microsoft.com/office/powerpoint/2010/main" val="608561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82487"/>
            <a:ext cx="8610600" cy="51302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5400" dirty="0"/>
              <a:t>The EEOC concluded that trainings have failed as a prevention tool because they are </a:t>
            </a:r>
            <a:r>
              <a:rPr lang="en-US" sz="5400" i="1" dirty="0">
                <a:solidFill>
                  <a:srgbClr val="FF0000"/>
                </a:solidFill>
              </a:rPr>
              <a:t>“too focused on simply avoiding legal liability.”</a:t>
            </a:r>
          </a:p>
        </p:txBody>
      </p:sp>
    </p:spTree>
    <p:extLst>
      <p:ext uri="{BB962C8B-B14F-4D97-AF65-F5344CB8AC3E}">
        <p14:creationId xmlns:p14="http://schemas.microsoft.com/office/powerpoint/2010/main" val="334512159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n-US" sz="3600" dirty="0"/>
              <a:t>How to Create a Civil Workplace </a:t>
            </a:r>
          </a:p>
        </p:txBody>
      </p:sp>
      <p:sp>
        <p:nvSpPr>
          <p:cNvPr id="27651" name="Rectangle 3"/>
          <p:cNvSpPr>
            <a:spLocks noGrp="1" noChangeArrowheads="1"/>
          </p:cNvSpPr>
          <p:nvPr>
            <p:ph type="body" idx="1"/>
          </p:nvPr>
        </p:nvSpPr>
        <p:spPr>
          <a:xfrm>
            <a:off x="685800" y="1905000"/>
            <a:ext cx="7772400" cy="4114800"/>
          </a:xfrm>
        </p:spPr>
        <p:txBody>
          <a:bodyPr/>
          <a:lstStyle/>
          <a:p>
            <a:pPr eaLnBrk="1" hangingPunct="1"/>
            <a:r>
              <a:rPr lang="en-US" dirty="0"/>
              <a:t>Create a vision</a:t>
            </a:r>
          </a:p>
          <a:p>
            <a:pPr eaLnBrk="1" hangingPunct="1"/>
            <a:r>
              <a:rPr lang="en-US" dirty="0"/>
              <a:t>Create systematic plan of action</a:t>
            </a:r>
          </a:p>
          <a:p>
            <a:pPr eaLnBrk="1" hangingPunct="1"/>
            <a:r>
              <a:rPr lang="en-US" dirty="0"/>
              <a:t>Make the case</a:t>
            </a:r>
          </a:p>
          <a:p>
            <a:pPr eaLnBrk="1" hangingPunct="1"/>
            <a:r>
              <a:rPr lang="en-US" dirty="0"/>
              <a:t>Involve employees</a:t>
            </a:r>
          </a:p>
          <a:p>
            <a:pPr eaLnBrk="1" hangingPunct="1"/>
            <a:r>
              <a:rPr lang="en-US" dirty="0"/>
              <a:t>Core values</a:t>
            </a:r>
          </a:p>
          <a:p>
            <a:pPr eaLnBrk="1" hangingPunct="1"/>
            <a:r>
              <a:rPr lang="en-US" dirty="0"/>
              <a:t>Policies and codes of conduct</a:t>
            </a:r>
          </a:p>
        </p:txBody>
      </p:sp>
      <p:sp>
        <p:nvSpPr>
          <p:cNvPr id="27652"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62" y="1600201"/>
            <a:ext cx="3276600" cy="5257800"/>
          </a:xfrm>
          <a:prstGeom prst="rect">
            <a:avLst/>
          </a:prstGeom>
        </p:spPr>
      </p:pic>
    </p:spTree>
    <p:extLst>
      <p:ext uri="{BB962C8B-B14F-4D97-AF65-F5344CB8AC3E}">
        <p14:creationId xmlns:p14="http://schemas.microsoft.com/office/powerpoint/2010/main" val="63630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2000"/>
                                        <p:tgtEl>
                                          <p:spTgt spid="27651">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animEffect transition="in" filter="fade">
                                      <p:cBhvr>
                                        <p:cTn id="11" dur="2000"/>
                                        <p:tgtEl>
                                          <p:spTgt spid="27651">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animEffect transition="in" filter="fade">
                                      <p:cBhvr>
                                        <p:cTn id="15" dur="2000"/>
                                        <p:tgtEl>
                                          <p:spTgt spid="27651">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animEffect transition="in" filter="fade">
                                      <p:cBhvr>
                                        <p:cTn id="19" dur="2000"/>
                                        <p:tgtEl>
                                          <p:spTgt spid="27651">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animEffect transition="in" filter="fade">
                                      <p:cBhvr>
                                        <p:cTn id="23" dur="2000"/>
                                        <p:tgtEl>
                                          <p:spTgt spid="27651">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animEffect transition="in" filter="fade">
                                      <p:cBhvr>
                                        <p:cTn id="27" dur="20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1752600"/>
            <a:ext cx="8001000" cy="4572000"/>
          </a:xfrm>
        </p:spPr>
        <p:txBody>
          <a:bodyPr/>
          <a:lstStyle/>
          <a:p>
            <a:pPr eaLnBrk="1" hangingPunct="1"/>
            <a:r>
              <a:rPr lang="en-US" dirty="0"/>
              <a:t>Train</a:t>
            </a:r>
          </a:p>
          <a:p>
            <a:pPr lvl="1" eaLnBrk="1" hangingPunct="1"/>
            <a:r>
              <a:rPr lang="en-US" dirty="0"/>
              <a:t>Conflict management</a:t>
            </a:r>
          </a:p>
          <a:p>
            <a:pPr lvl="1" eaLnBrk="1" hangingPunct="1"/>
            <a:r>
              <a:rPr lang="en-US" dirty="0"/>
              <a:t>Conflict resolution</a:t>
            </a:r>
          </a:p>
          <a:p>
            <a:pPr lvl="1" eaLnBrk="1" hangingPunct="1"/>
            <a:r>
              <a:rPr lang="en-US" dirty="0"/>
              <a:t>Stress management</a:t>
            </a:r>
          </a:p>
          <a:p>
            <a:pPr lvl="1" eaLnBrk="1" hangingPunct="1"/>
            <a:r>
              <a:rPr lang="en-US" dirty="0"/>
              <a:t>Teamwork</a:t>
            </a:r>
          </a:p>
          <a:p>
            <a:pPr lvl="1" eaLnBrk="1" hangingPunct="1"/>
            <a:r>
              <a:rPr lang="en-US" dirty="0"/>
              <a:t>Interpersonal Communication </a:t>
            </a:r>
          </a:p>
        </p:txBody>
      </p:sp>
      <p:sp>
        <p:nvSpPr>
          <p:cNvPr id="28675"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sp>
        <p:nvSpPr>
          <p:cNvPr id="28676" name="Rectangle 2"/>
          <p:cNvSpPr>
            <a:spLocks noGrp="1" noChangeArrowheads="1"/>
          </p:cNvSpPr>
          <p:nvPr>
            <p:ph type="title"/>
          </p:nvPr>
        </p:nvSpPr>
        <p:spPr/>
        <p:txBody>
          <a:bodyPr>
            <a:normAutofit fontScale="90000"/>
          </a:bodyPr>
          <a:lstStyle/>
          <a:p>
            <a:pPr eaLnBrk="1" hangingPunct="1"/>
            <a:r>
              <a:rPr lang="en-US" sz="3600"/>
              <a:t>How to Create a Civil Workplace</a:t>
            </a:r>
            <a:br>
              <a:rPr lang="en-US" sz="3600"/>
            </a:br>
            <a:r>
              <a:rPr lang="en-US" sz="3600"/>
              <a:t>- Implementation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232" y="1295401"/>
            <a:ext cx="4498768" cy="5495924"/>
          </a:xfrm>
          <a:prstGeom prst="rect">
            <a:avLst/>
          </a:prstGeom>
        </p:spPr>
      </p:pic>
    </p:spTree>
    <p:extLst>
      <p:ext uri="{BB962C8B-B14F-4D97-AF65-F5344CB8AC3E}">
        <p14:creationId xmlns:p14="http://schemas.microsoft.com/office/powerpoint/2010/main" val="32131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1000"/>
                                        <p:tgtEl>
                                          <p:spTgt spid="2867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animEffect transition="in" filter="fade">
                                      <p:cBhvr>
                                        <p:cTn id="11" dur="1000"/>
                                        <p:tgtEl>
                                          <p:spTgt spid="2867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8674">
                                            <p:txEl>
                                              <p:pRg st="2" end="2"/>
                                            </p:txEl>
                                          </p:spTgt>
                                        </p:tgtEl>
                                        <p:attrNameLst>
                                          <p:attrName>style.visibility</p:attrName>
                                        </p:attrNameLst>
                                      </p:cBhvr>
                                      <p:to>
                                        <p:strVal val="visible"/>
                                      </p:to>
                                    </p:set>
                                    <p:animEffect transition="in" filter="fade">
                                      <p:cBhvr>
                                        <p:cTn id="15" dur="1000"/>
                                        <p:tgtEl>
                                          <p:spTgt spid="2867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8674">
                                            <p:txEl>
                                              <p:pRg st="3" end="3"/>
                                            </p:txEl>
                                          </p:spTgt>
                                        </p:tgtEl>
                                        <p:attrNameLst>
                                          <p:attrName>style.visibility</p:attrName>
                                        </p:attrNameLst>
                                      </p:cBhvr>
                                      <p:to>
                                        <p:strVal val="visible"/>
                                      </p:to>
                                    </p:set>
                                    <p:animEffect transition="in" filter="fade">
                                      <p:cBhvr>
                                        <p:cTn id="19" dur="1000"/>
                                        <p:tgtEl>
                                          <p:spTgt spid="28674">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8674">
                                            <p:txEl>
                                              <p:pRg st="4" end="4"/>
                                            </p:txEl>
                                          </p:spTgt>
                                        </p:tgtEl>
                                        <p:attrNameLst>
                                          <p:attrName>style.visibility</p:attrName>
                                        </p:attrNameLst>
                                      </p:cBhvr>
                                      <p:to>
                                        <p:strVal val="visible"/>
                                      </p:to>
                                    </p:set>
                                    <p:animEffect transition="in" filter="fade">
                                      <p:cBhvr>
                                        <p:cTn id="23" dur="1000"/>
                                        <p:tgtEl>
                                          <p:spTgt spid="28674">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8674">
                                            <p:txEl>
                                              <p:pRg st="5" end="5"/>
                                            </p:txEl>
                                          </p:spTgt>
                                        </p:tgtEl>
                                        <p:attrNameLst>
                                          <p:attrName>style.visibility</p:attrName>
                                        </p:attrNameLst>
                                      </p:cBhvr>
                                      <p:to>
                                        <p:strVal val="visible"/>
                                      </p:to>
                                    </p:set>
                                    <p:animEffect transition="in" filter="fade">
                                      <p:cBhvr>
                                        <p:cTn id="27" dur="1000"/>
                                        <p:tgtEl>
                                          <p:spTgt spid="286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685800" y="2209800"/>
            <a:ext cx="7772400" cy="4114800"/>
          </a:xfrm>
        </p:spPr>
        <p:txBody>
          <a:bodyPr/>
          <a:lstStyle/>
          <a:p>
            <a:pPr eaLnBrk="1" hangingPunct="1"/>
            <a:r>
              <a:rPr lang="en-US" dirty="0"/>
              <a:t>Leaders model civility for others </a:t>
            </a:r>
          </a:p>
          <a:p>
            <a:pPr eaLnBrk="1" hangingPunct="1"/>
            <a:r>
              <a:rPr lang="en-US" dirty="0"/>
              <a:t>Branding</a:t>
            </a:r>
          </a:p>
          <a:p>
            <a:pPr eaLnBrk="1" hangingPunct="1"/>
            <a:r>
              <a:rPr lang="en-US" dirty="0"/>
              <a:t>Continual communication</a:t>
            </a:r>
          </a:p>
          <a:p>
            <a:pPr eaLnBrk="1" hangingPunct="1"/>
            <a:r>
              <a:rPr lang="en-US" dirty="0"/>
              <a:t>Put it in writing</a:t>
            </a:r>
          </a:p>
          <a:p>
            <a:pPr eaLnBrk="1" hangingPunct="1"/>
            <a:endParaRPr lang="en-US" dirty="0"/>
          </a:p>
        </p:txBody>
      </p:sp>
      <p:sp>
        <p:nvSpPr>
          <p:cNvPr id="29699"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sp>
        <p:nvSpPr>
          <p:cNvPr id="29700" name="Rectangle 2"/>
          <p:cNvSpPr>
            <a:spLocks noGrp="1" noChangeArrowheads="1"/>
          </p:cNvSpPr>
          <p:nvPr>
            <p:ph type="title"/>
          </p:nvPr>
        </p:nvSpPr>
        <p:spPr/>
        <p:txBody>
          <a:bodyPr>
            <a:normAutofit fontScale="90000"/>
          </a:bodyPr>
          <a:lstStyle/>
          <a:p>
            <a:pPr eaLnBrk="1" hangingPunct="1"/>
            <a:r>
              <a:rPr lang="en-US" sz="3600"/>
              <a:t>How to Create a Civil Workplace</a:t>
            </a:r>
            <a:br>
              <a:rPr lang="en-US" sz="3600"/>
            </a:br>
            <a:r>
              <a:rPr lang="en-US" sz="3600"/>
              <a:t>- Implementation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3124200"/>
            <a:ext cx="4978400" cy="3733800"/>
          </a:xfrm>
          <a:prstGeom prst="rect">
            <a:avLst/>
          </a:prstGeom>
        </p:spPr>
      </p:pic>
    </p:spTree>
    <p:extLst>
      <p:ext uri="{BB962C8B-B14F-4D97-AF65-F5344CB8AC3E}">
        <p14:creationId xmlns:p14="http://schemas.microsoft.com/office/powerpoint/2010/main" val="7487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fade">
                                      <p:cBhvr>
                                        <p:cTn id="7" dur="2000"/>
                                        <p:tgtEl>
                                          <p:spTgt spid="29698">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698">
                                            <p:txEl>
                                              <p:pRg st="1" end="1"/>
                                            </p:txEl>
                                          </p:spTgt>
                                        </p:tgtEl>
                                        <p:attrNameLst>
                                          <p:attrName>style.visibility</p:attrName>
                                        </p:attrNameLst>
                                      </p:cBhvr>
                                      <p:to>
                                        <p:strVal val="visible"/>
                                      </p:to>
                                    </p:set>
                                    <p:animEffect transition="in" filter="fade">
                                      <p:cBhvr>
                                        <p:cTn id="11" dur="2000"/>
                                        <p:tgtEl>
                                          <p:spTgt spid="29698">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9698">
                                            <p:txEl>
                                              <p:pRg st="2" end="2"/>
                                            </p:txEl>
                                          </p:spTgt>
                                        </p:tgtEl>
                                        <p:attrNameLst>
                                          <p:attrName>style.visibility</p:attrName>
                                        </p:attrNameLst>
                                      </p:cBhvr>
                                      <p:to>
                                        <p:strVal val="visible"/>
                                      </p:to>
                                    </p:set>
                                    <p:animEffect transition="in" filter="fade">
                                      <p:cBhvr>
                                        <p:cTn id="15" dur="2000"/>
                                        <p:tgtEl>
                                          <p:spTgt spid="29698">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9698">
                                            <p:txEl>
                                              <p:pRg st="3" end="3"/>
                                            </p:txEl>
                                          </p:spTgt>
                                        </p:tgtEl>
                                        <p:attrNameLst>
                                          <p:attrName>style.visibility</p:attrName>
                                        </p:attrNameLst>
                                      </p:cBhvr>
                                      <p:to>
                                        <p:strVal val="visible"/>
                                      </p:to>
                                    </p:set>
                                    <p:animEffect transition="in" filter="fade">
                                      <p:cBhvr>
                                        <p:cTn id="19" dur="2000"/>
                                        <p:tgtEl>
                                          <p:spTgt spid="296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9232"/>
            <a:ext cx="9165336" cy="3858768"/>
          </a:xfrm>
          <a:prstGeom prst="rect">
            <a:avLst/>
          </a:prstGeom>
        </p:spPr>
      </p:pic>
      <p:sp>
        <p:nvSpPr>
          <p:cNvPr id="30722" name="Rectangle 3"/>
          <p:cNvSpPr>
            <a:spLocks noGrp="1" noChangeArrowheads="1"/>
          </p:cNvSpPr>
          <p:nvPr>
            <p:ph type="body" idx="1"/>
          </p:nvPr>
        </p:nvSpPr>
        <p:spPr>
          <a:xfrm>
            <a:off x="696468" y="1752600"/>
            <a:ext cx="7772400" cy="4114800"/>
          </a:xfrm>
        </p:spPr>
        <p:txBody>
          <a:bodyPr/>
          <a:lstStyle/>
          <a:p>
            <a:pPr eaLnBrk="1" hangingPunct="1"/>
            <a:r>
              <a:rPr lang="en-US" dirty="0"/>
              <a:t>Recruit for behaviors</a:t>
            </a:r>
          </a:p>
          <a:p>
            <a:pPr eaLnBrk="1" hangingPunct="1"/>
            <a:r>
              <a:rPr lang="en-US" dirty="0"/>
              <a:t>Reward the right behavior</a:t>
            </a:r>
          </a:p>
          <a:p>
            <a:pPr eaLnBrk="1" hangingPunct="1"/>
            <a:r>
              <a:rPr lang="en-US" dirty="0"/>
              <a:t>Performance management</a:t>
            </a:r>
          </a:p>
          <a:p>
            <a:pPr eaLnBrk="1" hangingPunct="1"/>
            <a:r>
              <a:rPr lang="en-US" dirty="0"/>
              <a:t>Reduce stress</a:t>
            </a:r>
          </a:p>
        </p:txBody>
      </p:sp>
      <p:sp>
        <p:nvSpPr>
          <p:cNvPr id="30723"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sp>
        <p:nvSpPr>
          <p:cNvPr id="30724" name="Rectangle 2"/>
          <p:cNvSpPr>
            <a:spLocks noGrp="1" noChangeArrowheads="1"/>
          </p:cNvSpPr>
          <p:nvPr>
            <p:ph type="title"/>
          </p:nvPr>
        </p:nvSpPr>
        <p:spPr>
          <a:xfrm>
            <a:off x="457200" y="533400"/>
            <a:ext cx="8534400" cy="990600"/>
          </a:xfrm>
        </p:spPr>
        <p:txBody>
          <a:bodyPr>
            <a:normAutofit fontScale="90000"/>
          </a:bodyPr>
          <a:lstStyle/>
          <a:p>
            <a:pPr eaLnBrk="1" hangingPunct="1"/>
            <a:r>
              <a:rPr lang="en-US" sz="3600" dirty="0"/>
              <a:t>How to Create a Civil Workplace</a:t>
            </a:r>
            <a:br>
              <a:rPr lang="en-US" sz="3600" dirty="0"/>
            </a:br>
            <a:r>
              <a:rPr lang="en-US" sz="3600" dirty="0"/>
              <a:t>- Implementation</a:t>
            </a:r>
          </a:p>
        </p:txBody>
      </p:sp>
    </p:spTree>
    <p:extLst>
      <p:ext uri="{BB962C8B-B14F-4D97-AF65-F5344CB8AC3E}">
        <p14:creationId xmlns:p14="http://schemas.microsoft.com/office/powerpoint/2010/main" val="11438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fade">
                                      <p:cBhvr>
                                        <p:cTn id="7" dur="2000"/>
                                        <p:tgtEl>
                                          <p:spTgt spid="30722">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animEffect transition="in" filter="fade">
                                      <p:cBhvr>
                                        <p:cTn id="11" dur="2000"/>
                                        <p:tgtEl>
                                          <p:spTgt spid="30722">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animEffect transition="in" filter="fade">
                                      <p:cBhvr>
                                        <p:cTn id="15" dur="2000"/>
                                        <p:tgtEl>
                                          <p:spTgt spid="30722">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animEffect transition="in" filter="fade">
                                      <p:cBhvr>
                                        <p:cTn id="19" dur="2000"/>
                                        <p:tgtEl>
                                          <p:spTgt spid="307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9600"/>
            <a:ext cx="9144000" cy="6248400"/>
          </a:xfrm>
          <a:prstGeom prst="rect">
            <a:avLst/>
          </a:prstGeom>
        </p:spPr>
      </p:pic>
      <p:sp>
        <p:nvSpPr>
          <p:cNvPr id="2" name="Title 1"/>
          <p:cNvSpPr>
            <a:spLocks noGrp="1"/>
          </p:cNvSpPr>
          <p:nvPr>
            <p:ph type="title"/>
          </p:nvPr>
        </p:nvSpPr>
        <p:spPr>
          <a:xfrm>
            <a:off x="-3958" y="381000"/>
            <a:ext cx="8229600" cy="860789"/>
          </a:xfrm>
        </p:spPr>
        <p:txBody>
          <a:bodyPr>
            <a:normAutofit fontScale="90000"/>
          </a:bodyPr>
          <a:lstStyle/>
          <a:p>
            <a:r>
              <a:rPr lang="en-US" b="1" dirty="0">
                <a:latin typeface="Tw Cen MT"/>
                <a:cs typeface="Tw Cen MT"/>
              </a:rPr>
              <a:t>Coaching for Change</a:t>
            </a:r>
            <a:br>
              <a:rPr lang="en-US" b="1" dirty="0">
                <a:solidFill>
                  <a:schemeClr val="bg2">
                    <a:lumMod val="10000"/>
                  </a:schemeClr>
                </a:solidFill>
                <a:latin typeface="Tw Cen MT"/>
                <a:cs typeface="Tw Cen MT"/>
              </a:rPr>
            </a:br>
            <a:endParaRPr lang="en-US" sz="2000" dirty="0">
              <a:solidFill>
                <a:schemeClr val="bg2">
                  <a:lumMod val="10000"/>
                </a:schemeClr>
              </a:solidFill>
              <a:latin typeface="Futura Std Book"/>
              <a:cs typeface="Futura Std Book"/>
            </a:endParaRPr>
          </a:p>
        </p:txBody>
      </p:sp>
    </p:spTree>
    <p:extLst>
      <p:ext uri="{BB962C8B-B14F-4D97-AF65-F5344CB8AC3E}">
        <p14:creationId xmlns:p14="http://schemas.microsoft.com/office/powerpoint/2010/main" val="1334447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0"/>
          </a:xfrm>
        </p:spPr>
        <p:txBody>
          <a:bodyPr>
            <a:normAutofit/>
          </a:bodyPr>
          <a:lstStyle/>
          <a:p>
            <a:r>
              <a:rPr lang="en-US" sz="2800" dirty="0"/>
              <a:t>The following Coaching tips can assist employees in being proactive in promoting respect and civility:</a:t>
            </a:r>
          </a:p>
        </p:txBody>
      </p:sp>
      <p:sp>
        <p:nvSpPr>
          <p:cNvPr id="3" name="Content Placeholder 2"/>
          <p:cNvSpPr>
            <a:spLocks noGrp="1"/>
          </p:cNvSpPr>
          <p:nvPr>
            <p:ph idx="1"/>
          </p:nvPr>
        </p:nvSpPr>
        <p:spPr>
          <a:xfrm>
            <a:off x="457200" y="1905000"/>
            <a:ext cx="8229600" cy="4572000"/>
          </a:xfrm>
        </p:spPr>
        <p:txBody>
          <a:bodyPr/>
          <a:lstStyle/>
          <a:p>
            <a:pPr marL="0" indent="0">
              <a:buNone/>
            </a:pPr>
            <a:r>
              <a:rPr lang="en-US" sz="3200" dirty="0"/>
              <a:t>1. Focus on others’ needs &amp; consider how your words &amp; actions will impact others before you speak or act</a:t>
            </a:r>
            <a:r>
              <a:rPr lang="en-US" dirty="0"/>
              <a:t>.</a:t>
            </a:r>
          </a:p>
          <a:p>
            <a:endParaRPr lang="en-US" dirty="0"/>
          </a:p>
          <a:p>
            <a:pPr marL="0" indent="0">
              <a:buNone/>
            </a:pPr>
            <a:endParaRPr lang="en-US" i="1" dirty="0"/>
          </a:p>
          <a:p>
            <a:pPr marL="0" indent="0">
              <a:buNone/>
            </a:pPr>
            <a:r>
              <a:rPr lang="en-US" i="1" dirty="0"/>
              <a:t>Approach each interaction with respect, regardless of whether you believe that the other person’s behaviors “earn” or even elicit that respect</a:t>
            </a:r>
            <a:r>
              <a:rPr lang="en-US" dirty="0"/>
              <a:t>.</a:t>
            </a:r>
          </a:p>
          <a:p>
            <a:endParaRPr lang="en-US" dirty="0"/>
          </a:p>
        </p:txBody>
      </p:sp>
    </p:spTree>
    <p:extLst>
      <p:ext uri="{BB962C8B-B14F-4D97-AF65-F5344CB8AC3E}">
        <p14:creationId xmlns:p14="http://schemas.microsoft.com/office/powerpoint/2010/main" val="172634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876800"/>
          </a:xfrm>
        </p:spPr>
        <p:txBody>
          <a:bodyPr/>
          <a:lstStyle/>
          <a:p>
            <a:r>
              <a:rPr lang="en-US" sz="3200" dirty="0"/>
              <a:t>2. Be intentional in your communications.</a:t>
            </a:r>
          </a:p>
          <a:p>
            <a:endParaRPr lang="en-US" dirty="0"/>
          </a:p>
          <a:p>
            <a:r>
              <a:rPr lang="en-US" i="1" dirty="0"/>
              <a:t>Plan to listen to the other person without interruption &amp; practice effective listening skills.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468090"/>
            <a:ext cx="5181600" cy="3124200"/>
          </a:xfrm>
          <a:prstGeom prst="rect">
            <a:avLst/>
          </a:prstGeom>
        </p:spPr>
      </p:pic>
    </p:spTree>
    <p:extLst>
      <p:ext uri="{BB962C8B-B14F-4D97-AF65-F5344CB8AC3E}">
        <p14:creationId xmlns:p14="http://schemas.microsoft.com/office/powerpoint/2010/main" val="3092838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876800"/>
          </a:xfrm>
        </p:spPr>
        <p:txBody>
          <a:bodyPr/>
          <a:lstStyle/>
          <a:p>
            <a:r>
              <a:rPr lang="en-US" sz="3200" dirty="0"/>
              <a:t>3. Become a bridge builder &amp; act in a manner that creates an inclusive work environment.</a:t>
            </a:r>
          </a:p>
          <a:p>
            <a:endParaRPr lang="en-US" dirty="0"/>
          </a:p>
          <a:p>
            <a:r>
              <a:rPr lang="en-US" i="1" dirty="0"/>
              <a:t>Look for various ways to have diversity in work teams and committees as well as in individual associations</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81400"/>
            <a:ext cx="7819377" cy="2953987"/>
          </a:xfrm>
          <a:prstGeom prst="rect">
            <a:avLst/>
          </a:prstGeom>
        </p:spPr>
      </p:pic>
    </p:spTree>
    <p:extLst>
      <p:ext uri="{BB962C8B-B14F-4D97-AF65-F5344CB8AC3E}">
        <p14:creationId xmlns:p14="http://schemas.microsoft.com/office/powerpoint/2010/main" val="9979472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10600" cy="5867400"/>
          </a:xfrm>
        </p:spPr>
        <p:txBody>
          <a:bodyPr/>
          <a:lstStyle/>
          <a:p>
            <a:r>
              <a:rPr lang="en-US" sz="3200" dirty="0"/>
              <a:t>4. Appreciate the value of diverse opinions in developing approaches to varying situations.</a:t>
            </a:r>
          </a:p>
          <a:p>
            <a:endParaRPr lang="en-US" dirty="0"/>
          </a:p>
          <a:p>
            <a:r>
              <a:rPr lang="en-US" dirty="0"/>
              <a:t>Recognize that it does not equate to agreement if you listen, clarify what was said, and ask questions to gain an understanding of others’ opinions.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099" y="3568535"/>
            <a:ext cx="4936901" cy="3810000"/>
          </a:xfrm>
          <a:prstGeom prst="rect">
            <a:avLst/>
          </a:prstGeom>
        </p:spPr>
      </p:pic>
    </p:spTree>
    <p:extLst>
      <p:ext uri="{BB962C8B-B14F-4D97-AF65-F5344CB8AC3E}">
        <p14:creationId xmlns:p14="http://schemas.microsoft.com/office/powerpoint/2010/main" val="26831812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lstStyle/>
          <a:p>
            <a:r>
              <a:rPr lang="en-US" sz="3200" dirty="0"/>
              <a:t>5. Understand that conflicts will occur in the workplace &amp; take responsibility for your actions, regardless of the situation.</a:t>
            </a:r>
          </a:p>
          <a:p>
            <a:endParaRPr lang="en-US" dirty="0"/>
          </a:p>
          <a:p>
            <a:r>
              <a:rPr lang="en-US" i="1" dirty="0"/>
              <a:t>Take time to understand your triggers or “hot buttons.”</a:t>
            </a:r>
          </a:p>
          <a:p>
            <a:pPr algn="ct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347449"/>
            <a:ext cx="4790440" cy="3510551"/>
          </a:xfrm>
          <a:prstGeom prst="rect">
            <a:avLst/>
          </a:prstGeom>
        </p:spPr>
      </p:pic>
    </p:spTree>
    <p:extLst>
      <p:ext uri="{BB962C8B-B14F-4D97-AF65-F5344CB8AC3E}">
        <p14:creationId xmlns:p14="http://schemas.microsoft.com/office/powerpoint/2010/main" val="122995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MeToo</a:t>
            </a:r>
            <a:endParaRPr lang="en-US" dirty="0"/>
          </a:p>
        </p:txBody>
      </p:sp>
      <p:sp>
        <p:nvSpPr>
          <p:cNvPr id="3" name="Content Placeholder 2"/>
          <p:cNvSpPr>
            <a:spLocks noGrp="1"/>
          </p:cNvSpPr>
          <p:nvPr>
            <p:ph sz="quarter" idx="1"/>
          </p:nvPr>
        </p:nvSpPr>
        <p:spPr/>
        <p:txBody>
          <a:bodyPr/>
          <a:lstStyle/>
          <a:p>
            <a:r>
              <a:rPr lang="en-US" dirty="0"/>
              <a:t>In October 2017, Harvey Weinstein, a very powerful producer in the movie industry for decades, was accused of sexual harassment by more than thirty women—</a:t>
            </a:r>
          </a:p>
          <a:p>
            <a:pPr marL="0" indent="0">
              <a:buNone/>
            </a:pPr>
            <a:r>
              <a:rPr lang="en-US" dirty="0"/>
              <a:t>including famous </a:t>
            </a:r>
          </a:p>
          <a:p>
            <a:pPr marL="0" indent="0">
              <a:buNone/>
            </a:pPr>
            <a:r>
              <a:rPr lang="en-US" dirty="0"/>
              <a:t>Gwyneth </a:t>
            </a:r>
            <a:r>
              <a:rPr lang="en-US" dirty="0" err="1"/>
              <a:t>Paltrow</a:t>
            </a:r>
            <a:r>
              <a:rPr lang="en-US" dirty="0"/>
              <a:t>, </a:t>
            </a:r>
          </a:p>
          <a:p>
            <a:pPr marL="0" indent="0">
              <a:buNone/>
            </a:pPr>
            <a:r>
              <a:rPr lang="en-US" dirty="0"/>
              <a:t>Kate </a:t>
            </a:r>
            <a:r>
              <a:rPr lang="en-US" dirty="0" err="1"/>
              <a:t>Beckinsale</a:t>
            </a:r>
            <a:r>
              <a:rPr lang="en-US" dirty="0"/>
              <a:t>, </a:t>
            </a:r>
          </a:p>
          <a:p>
            <a:pPr marL="0" indent="0">
              <a:buNone/>
            </a:pPr>
            <a:r>
              <a:rPr lang="en-US" dirty="0"/>
              <a:t>Ashley Judd, </a:t>
            </a:r>
          </a:p>
          <a:p>
            <a:pPr marL="0" indent="0">
              <a:buNone/>
            </a:pPr>
            <a:r>
              <a:rPr lang="en-US" dirty="0"/>
              <a:t>Rose McGowan </a:t>
            </a:r>
          </a:p>
          <a:p>
            <a:pPr marL="0" indent="0">
              <a:buNone/>
            </a:pPr>
            <a:r>
              <a:rPr lang="en-US" dirty="0"/>
              <a:t>Angelina Jolie</a:t>
            </a:r>
          </a:p>
        </p:txBody>
      </p:sp>
      <p:sp>
        <p:nvSpPr>
          <p:cNvPr id="4" name="Slide Number Placeholder 3"/>
          <p:cNvSpPr>
            <a:spLocks noGrp="1"/>
          </p:cNvSpPr>
          <p:nvPr>
            <p:ph type="sldNum" sz="quarter" idx="12"/>
          </p:nvPr>
        </p:nvSpPr>
        <p:spPr/>
        <p:txBody>
          <a:bodyPr/>
          <a:lstStyle/>
          <a:p>
            <a:pPr>
              <a:defRPr/>
            </a:pPr>
            <a:fld id="{3866D522-72C7-4094-9A6F-ABBAE85BB692}" type="slidenum">
              <a:rPr lang="en-US" altLang="en-US" smtClean="0"/>
              <a:pPr>
                <a:defRPr/>
              </a:pPr>
              <a:t>8</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048000"/>
            <a:ext cx="5476875" cy="3714750"/>
          </a:xfrm>
          <a:prstGeom prst="rect">
            <a:avLst/>
          </a:prstGeom>
        </p:spPr>
      </p:pic>
    </p:spTree>
    <p:extLst>
      <p:ext uri="{BB962C8B-B14F-4D97-AF65-F5344CB8AC3E}">
        <p14:creationId xmlns:p14="http://schemas.microsoft.com/office/powerpoint/2010/main" val="2314759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229600" cy="4876800"/>
          </a:xfrm>
        </p:spPr>
        <p:txBody>
          <a:bodyPr/>
          <a:lstStyle/>
          <a:p>
            <a:r>
              <a:rPr lang="en-US" sz="3200" dirty="0"/>
              <a:t>6. Guard against acting impulsively based on negative assumptions about another’s intent, as that can lead to damaged relationships.</a:t>
            </a:r>
          </a:p>
          <a:p>
            <a:endParaRPr lang="en-US" dirty="0"/>
          </a:p>
          <a:p>
            <a:r>
              <a:rPr lang="en-US" i="1" dirty="0"/>
              <a:t>Take time to analyze relevant facts and to reconsider your assumptions.</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719658"/>
            <a:ext cx="5600700" cy="3148502"/>
          </a:xfrm>
          <a:prstGeom prst="rect">
            <a:avLst/>
          </a:prstGeom>
        </p:spPr>
      </p:pic>
    </p:spTree>
    <p:extLst>
      <p:ext uri="{BB962C8B-B14F-4D97-AF65-F5344CB8AC3E}">
        <p14:creationId xmlns:p14="http://schemas.microsoft.com/office/powerpoint/2010/main" val="2928524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763000" cy="4876800"/>
          </a:xfrm>
        </p:spPr>
        <p:txBody>
          <a:bodyPr/>
          <a:lstStyle/>
          <a:p>
            <a:r>
              <a:rPr lang="en-US" sz="3200" dirty="0"/>
              <a:t>7. Avoid tendencies to become caught up in gossip, complaining, or other forms of negativity in day-to-day interactions.</a:t>
            </a:r>
          </a:p>
          <a:p>
            <a:endParaRPr lang="en-US" dirty="0"/>
          </a:p>
          <a:p>
            <a:r>
              <a:rPr lang="en-US" i="1" dirty="0"/>
              <a:t>Be mindful of the following quote by Ruth Anne Crouse, </a:t>
            </a:r>
          </a:p>
          <a:p>
            <a:pPr marL="0" indent="0">
              <a:buNone/>
            </a:pPr>
            <a:r>
              <a:rPr lang="en-US" i="1" dirty="0">
                <a:solidFill>
                  <a:schemeClr val="tx2"/>
                </a:solidFill>
              </a:rPr>
              <a:t>“What Peter tells me about Paul tells me more about Peter</a:t>
            </a:r>
          </a:p>
          <a:p>
            <a:pPr marL="0" indent="0">
              <a:buNone/>
            </a:pPr>
            <a:r>
              <a:rPr lang="en-US" i="1" dirty="0">
                <a:solidFill>
                  <a:schemeClr val="tx2"/>
                </a:solidFill>
              </a:rPr>
              <a:t> than it tells me about Paul.” </a:t>
            </a:r>
          </a:p>
          <a:p>
            <a:pPr marL="0" indent="0">
              <a:buNone/>
            </a:pPr>
            <a:r>
              <a:rPr lang="en-US" i="1" dirty="0"/>
              <a:t>Recognize that your actions will influence how others perceive you.</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5840" y="4307205"/>
            <a:ext cx="4800600" cy="2520315"/>
          </a:xfrm>
          <a:prstGeom prst="rect">
            <a:avLst/>
          </a:prstGeom>
        </p:spPr>
      </p:pic>
    </p:spTree>
    <p:extLst>
      <p:ext uri="{BB962C8B-B14F-4D97-AF65-F5344CB8AC3E}">
        <p14:creationId xmlns:p14="http://schemas.microsoft.com/office/powerpoint/2010/main" val="41089901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763000" cy="4876800"/>
          </a:xfrm>
        </p:spPr>
        <p:txBody>
          <a:bodyPr/>
          <a:lstStyle/>
          <a:p>
            <a:r>
              <a:rPr lang="en-US" sz="3200" dirty="0"/>
              <a:t>8. View today’s difficult situations from a broader &amp; more realistic perspective by considering what they mean relative to the overall scheme of things</a:t>
            </a:r>
            <a:r>
              <a:rPr lang="en-US" dirty="0"/>
              <a:t>.</a:t>
            </a:r>
          </a:p>
          <a:p>
            <a:r>
              <a:rPr lang="en-US" i="1" dirty="0"/>
              <a:t>Ask yourself questions such as, “How will I look back on these circumstances in a week, month, or year?”</a:t>
            </a:r>
          </a:p>
          <a:p>
            <a:r>
              <a:rPr lang="en-US" dirty="0"/>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2800"/>
            <a:ext cx="9296400" cy="3695700"/>
          </a:xfrm>
          <a:prstGeom prst="rect">
            <a:avLst/>
          </a:prstGeom>
        </p:spPr>
      </p:pic>
    </p:spTree>
    <p:extLst>
      <p:ext uri="{BB962C8B-B14F-4D97-AF65-F5344CB8AC3E}">
        <p14:creationId xmlns:p14="http://schemas.microsoft.com/office/powerpoint/2010/main" val="18683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362" y="2481580"/>
            <a:ext cx="3398638" cy="4406900"/>
          </a:xfrm>
          <a:prstGeom prst="rect">
            <a:avLst/>
          </a:prstGeom>
        </p:spPr>
      </p:pic>
      <p:sp>
        <p:nvSpPr>
          <p:cNvPr id="3" name="Content Placeholder 2"/>
          <p:cNvSpPr>
            <a:spLocks noGrp="1"/>
          </p:cNvSpPr>
          <p:nvPr>
            <p:ph idx="1"/>
          </p:nvPr>
        </p:nvSpPr>
        <p:spPr>
          <a:xfrm>
            <a:off x="76200" y="457200"/>
            <a:ext cx="8839200" cy="6019800"/>
          </a:xfrm>
        </p:spPr>
        <p:txBody>
          <a:bodyPr/>
          <a:lstStyle/>
          <a:p>
            <a:r>
              <a:rPr lang="en-US" sz="3200" dirty="0"/>
              <a:t>9. Be supportive of your organization in your communications both inside &amp; outside of the workplace</a:t>
            </a:r>
            <a:r>
              <a:rPr lang="en-US" dirty="0"/>
              <a:t>.</a:t>
            </a:r>
          </a:p>
          <a:p>
            <a:r>
              <a:rPr lang="en-US" i="1" dirty="0"/>
              <a:t>Ensure that any comments that you make place the organization (including departments and individuals) in a positive yet realistic light.</a:t>
            </a:r>
          </a:p>
          <a:p>
            <a:endParaRPr lang="en-US" dirty="0"/>
          </a:p>
        </p:txBody>
      </p:sp>
    </p:spTree>
    <p:extLst>
      <p:ext uri="{BB962C8B-B14F-4D97-AF65-F5344CB8AC3E}">
        <p14:creationId xmlns:p14="http://schemas.microsoft.com/office/powerpoint/2010/main" val="465297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81000"/>
            <a:ext cx="8991600" cy="4876800"/>
          </a:xfrm>
        </p:spPr>
        <p:txBody>
          <a:bodyPr/>
          <a:lstStyle/>
          <a:p>
            <a:r>
              <a:rPr lang="en-US" sz="3200" dirty="0"/>
              <a:t>10. Pay attention to how respectful you are in your communications and other actions on an ongoing basis.</a:t>
            </a:r>
          </a:p>
          <a:p>
            <a:pPr marL="0" indent="0">
              <a:buNone/>
            </a:pPr>
            <a:endParaRPr lang="en-US" sz="3200" dirty="0"/>
          </a:p>
          <a:p>
            <a:r>
              <a:rPr lang="en-US" i="1" dirty="0"/>
              <a:t>Rate yourself (for instance, on a scale of 1-10) periodically after interactions to measure your success and to identify opportunities for improvement.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246169"/>
            <a:ext cx="8305800" cy="2192731"/>
          </a:xfrm>
          <a:prstGeom prst="rect">
            <a:avLst/>
          </a:prstGeom>
        </p:spPr>
      </p:pic>
    </p:spTree>
    <p:extLst>
      <p:ext uri="{BB962C8B-B14F-4D97-AF65-F5344CB8AC3E}">
        <p14:creationId xmlns:p14="http://schemas.microsoft.com/office/powerpoint/2010/main" val="25503623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381000" y="685800"/>
            <a:ext cx="8077200" cy="5410200"/>
          </a:xfrm>
        </p:spPr>
        <p:txBody>
          <a:bodyPr/>
          <a:lstStyle/>
          <a:p>
            <a:pPr marL="0" indent="0">
              <a:buNone/>
            </a:pPr>
            <a:r>
              <a:rPr lang="en-US" sz="2400" dirty="0"/>
              <a:t>Jim Taylor, </a:t>
            </a:r>
          </a:p>
          <a:p>
            <a:pPr marL="0" indent="0">
              <a:buNone/>
            </a:pPr>
            <a:r>
              <a:rPr lang="en-US" sz="1800" dirty="0"/>
              <a:t>a psychologist at the University of San Francisco, writing in the </a:t>
            </a:r>
            <a:r>
              <a:rPr lang="en-US" sz="1800" i="1" dirty="0"/>
              <a:t>Huffington Post</a:t>
            </a:r>
            <a:r>
              <a:rPr lang="en-US" sz="1800" dirty="0"/>
              <a:t>, contends that: </a:t>
            </a:r>
          </a:p>
          <a:p>
            <a:pPr marL="0" indent="0">
              <a:buNone/>
            </a:pPr>
            <a:endParaRPr lang="en-US" sz="1800" dirty="0"/>
          </a:p>
          <a:p>
            <a:pPr marL="0" indent="0" algn="just">
              <a:buNone/>
            </a:pPr>
            <a:r>
              <a:rPr lang="en-US" sz="2400" dirty="0"/>
              <a:t>“Civility is about something far more important than how people comport themselves with others. </a:t>
            </a:r>
          </a:p>
          <a:p>
            <a:pPr marL="0" indent="0" algn="just">
              <a:buNone/>
            </a:pPr>
            <a:endParaRPr lang="en-US" dirty="0"/>
          </a:p>
          <a:p>
            <a:pPr marL="0" indent="0">
              <a:buNone/>
            </a:pPr>
            <a:r>
              <a:rPr lang="en-US" sz="2400" dirty="0"/>
              <a:t>Rather, civility is an expression of a fundamental understanding and respect for the laws, rules, and norms (written and implicit) that guide its citizens in understanding what is acceptable and </a:t>
            </a:r>
            <a:r>
              <a:rPr lang="en-US" dirty="0"/>
              <a:t>           </a:t>
            </a:r>
            <a:r>
              <a:rPr lang="en-US" sz="2400" dirty="0"/>
              <a:t>unacceptable behavior.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4521202"/>
            <a:ext cx="2804158" cy="2336798"/>
          </a:xfrm>
          <a:prstGeom prst="rect">
            <a:avLst/>
          </a:prstGeom>
        </p:spPr>
      </p:pic>
    </p:spTree>
    <p:extLst>
      <p:ext uri="{BB962C8B-B14F-4D97-AF65-F5344CB8AC3E}">
        <p14:creationId xmlns:p14="http://schemas.microsoft.com/office/powerpoint/2010/main" val="1768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p:cTn id="7" dur="500" fill="hold"/>
                                        <p:tgtEl>
                                          <p:spTgt spid="3277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277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277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2770">
                                            <p:txEl>
                                              <p:pRg st="0" end="0"/>
                                            </p:txEl>
                                          </p:spTgt>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39" presetClass="entr" presetSubtype="0" accel="100000" fill="hold" grpId="0"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 calcmode="lin" valueType="num">
                                      <p:cBhvr>
                                        <p:cTn id="14" dur="500" fill="hold"/>
                                        <p:tgtEl>
                                          <p:spTgt spid="3277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3277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3277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3277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9" presetClass="entr" presetSubtype="0" accel="100000" fill="hold" grpId="0" nodeType="afterEffect">
                                  <p:stCondLst>
                                    <p:cond delay="0"/>
                                  </p:stCondLst>
                                  <p:childTnLst>
                                    <p:set>
                                      <p:cBhvr>
                                        <p:cTn id="20" dur="1" fill="hold">
                                          <p:stCondLst>
                                            <p:cond delay="0"/>
                                          </p:stCondLst>
                                        </p:cTn>
                                        <p:tgtEl>
                                          <p:spTgt spid="32770">
                                            <p:txEl>
                                              <p:pRg st="3" end="3"/>
                                            </p:txEl>
                                          </p:spTgt>
                                        </p:tgtEl>
                                        <p:attrNameLst>
                                          <p:attrName>style.visibility</p:attrName>
                                        </p:attrNameLst>
                                      </p:cBhvr>
                                      <p:to>
                                        <p:strVal val="visible"/>
                                      </p:to>
                                    </p:set>
                                    <p:anim calcmode="lin" valueType="num">
                                      <p:cBhvr>
                                        <p:cTn id="21" dur="500" fill="hold"/>
                                        <p:tgtEl>
                                          <p:spTgt spid="3277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277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277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2770">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39" presetClass="entr" presetSubtype="0" accel="100000" fill="hold" grpId="0" nodeType="afterEffect">
                                  <p:stCondLst>
                                    <p:cond delay="0"/>
                                  </p:stCondLst>
                                  <p:childTnLst>
                                    <p:set>
                                      <p:cBhvr>
                                        <p:cTn id="27" dur="1" fill="hold">
                                          <p:stCondLst>
                                            <p:cond delay="0"/>
                                          </p:stCondLst>
                                        </p:cTn>
                                        <p:tgtEl>
                                          <p:spTgt spid="32770">
                                            <p:txEl>
                                              <p:pRg st="5" end="5"/>
                                            </p:txEl>
                                          </p:spTgt>
                                        </p:tgtEl>
                                        <p:attrNameLst>
                                          <p:attrName>style.visibility</p:attrName>
                                        </p:attrNameLst>
                                      </p:cBhvr>
                                      <p:to>
                                        <p:strVal val="visible"/>
                                      </p:to>
                                    </p:set>
                                    <p:anim calcmode="lin" valueType="num">
                                      <p:cBhvr>
                                        <p:cTn id="28" dur="500" fill="hold"/>
                                        <p:tgtEl>
                                          <p:spTgt spid="3277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3277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3277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3277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228600" y="274638"/>
            <a:ext cx="8686800" cy="1143000"/>
          </a:xfrm>
        </p:spPr>
        <p:txBody>
          <a:bodyPr/>
          <a:lstStyle/>
          <a:p>
            <a:r>
              <a:rPr lang="en-US" sz="4000"/>
              <a:t>Making this work for your organization</a:t>
            </a:r>
          </a:p>
        </p:txBody>
      </p:sp>
      <p:sp>
        <p:nvSpPr>
          <p:cNvPr id="484355" name="Rectangle 3"/>
          <p:cNvSpPr>
            <a:spLocks noGrp="1" noChangeArrowheads="1"/>
          </p:cNvSpPr>
          <p:nvPr>
            <p:ph type="body" idx="1"/>
          </p:nvPr>
        </p:nvSpPr>
        <p:spPr>
          <a:xfrm>
            <a:off x="381000" y="2438400"/>
            <a:ext cx="8229600" cy="3994150"/>
          </a:xfrm>
        </p:spPr>
        <p:txBody>
          <a:bodyPr/>
          <a:lstStyle/>
          <a:p>
            <a:r>
              <a:rPr lang="en-US"/>
              <a:t>Understand and respect individual differences:</a:t>
            </a:r>
          </a:p>
          <a:p>
            <a:pPr lvl="1"/>
            <a:r>
              <a:rPr lang="en-US"/>
              <a:t>Keep an open mind toward others who are different from you.  Remember that not everyone sees things the same way you do.</a:t>
            </a:r>
          </a:p>
        </p:txBody>
      </p:sp>
      <p:sp>
        <p:nvSpPr>
          <p:cNvPr id="484356" name="Text Box 4"/>
          <p:cNvSpPr txBox="1">
            <a:spLocks noChangeArrowheads="1"/>
          </p:cNvSpPr>
          <p:nvPr/>
        </p:nvSpPr>
        <p:spPr bwMode="auto">
          <a:xfrm>
            <a:off x="457200" y="1524000"/>
            <a:ext cx="77724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a:solidFill>
                  <a:srgbClr val="FFFFFF"/>
                </a:solidFill>
                <a:ea typeface="ＭＳ Ｐゴシック" pitchFamily="34" charset="-128"/>
              </a:rPr>
              <a:t>Important Steps!</a:t>
            </a:r>
          </a:p>
        </p:txBody>
      </p:sp>
      <p:pic>
        <p:nvPicPr>
          <p:cNvPr id="484357" name="Picture 5" descr="STRIPARt"/>
          <p:cNvPicPr>
            <a:picLocks noChangeAspect="1" noChangeArrowheads="1"/>
          </p:cNvPicPr>
          <p:nvPr/>
        </p:nvPicPr>
        <p:blipFill>
          <a:blip r:embed="rId3" cstate="print"/>
          <a:srcRect/>
          <a:stretch>
            <a:fillRect/>
          </a:stretch>
        </p:blipFill>
        <p:spPr bwMode="auto">
          <a:xfrm>
            <a:off x="-152400" y="4591050"/>
            <a:ext cx="9715500" cy="2266950"/>
          </a:xfrm>
          <a:prstGeom prst="rect">
            <a:avLst/>
          </a:prstGeom>
          <a:noFill/>
        </p:spPr>
      </p:pic>
    </p:spTree>
    <p:extLst>
      <p:ext uri="{BB962C8B-B14F-4D97-AF65-F5344CB8AC3E}">
        <p14:creationId xmlns:p14="http://schemas.microsoft.com/office/powerpoint/2010/main" val="8069330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1066800" y="0"/>
            <a:ext cx="6870700" cy="1600200"/>
          </a:xfrm>
        </p:spPr>
        <p:txBody>
          <a:bodyPr/>
          <a:lstStyle/>
          <a:p>
            <a:r>
              <a:rPr lang="en-US"/>
              <a:t>Playing Nice with Others</a:t>
            </a:r>
          </a:p>
        </p:txBody>
      </p:sp>
      <p:sp>
        <p:nvSpPr>
          <p:cNvPr id="570380" name="Rectangle 12"/>
          <p:cNvSpPr>
            <a:spLocks noChangeArrowheads="1"/>
          </p:cNvSpPr>
          <p:nvPr/>
        </p:nvSpPr>
        <p:spPr bwMode="auto">
          <a:xfrm>
            <a:off x="2286000" y="6032500"/>
            <a:ext cx="5214938" cy="825500"/>
          </a:xfrm>
          <a:prstGeom prst="rect">
            <a:avLst/>
          </a:prstGeom>
          <a:noFill/>
          <a:ln w="9525">
            <a:noFill/>
            <a:miter lim="800000"/>
            <a:headEnd/>
            <a:tailEnd/>
          </a:ln>
          <a:effectLst/>
        </p:spPr>
        <p:txBody>
          <a:bodyPr wrap="none">
            <a:spAutoFit/>
          </a:bodyPr>
          <a:lstStyle/>
          <a:p>
            <a:pPr eaLnBrk="0" hangingPunct="0"/>
            <a:r>
              <a:rPr lang="en-US" sz="1600" dirty="0">
                <a:solidFill>
                  <a:srgbClr val="B5AF67"/>
                </a:solidFill>
                <a:latin typeface="Comic Sans MS"/>
                <a:ea typeface="ＭＳ Ｐゴシック" pitchFamily="34" charset="-128"/>
              </a:rPr>
              <a:t>All I Really Need To Know I Learned In Kindergarten</a:t>
            </a:r>
          </a:p>
          <a:p>
            <a:pPr eaLnBrk="0" hangingPunct="0"/>
            <a:r>
              <a:rPr lang="en-US" sz="1600" dirty="0">
                <a:solidFill>
                  <a:srgbClr val="B5AF67"/>
                </a:solidFill>
                <a:latin typeface="Comic Sans MS"/>
                <a:ea typeface="ＭＳ Ｐゴシック" pitchFamily="34" charset="-128"/>
              </a:rPr>
              <a:t>http://www.robertfulghum.com/</a:t>
            </a:r>
          </a:p>
          <a:p>
            <a:pPr eaLnBrk="0" hangingPunct="0"/>
            <a:endParaRPr lang="en-US" sz="1600" dirty="0">
              <a:solidFill>
                <a:srgbClr val="B5AF67"/>
              </a:solidFill>
              <a:latin typeface="Comic Sans MS"/>
              <a:ea typeface="ＭＳ Ｐゴシック" pitchFamily="34" charset="-128"/>
            </a:endParaRPr>
          </a:p>
        </p:txBody>
      </p:sp>
      <p:pic>
        <p:nvPicPr>
          <p:cNvPr id="5" name="Picture 4" descr="the-gossips.jpg"/>
          <p:cNvPicPr>
            <a:picLocks noChangeAspect="1"/>
          </p:cNvPicPr>
          <p:nvPr/>
        </p:nvPicPr>
        <p:blipFill>
          <a:blip r:embed="rId2" cstate="print"/>
          <a:stretch>
            <a:fillRect/>
          </a:stretch>
        </p:blipFill>
        <p:spPr>
          <a:xfrm>
            <a:off x="2286000" y="1299509"/>
            <a:ext cx="4191000" cy="4521759"/>
          </a:xfrm>
          <a:prstGeom prst="rect">
            <a:avLst/>
          </a:prstGeom>
        </p:spPr>
      </p:pic>
    </p:spTree>
    <p:extLst>
      <p:ext uri="{BB962C8B-B14F-4D97-AF65-F5344CB8AC3E}">
        <p14:creationId xmlns:p14="http://schemas.microsoft.com/office/powerpoint/2010/main" val="377535624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70370"/>
                                        </p:tgtEl>
                                        <p:attrNameLst>
                                          <p:attrName>style.visibility</p:attrName>
                                        </p:attrNameLst>
                                      </p:cBhvr>
                                      <p:to>
                                        <p:strVal val="visible"/>
                                      </p:to>
                                    </p:set>
                                    <p:anim calcmode="lin" valueType="num">
                                      <p:cBhvr>
                                        <p:cTn id="7" dur="500" fill="hold"/>
                                        <p:tgtEl>
                                          <p:spTgt spid="570370"/>
                                        </p:tgtEl>
                                        <p:attrNameLst>
                                          <p:attrName>ppt_w</p:attrName>
                                        </p:attrNameLst>
                                      </p:cBhvr>
                                      <p:tavLst>
                                        <p:tav tm="0">
                                          <p:val>
                                            <p:fltVal val="0"/>
                                          </p:val>
                                        </p:tav>
                                        <p:tav tm="100000">
                                          <p:val>
                                            <p:strVal val="#ppt_w"/>
                                          </p:val>
                                        </p:tav>
                                      </p:tavLst>
                                    </p:anim>
                                    <p:anim calcmode="lin" valueType="num">
                                      <p:cBhvr>
                                        <p:cTn id="8" dur="500" fill="hold"/>
                                        <p:tgtEl>
                                          <p:spTgt spid="5703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0"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r>
              <a:rPr lang="en-US"/>
              <a:t>Play Nice!</a:t>
            </a:r>
          </a:p>
        </p:txBody>
      </p:sp>
      <p:sp>
        <p:nvSpPr>
          <p:cNvPr id="635907" name="Rectangle 3"/>
          <p:cNvSpPr>
            <a:spLocks noGrp="1" noChangeArrowheads="1"/>
          </p:cNvSpPr>
          <p:nvPr>
            <p:ph type="body" idx="1"/>
          </p:nvPr>
        </p:nvSpPr>
        <p:spPr/>
        <p:txBody>
          <a:bodyPr/>
          <a:lstStyle/>
          <a:p>
            <a:pPr>
              <a:lnSpc>
                <a:spcPct val="90000"/>
              </a:lnSpc>
              <a:buClr>
                <a:schemeClr val="hlink"/>
              </a:buClr>
              <a:buFont typeface="Wingdings" pitchFamily="2" charset="2"/>
              <a:buChar char="J"/>
            </a:pPr>
            <a:r>
              <a:rPr kumimoji="1" lang="en-US" sz="2400"/>
              <a:t>Share everything. </a:t>
            </a:r>
          </a:p>
          <a:p>
            <a:pPr>
              <a:lnSpc>
                <a:spcPct val="90000"/>
              </a:lnSpc>
              <a:buClr>
                <a:schemeClr val="hlink"/>
              </a:buClr>
              <a:buFont typeface="Wingdings" pitchFamily="2" charset="2"/>
              <a:buChar char="J"/>
            </a:pPr>
            <a:r>
              <a:rPr kumimoji="1" lang="en-US" sz="2400"/>
              <a:t>Play fair. </a:t>
            </a:r>
          </a:p>
          <a:p>
            <a:pPr>
              <a:lnSpc>
                <a:spcPct val="90000"/>
              </a:lnSpc>
              <a:buClr>
                <a:schemeClr val="hlink"/>
              </a:buClr>
              <a:buFont typeface="Wingdings" pitchFamily="2" charset="2"/>
              <a:buChar char="J"/>
            </a:pPr>
            <a:r>
              <a:rPr kumimoji="1" lang="en-US" sz="2400"/>
              <a:t>Don't hit people. </a:t>
            </a:r>
          </a:p>
          <a:p>
            <a:pPr>
              <a:lnSpc>
                <a:spcPct val="90000"/>
              </a:lnSpc>
              <a:buClr>
                <a:schemeClr val="hlink"/>
              </a:buClr>
              <a:buFont typeface="Wingdings" pitchFamily="2" charset="2"/>
              <a:buChar char="J"/>
            </a:pPr>
            <a:r>
              <a:rPr kumimoji="1" lang="en-US" sz="2400"/>
              <a:t>Put things back where you found them. </a:t>
            </a:r>
          </a:p>
          <a:p>
            <a:pPr>
              <a:lnSpc>
                <a:spcPct val="90000"/>
              </a:lnSpc>
              <a:buClr>
                <a:schemeClr val="hlink"/>
              </a:buClr>
              <a:buFont typeface="Wingdings" pitchFamily="2" charset="2"/>
              <a:buChar char="J"/>
            </a:pPr>
            <a:r>
              <a:rPr kumimoji="1" lang="en-US" sz="2400"/>
              <a:t>Clean up your own mess. </a:t>
            </a:r>
          </a:p>
          <a:p>
            <a:pPr>
              <a:lnSpc>
                <a:spcPct val="90000"/>
              </a:lnSpc>
              <a:buClr>
                <a:schemeClr val="hlink"/>
              </a:buClr>
              <a:buFont typeface="Wingdings" pitchFamily="2" charset="2"/>
              <a:buChar char="J"/>
            </a:pPr>
            <a:r>
              <a:rPr kumimoji="1" lang="en-US" sz="2400"/>
              <a:t>Don't take things that aren't yours. </a:t>
            </a:r>
          </a:p>
          <a:p>
            <a:pPr>
              <a:lnSpc>
                <a:spcPct val="90000"/>
              </a:lnSpc>
              <a:buClr>
                <a:schemeClr val="hlink"/>
              </a:buClr>
              <a:buFont typeface="Wingdings" pitchFamily="2" charset="2"/>
              <a:buChar char="J"/>
            </a:pPr>
            <a:r>
              <a:rPr kumimoji="1" lang="en-US" sz="2400"/>
              <a:t>Say you're sorry when you hurt somebody. </a:t>
            </a:r>
          </a:p>
          <a:p>
            <a:pPr>
              <a:lnSpc>
                <a:spcPct val="90000"/>
              </a:lnSpc>
              <a:buClr>
                <a:schemeClr val="hlink"/>
              </a:buClr>
              <a:buFont typeface="Wingdings" pitchFamily="2" charset="2"/>
              <a:buChar char="J"/>
            </a:pPr>
            <a:r>
              <a:rPr kumimoji="1" lang="en-US" sz="2400"/>
              <a:t>Wash your hands before you eat. </a:t>
            </a:r>
          </a:p>
          <a:p>
            <a:pPr>
              <a:lnSpc>
                <a:spcPct val="90000"/>
              </a:lnSpc>
              <a:buClr>
                <a:schemeClr val="hlink"/>
              </a:buClr>
              <a:buFont typeface="Wingdings" pitchFamily="2" charset="2"/>
              <a:buChar char="J"/>
            </a:pPr>
            <a:r>
              <a:rPr kumimoji="1" lang="en-US" sz="2400"/>
              <a:t>Flush. </a:t>
            </a:r>
          </a:p>
          <a:p>
            <a:pPr>
              <a:lnSpc>
                <a:spcPct val="90000"/>
              </a:lnSpc>
            </a:pPr>
            <a:endParaRPr lang="en-US" sz="2400"/>
          </a:p>
        </p:txBody>
      </p:sp>
      <p:sp>
        <p:nvSpPr>
          <p:cNvPr id="635908" name="Rectangle 4"/>
          <p:cNvSpPr>
            <a:spLocks noChangeArrowheads="1"/>
          </p:cNvSpPr>
          <p:nvPr/>
        </p:nvSpPr>
        <p:spPr bwMode="auto">
          <a:xfrm>
            <a:off x="2438400" y="6019800"/>
            <a:ext cx="5562600" cy="549275"/>
          </a:xfrm>
          <a:prstGeom prst="rect">
            <a:avLst/>
          </a:prstGeom>
          <a:noFill/>
          <a:ln w="9525">
            <a:noFill/>
            <a:miter lim="800000"/>
            <a:headEnd/>
            <a:tailEnd/>
          </a:ln>
          <a:effectLst/>
        </p:spPr>
        <p:txBody>
          <a:bodyPr>
            <a:spAutoFit/>
          </a:bodyPr>
          <a:lstStyle/>
          <a:p>
            <a:pPr eaLnBrk="0" hangingPunct="0"/>
            <a:r>
              <a:rPr lang="en-US" sz="1400">
                <a:solidFill>
                  <a:srgbClr val="B5AF67"/>
                </a:solidFill>
                <a:latin typeface="Comic Sans MS"/>
                <a:ea typeface="ＭＳ Ｐゴシック" pitchFamily="34" charset="-128"/>
              </a:rPr>
              <a:t>All I Really Need To Know I Learned In Kindergarten</a:t>
            </a:r>
          </a:p>
          <a:p>
            <a:pPr eaLnBrk="0" hangingPunct="0"/>
            <a:r>
              <a:rPr lang="en-US" sz="1600">
                <a:solidFill>
                  <a:srgbClr val="B5AF67"/>
                </a:solidFill>
                <a:latin typeface="Comic Sans MS"/>
                <a:ea typeface="ＭＳ Ｐゴシック" pitchFamily="34" charset="-128"/>
              </a:rPr>
              <a:t>http://www.robertfulghum.com/</a:t>
            </a:r>
          </a:p>
        </p:txBody>
      </p:sp>
    </p:spTree>
    <p:extLst>
      <p:ext uri="{BB962C8B-B14F-4D97-AF65-F5344CB8AC3E}">
        <p14:creationId xmlns:p14="http://schemas.microsoft.com/office/powerpoint/2010/main" val="175208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9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59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59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59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59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59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59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59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59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 name="Shape 58"/>
          <p:cNvSpPr/>
          <p:nvPr/>
        </p:nvSpPr>
        <p:spPr>
          <a:xfrm>
            <a:off x="4124325" y="4419600"/>
            <a:ext cx="4857750" cy="677863"/>
          </a:xfrm>
          <a:prstGeom prst="rect">
            <a:avLst/>
          </a:prstGeom>
          <a:ln w="12700">
            <a:miter lim="400000"/>
          </a:ln>
          <a:extLst>
            <a:ext uri="{C572A759-6A51-4108-AA02-DFA0A04FC94B}"/>
          </a:extLst>
        </p:spPr>
        <p:txBody>
          <a:bodyPr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eaLnBrk="1" fontAlgn="auto" hangingPunct="1">
              <a:lnSpc>
                <a:spcPct val="100000"/>
              </a:lnSpc>
              <a:spcAft>
                <a:spcPts val="0"/>
              </a:spcAft>
              <a:defRPr sz="1800">
                <a:solidFill>
                  <a:srgbClr val="000000"/>
                </a:solidFill>
              </a:defRPr>
            </a:pPr>
            <a:r>
              <a:rPr lang="en-US" sz="4400" b="1" kern="0" dirty="0">
                <a:solidFill>
                  <a:srgbClr val="297FD5"/>
                </a:solidFill>
                <a:latin typeface="Gill Sans MT"/>
              </a:rPr>
              <a:t>#</a:t>
            </a:r>
            <a:r>
              <a:rPr lang="en-US" sz="4400" b="1" kern="0" dirty="0" err="1">
                <a:solidFill>
                  <a:srgbClr val="297FD5"/>
                </a:solidFill>
                <a:latin typeface="Gill Sans MT"/>
              </a:rPr>
              <a:t>solveharassment</a:t>
            </a:r>
            <a:endParaRPr sz="4400" b="1" kern="0" dirty="0">
              <a:solidFill>
                <a:srgbClr val="297FD5"/>
              </a:solidFill>
              <a:latin typeface="Gill Sans MT"/>
            </a:endParaRPr>
          </a:p>
        </p:txBody>
      </p:sp>
      <p:sp>
        <p:nvSpPr>
          <p:cNvPr id="89" name="Shape 89"/>
          <p:cNvSpPr/>
          <p:nvPr/>
        </p:nvSpPr>
        <p:spPr>
          <a:xfrm>
            <a:off x="4291189" y="5105400"/>
            <a:ext cx="4000500" cy="1387475"/>
          </a:xfrm>
          <a:prstGeom prst="rect">
            <a:avLst/>
          </a:prstGeom>
          <a:ln w="12700">
            <a:miter lim="400000"/>
          </a:ln>
          <a:extLst>
            <a:ext uri="{C572A759-6A51-4108-AA02-DFA0A04FC94B}"/>
          </a:extLst>
        </p:spPr>
        <p:txBody>
          <a:bodyPr lIns="0" tIns="0" rIns="0" bIns="0">
            <a:spAutoFit/>
          </a:bodyPr>
          <a:lstStyle>
            <a:lvl1pPr algn="l" defTabSz="647700">
              <a:lnSpc>
                <a:spcPct val="120000"/>
              </a:lnSpc>
              <a:spcBef>
                <a:spcPts val="1700"/>
              </a:spcBef>
              <a:defRPr sz="2500" b="1">
                <a:solidFill>
                  <a:srgbClr val="D53E01"/>
                </a:solidFill>
                <a:latin typeface="Lato"/>
                <a:ea typeface="Lato"/>
                <a:cs typeface="Lato"/>
                <a:sym typeface="Lato"/>
              </a:defRPr>
            </a:lvl1pPr>
          </a:lstStyle>
          <a:p>
            <a:pPr eaLnBrk="1" fontAlgn="auto" hangingPunct="1">
              <a:lnSpc>
                <a:spcPct val="100000"/>
              </a:lnSpc>
              <a:spcAft>
                <a:spcPts val="0"/>
              </a:spcAft>
              <a:defRPr sz="1800" b="0">
                <a:solidFill>
                  <a:srgbClr val="000000"/>
                </a:solidFill>
              </a:defRPr>
            </a:pPr>
            <a:r>
              <a:rPr lang="en-US" sz="2000" b="0" kern="0" dirty="0">
                <a:solidFill>
                  <a:srgbClr val="640000"/>
                </a:solidFill>
                <a:latin typeface="Gill Sans MT"/>
              </a:rPr>
              <a:t>Report available at:</a:t>
            </a:r>
          </a:p>
          <a:p>
            <a:pPr eaLnBrk="1" fontAlgn="auto" hangingPunct="1">
              <a:lnSpc>
                <a:spcPct val="100000"/>
              </a:lnSpc>
              <a:spcAft>
                <a:spcPts val="0"/>
              </a:spcAft>
              <a:defRPr sz="1800" b="0">
                <a:solidFill>
                  <a:srgbClr val="000000"/>
                </a:solidFill>
              </a:defRPr>
            </a:pPr>
            <a:r>
              <a:rPr lang="en-US" sz="2800" b="0" kern="0" dirty="0">
                <a:solidFill>
                  <a:srgbClr val="640000"/>
                </a:solidFill>
                <a:latin typeface="Gill Sans MT"/>
              </a:rPr>
              <a:t>www.eeoc.gov/task_force/ harassment/</a:t>
            </a:r>
            <a:r>
              <a:rPr lang="en-US" sz="2800" b="0" kern="0" dirty="0" err="1">
                <a:solidFill>
                  <a:srgbClr val="640000"/>
                </a:solidFill>
                <a:latin typeface="Gill Sans MT"/>
              </a:rPr>
              <a:t>report.cfm</a:t>
            </a:r>
            <a:r>
              <a:rPr lang="en-US" sz="2800" b="0" kern="0" dirty="0">
                <a:solidFill>
                  <a:srgbClr val="640000"/>
                </a:solidFill>
                <a:latin typeface="Gill Sans MT"/>
              </a:rPr>
              <a:t> </a:t>
            </a:r>
            <a:endParaRPr sz="2800" b="0" kern="0" dirty="0">
              <a:solidFill>
                <a:srgbClr val="640000"/>
              </a:solidFill>
              <a:latin typeface="Gill Sans MT"/>
            </a:endParaRPr>
          </a:p>
        </p:txBody>
      </p:sp>
      <p:pic>
        <p:nvPicPr>
          <p:cNvPr id="10" name="Picture 2" descr="https://www.eeoc.gov/graphics/flag2.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11748"/>
          <a:stretch>
            <a:fillRect/>
          </a:stretch>
        </p:blipFill>
        <p:spPr bwMode="auto">
          <a:xfrm>
            <a:off x="0" y="-76200"/>
            <a:ext cx="9144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52400" y="152400"/>
            <a:ext cx="8821738" cy="801688"/>
          </a:xfrm>
          <a:prstGeom prst="rect">
            <a:avLst/>
          </a:prstGeom>
        </p:spPr>
        <p:txBody>
          <a:bodyPr/>
          <a:lstStyle>
            <a:lvl1pPr algn="ctr" defTabSz="244475" rtl="0" eaLnBrk="0" fontAlgn="base" hangingPunct="0">
              <a:spcBef>
                <a:spcPct val="0"/>
              </a:spcBef>
              <a:spcAft>
                <a:spcPct val="0"/>
              </a:spcAft>
              <a:defRPr sz="4700">
                <a:solidFill>
                  <a:schemeClr val="tx2"/>
                </a:solidFill>
                <a:latin typeface="+mn-lt"/>
                <a:ea typeface="+mn-ea"/>
                <a:cs typeface="+mn-cs"/>
                <a:sym typeface="Helvetica Light"/>
              </a:defRPr>
            </a:lvl1pPr>
            <a:lvl2pPr algn="ctr" defTabSz="244475" rtl="0" eaLnBrk="0" fontAlgn="base" hangingPunct="0">
              <a:spcBef>
                <a:spcPct val="0"/>
              </a:spcBef>
              <a:spcAft>
                <a:spcPct val="0"/>
              </a:spcAft>
              <a:defRPr sz="4700">
                <a:solidFill>
                  <a:schemeClr val="tx2"/>
                </a:solidFill>
                <a:latin typeface="+mn-lt"/>
                <a:ea typeface="+mn-ea"/>
                <a:cs typeface="+mn-cs"/>
                <a:sym typeface="Helvetica Light"/>
              </a:defRPr>
            </a:lvl2pPr>
            <a:lvl3pPr algn="ctr" defTabSz="244475" rtl="0" eaLnBrk="0" fontAlgn="base" hangingPunct="0">
              <a:spcBef>
                <a:spcPct val="0"/>
              </a:spcBef>
              <a:spcAft>
                <a:spcPct val="0"/>
              </a:spcAft>
              <a:defRPr sz="4700">
                <a:solidFill>
                  <a:schemeClr val="tx2"/>
                </a:solidFill>
                <a:latin typeface="+mn-lt"/>
                <a:ea typeface="+mn-ea"/>
                <a:cs typeface="+mn-cs"/>
                <a:sym typeface="Helvetica Light"/>
              </a:defRPr>
            </a:lvl3pPr>
            <a:lvl4pPr algn="ctr" defTabSz="244475" rtl="0" eaLnBrk="0" fontAlgn="base" hangingPunct="0">
              <a:spcBef>
                <a:spcPct val="0"/>
              </a:spcBef>
              <a:spcAft>
                <a:spcPct val="0"/>
              </a:spcAft>
              <a:defRPr sz="4700">
                <a:solidFill>
                  <a:schemeClr val="tx2"/>
                </a:solidFill>
                <a:latin typeface="+mn-lt"/>
                <a:ea typeface="+mn-ea"/>
                <a:cs typeface="+mn-cs"/>
                <a:sym typeface="Helvetica Light"/>
              </a:defRPr>
            </a:lvl4pPr>
            <a:lvl5pPr algn="ctr" defTabSz="244475" rtl="0" eaLnBrk="0" fontAlgn="base" hangingPunct="0">
              <a:spcBef>
                <a:spcPct val="0"/>
              </a:spcBef>
              <a:spcAft>
                <a:spcPct val="0"/>
              </a:spcAft>
              <a:defRPr sz="4700">
                <a:solidFill>
                  <a:schemeClr val="tx2"/>
                </a:solidFill>
                <a:latin typeface="+mn-lt"/>
                <a:ea typeface="+mn-ea"/>
                <a:cs typeface="+mn-cs"/>
                <a:sym typeface="Helvetica Light"/>
              </a:defRPr>
            </a:lvl5pPr>
            <a:lvl6pPr indent="479732" algn="ctr" defTabSz="245201">
              <a:defRPr sz="4700">
                <a:latin typeface="+mn-lt"/>
                <a:ea typeface="+mn-ea"/>
                <a:cs typeface="+mn-cs"/>
                <a:sym typeface="Helvetica Light"/>
              </a:defRPr>
            </a:lvl6pPr>
            <a:lvl7pPr indent="575671" algn="ctr" defTabSz="245201">
              <a:defRPr sz="4700">
                <a:latin typeface="+mn-lt"/>
                <a:ea typeface="+mn-ea"/>
                <a:cs typeface="+mn-cs"/>
                <a:sym typeface="Helvetica Light"/>
              </a:defRPr>
            </a:lvl7pPr>
            <a:lvl8pPr indent="671617" algn="ctr" defTabSz="245201">
              <a:defRPr sz="4700">
                <a:latin typeface="+mn-lt"/>
                <a:ea typeface="+mn-ea"/>
                <a:cs typeface="+mn-cs"/>
                <a:sym typeface="Helvetica Light"/>
              </a:defRPr>
            </a:lvl8pPr>
            <a:lvl9pPr indent="767567" algn="ctr" defTabSz="245201">
              <a:defRPr sz="4700">
                <a:latin typeface="+mn-lt"/>
                <a:ea typeface="+mn-ea"/>
                <a:cs typeface="+mn-cs"/>
                <a:sym typeface="Helvetica Light"/>
              </a:defRPr>
            </a:lvl9pPr>
          </a:lstStyle>
          <a:p>
            <a:pPr algn="l"/>
            <a:r>
              <a:rPr lang="en-US" sz="2000" dirty="0">
                <a:solidFill>
                  <a:prstClr val="white"/>
                </a:solidFill>
                <a:latin typeface="AvantGarde Md BT"/>
              </a:rPr>
              <a:t>Preventing Harassment through Systemic Enforcement &amp;Targeted Outreach</a:t>
            </a:r>
          </a:p>
          <a:p>
            <a:pPr algn="l"/>
            <a:r>
              <a:rPr lang="en-US" sz="3600" b="1" dirty="0">
                <a:solidFill>
                  <a:prstClr val="white"/>
                </a:solidFill>
                <a:latin typeface="AvantGarde Md BT"/>
              </a:rPr>
              <a:t>Rebooting Harassment Prevention</a:t>
            </a:r>
          </a:p>
          <a:p>
            <a:pPr algn="l"/>
            <a:endParaRPr lang="en-US" sz="2000" dirty="0">
              <a:solidFill>
                <a:prstClr val="white"/>
              </a:solidFill>
              <a:latin typeface="AvantGarde Md BT"/>
            </a:endParaRPr>
          </a:p>
        </p:txBody>
      </p:sp>
      <p:pic>
        <p:nvPicPr>
          <p:cNvPr id="39" name="Picture 2"/>
          <p:cNvPicPr>
            <a:picLocks noChangeAspect="1" noChangeArrowheads="1"/>
          </p:cNvPicPr>
          <p:nvPr/>
        </p:nvPicPr>
        <p:blipFill>
          <a:blip r:embed="rId6"/>
          <a:srcRect/>
          <a:stretch>
            <a:fillRect/>
          </a:stretch>
        </p:blipFill>
        <p:spPr bwMode="auto">
          <a:xfrm>
            <a:off x="114036" y="1276350"/>
            <a:ext cx="3886200"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Rectangle 1"/>
          <p:cNvSpPr/>
          <p:nvPr/>
        </p:nvSpPr>
        <p:spPr>
          <a:xfrm>
            <a:off x="4267200" y="1516044"/>
            <a:ext cx="4572000" cy="2677656"/>
          </a:xfrm>
          <a:prstGeom prst="rect">
            <a:avLst/>
          </a:prstGeom>
        </p:spPr>
        <p:txBody>
          <a:bodyPr>
            <a:spAutoFit/>
          </a:bodyPr>
          <a:lstStyle/>
          <a:p>
            <a:pPr eaLnBrk="1" fontAlgn="auto" hangingPunct="1">
              <a:spcBef>
                <a:spcPts val="0"/>
              </a:spcBef>
              <a:spcAft>
                <a:spcPts val="0"/>
              </a:spcAft>
            </a:pPr>
            <a:r>
              <a:rPr lang="en-US" sz="2800" dirty="0">
                <a:solidFill>
                  <a:prstClr val="black"/>
                </a:solidFill>
                <a:latin typeface="Gill Sans MT"/>
              </a:rPr>
              <a:t>Harassment continues to be one of the most frequently raised complaint—</a:t>
            </a:r>
          </a:p>
          <a:p>
            <a:pPr marL="285750" indent="-285750" eaLnBrk="1" fontAlgn="auto" hangingPunct="1">
              <a:spcBef>
                <a:spcPts val="0"/>
              </a:spcBef>
              <a:spcAft>
                <a:spcPts val="0"/>
              </a:spcAft>
              <a:buFont typeface="Arial" pitchFamily="34" charset="0"/>
              <a:buChar char="•"/>
            </a:pPr>
            <a:r>
              <a:rPr lang="en-US" sz="2800" dirty="0">
                <a:solidFill>
                  <a:prstClr val="black"/>
                </a:solidFill>
                <a:latin typeface="Gill Sans MT"/>
              </a:rPr>
              <a:t>over 30% of all private sector cases </a:t>
            </a:r>
          </a:p>
          <a:p>
            <a:pPr marL="285750" indent="-285750" eaLnBrk="1" fontAlgn="auto" hangingPunct="1">
              <a:spcBef>
                <a:spcPts val="0"/>
              </a:spcBef>
              <a:spcAft>
                <a:spcPts val="0"/>
              </a:spcAft>
              <a:buFont typeface="Arial" pitchFamily="34" charset="0"/>
              <a:buChar char="•"/>
            </a:pPr>
            <a:r>
              <a:rPr lang="en-US" sz="2800" dirty="0">
                <a:solidFill>
                  <a:prstClr val="black"/>
                </a:solidFill>
                <a:latin typeface="Gill Sans MT"/>
              </a:rPr>
              <a:t>43% of Federal sector cases</a:t>
            </a:r>
          </a:p>
        </p:txBody>
      </p:sp>
      <p:sp>
        <p:nvSpPr>
          <p:cNvPr id="18" name="Shape 30"/>
          <p:cNvSpPr/>
          <p:nvPr/>
        </p:nvSpPr>
        <p:spPr>
          <a:xfrm>
            <a:off x="211976" y="5241925"/>
            <a:ext cx="3690320" cy="369332"/>
          </a:xfrm>
          <a:prstGeom prst="rect">
            <a:avLst/>
          </a:prstGeom>
          <a:ln w="12700">
            <a:miter lim="400000"/>
          </a:ln>
          <a:extLst>
            <a:ext uri="{C572A759-6A51-4108-AA02-DFA0A04FC94B}"/>
          </a:extLst>
        </p:spPr>
        <p:txBody>
          <a:bodyPr wrap="square" lIns="0" tIns="0" rIns="0" bIns="0">
            <a:spAutoFit/>
          </a:bodyPr>
          <a:lstStyle/>
          <a:p>
            <a:pPr algn="ctr" defTabSz="271842" eaLnBrk="1" fontAlgn="auto" hangingPunct="1">
              <a:spcBef>
                <a:spcPts val="714"/>
              </a:spcBef>
              <a:spcAft>
                <a:spcPts val="0"/>
              </a:spcAft>
              <a:defRPr sz="1800"/>
            </a:pPr>
            <a:r>
              <a:rPr lang="en-US" sz="2400" i="1" kern="0" dirty="0">
                <a:solidFill>
                  <a:prstClr val="black"/>
                </a:solidFill>
                <a:latin typeface="Gill Sans MT"/>
                <a:ea typeface="Lato"/>
                <a:cs typeface="Lato"/>
                <a:sym typeface="Lato"/>
              </a:rPr>
              <a:t>A Bipartisan Effort</a:t>
            </a:r>
            <a:endParaRPr sz="2400" i="1" kern="0" dirty="0">
              <a:solidFill>
                <a:prstClr val="black"/>
              </a:solidFill>
              <a:latin typeface="Gill Sans MT"/>
              <a:ea typeface="Lato"/>
              <a:cs typeface="Lato"/>
              <a:sym typeface="Lato"/>
            </a:endParaRPr>
          </a:p>
        </p:txBody>
      </p:sp>
    </p:spTree>
    <p:extLst>
      <p:ext uri="{BB962C8B-B14F-4D97-AF65-F5344CB8AC3E}">
        <p14:creationId xmlns:p14="http://schemas.microsoft.com/office/powerpoint/2010/main" val="1470961975"/>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iterate>
                                    <p:tmAbs val="0"/>
                                  </p:iterate>
                                  <p:childTnLst>
                                    <p:set>
                                      <p:cBhvr>
                                        <p:cTn id="6" fill="hold"/>
                                        <p:tgtEl>
                                          <p:spTgt spid="58"/>
                                        </p:tgtEl>
                                        <p:attrNameLst>
                                          <p:attrName>style.visibility</p:attrName>
                                        </p:attrNameLst>
                                      </p:cBhvr>
                                      <p:to>
                                        <p:strVal val="visible"/>
                                      </p:to>
                                    </p:set>
                                    <p:anim calcmode="lin" valueType="num">
                                      <p:cBhvr>
                                        <p:cTn id="7" dur="600" fill="hold"/>
                                        <p:tgtEl>
                                          <p:spTgt spid="58"/>
                                        </p:tgtEl>
                                        <p:attrNameLst>
                                          <p:attrName>ppt_x</p:attrName>
                                        </p:attrNameLst>
                                      </p:cBhvr>
                                      <p:tavLst>
                                        <p:tav tm="0">
                                          <p:val>
                                            <p:strVal val="1+#ppt_w/2"/>
                                          </p:val>
                                        </p:tav>
                                        <p:tav tm="100000">
                                          <p:val>
                                            <p:strVal val="#ppt_x"/>
                                          </p:val>
                                        </p:tav>
                                      </p:tavLst>
                                    </p:anim>
                                    <p:anim calcmode="lin" valueType="num">
                                      <p:cBhvr>
                                        <p:cTn id="8" dur="600" fill="hold"/>
                                        <p:tgtEl>
                                          <p:spTgt spid="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600"/>
                            </p:stCondLst>
                            <p:childTnLst>
                              <p:par>
                                <p:cTn id="10" presetID="2" presetClass="entr" presetSubtype="2" fill="hold" grpId="0" nodeType="afterEffect">
                                  <p:stCondLst>
                                    <p:cond delay="100"/>
                                  </p:stCondLst>
                                  <p:iterate>
                                    <p:tmAbs val="0"/>
                                  </p:iterate>
                                  <p:childTnLst>
                                    <p:set>
                                      <p:cBhvr>
                                        <p:cTn id="11" fill="hold"/>
                                        <p:tgtEl>
                                          <p:spTgt spid="89"/>
                                        </p:tgtEl>
                                        <p:attrNameLst>
                                          <p:attrName>style.visibility</p:attrName>
                                        </p:attrNameLst>
                                      </p:cBhvr>
                                      <p:to>
                                        <p:strVal val="visible"/>
                                      </p:to>
                                    </p:set>
                                    <p:anim calcmode="lin" valueType="num">
                                      <p:cBhvr>
                                        <p:cTn id="12" dur="600" fill="hold"/>
                                        <p:tgtEl>
                                          <p:spTgt spid="89"/>
                                        </p:tgtEl>
                                        <p:attrNameLst>
                                          <p:attrName>ppt_x</p:attrName>
                                        </p:attrNameLst>
                                      </p:cBhvr>
                                      <p:tavLst>
                                        <p:tav tm="0">
                                          <p:val>
                                            <p:strVal val="1+#ppt_w/2"/>
                                          </p:val>
                                        </p:tav>
                                        <p:tav tm="100000">
                                          <p:val>
                                            <p:strVal val="#ppt_x"/>
                                          </p:val>
                                        </p:tav>
                                      </p:tavLst>
                                    </p:anim>
                                    <p:anim calcmode="lin" valueType="num">
                                      <p:cBhvr>
                                        <p:cTn id="13" dur="600" fill="hold"/>
                                        <p:tgtEl>
                                          <p:spTgt spid="8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300"/>
                            </p:stCondLst>
                            <p:childTnLst>
                              <p:par>
                                <p:cTn id="15" presetID="2" presetClass="entr" presetSubtype="8" fill="hold" grpId="0" nodeType="afterEffect">
                                  <p:stCondLst>
                                    <p:cond delay="200"/>
                                  </p:stCondLst>
                                  <p:iterate>
                                    <p:tmAbs val="0"/>
                                  </p:iterate>
                                  <p:childTnLst>
                                    <p:set>
                                      <p:cBhvr>
                                        <p:cTn id="16" fill="hold"/>
                                        <p:tgtEl>
                                          <p:spTgt spid="18"/>
                                        </p:tgtEl>
                                        <p:attrNameLst>
                                          <p:attrName>style.visibility</p:attrName>
                                        </p:attrNameLst>
                                      </p:cBhvr>
                                      <p:to>
                                        <p:strVal val="visible"/>
                                      </p:to>
                                    </p:set>
                                    <p:anim calcmode="lin" valueType="num">
                                      <p:cBhvr>
                                        <p:cTn id="17" dur="700" fill="hold"/>
                                        <p:tgtEl>
                                          <p:spTgt spid="18"/>
                                        </p:tgtEl>
                                        <p:attrNameLst>
                                          <p:attrName>ppt_x</p:attrName>
                                        </p:attrNameLst>
                                      </p:cBhvr>
                                      <p:tavLst>
                                        <p:tav tm="0">
                                          <p:val>
                                            <p:strVal val="0-#ppt_w/2"/>
                                          </p:val>
                                        </p:tav>
                                        <p:tav tm="100000">
                                          <p:val>
                                            <p:strVal val="#ppt_x"/>
                                          </p:val>
                                        </p:tav>
                                      </p:tavLst>
                                    </p:anim>
                                    <p:anim calcmode="lin" valueType="num">
                                      <p:cBhvr>
                                        <p:cTn id="18" dur="7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advAuto="0"/>
      <p:bldP spid="89" grpId="0" animBg="1" advAuto="0"/>
      <p:bldP spid="1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If I don’t have to pay her equally, </a:t>
            </a:r>
            <a:br>
              <a:rPr lang="en-US" dirty="0"/>
            </a:br>
            <a:r>
              <a:rPr lang="en-US" dirty="0"/>
              <a:t>I wont have to treat her equally</a:t>
            </a:r>
          </a:p>
        </p:txBody>
      </p:sp>
      <p:sp>
        <p:nvSpPr>
          <p:cNvPr id="3" name="Content Placeholder 2"/>
          <p:cNvSpPr>
            <a:spLocks noGrp="1"/>
          </p:cNvSpPr>
          <p:nvPr>
            <p:ph idx="1"/>
          </p:nvPr>
        </p:nvSpPr>
        <p:spPr>
          <a:xfrm>
            <a:off x="457200" y="2667000"/>
            <a:ext cx="8229600" cy="3810000"/>
          </a:xfrm>
        </p:spPr>
        <p:txBody>
          <a:bodyPr/>
          <a:lstStyle/>
          <a:p>
            <a:r>
              <a:rPr lang="en-US" i="1" dirty="0">
                <a:solidFill>
                  <a:prstClr val="black"/>
                </a:solidFill>
                <a:hlinkClick r:id="" action="ppaction://noaction"/>
              </a:rPr>
              <a:t>https://www.youtube.com/watch?v=-dMoK48QGL8</a:t>
            </a:r>
            <a:endParaRPr lang="en-US" dirty="0">
              <a:solidFill>
                <a:prstClr val="black"/>
              </a:solidFill>
            </a:endParaRPr>
          </a:p>
          <a:p>
            <a:endParaRPr lang="en-US" dirty="0"/>
          </a:p>
        </p:txBody>
      </p:sp>
    </p:spTree>
    <p:extLst>
      <p:ext uri="{BB962C8B-B14F-4D97-AF65-F5344CB8AC3E}">
        <p14:creationId xmlns:p14="http://schemas.microsoft.com/office/powerpoint/2010/main" val="1671558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p:nvPr/>
        </p:nvSpPr>
        <p:spPr>
          <a:xfrm>
            <a:off x="7307263" y="0"/>
            <a:ext cx="1828800" cy="2286000"/>
          </a:xfrm>
          <a:prstGeom prst="rect">
            <a:avLst/>
          </a:prstGeom>
          <a:solidFill>
            <a:schemeClr val="accent6">
              <a:lumMod val="60000"/>
              <a:lumOff val="4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a:solidFill>
                <a:srgbClr val="FFFFFF"/>
              </a:solidFill>
              <a:latin typeface="Gill Sans MT"/>
              <a:ea typeface="ＭＳ Ｐゴシック" pitchFamily="34" charset="-128"/>
              <a:sym typeface="Helvetica Light"/>
            </a:endParaRPr>
          </a:p>
        </p:txBody>
      </p:sp>
      <p:sp>
        <p:nvSpPr>
          <p:cNvPr id="11" name="Rectangle 10"/>
          <p:cNvSpPr/>
          <p:nvPr/>
        </p:nvSpPr>
        <p:spPr>
          <a:xfrm>
            <a:off x="0" y="5584717"/>
            <a:ext cx="1838392" cy="260649"/>
          </a:xfrm>
          <a:prstGeom prst="rect">
            <a:avLst/>
          </a:prstGeom>
          <a:solidFill>
            <a:schemeClr val="accent4">
              <a:lumMod val="60000"/>
              <a:lumOff val="40000"/>
            </a:schemeClr>
          </a:solidFill>
          <a:ln w="12700" cap="flat">
            <a:noFill/>
            <a:miter lim="400000"/>
          </a:ln>
          <a:effectLst>
            <a:outerShdw blurRad="50800" dist="25400" dir="5400000" rotWithShape="0">
              <a:srgbClr val="000000">
                <a:alpha val="50000"/>
              </a:srgbClr>
            </a:outerShdw>
          </a:effectLst>
          <a:scene3d>
            <a:camera prst="orthographicFront"/>
            <a:lightRig rig="threePt" dir="t"/>
          </a:scene3d>
          <a:sp3d extrusionH="76200" prstMaterial="matte">
            <a:extrusionClr>
              <a:schemeClr val="bg1"/>
            </a:extrusionClr>
          </a:sp3d>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201" eaLnBrk="1" fontAlgn="auto" latinLnBrk="1">
              <a:spcBef>
                <a:spcPts val="0"/>
              </a:spcBef>
              <a:spcAft>
                <a:spcPts val="0"/>
              </a:spcAft>
              <a:defRPr/>
            </a:pPr>
            <a:endParaRPr lang="en-US" sz="1300" kern="0">
              <a:solidFill>
                <a:srgbClr val="FFFFFF"/>
              </a:solidFill>
              <a:latin typeface="Gill Sans MT"/>
              <a:ea typeface="ＭＳ Ｐゴシック" pitchFamily="34" charset="-128"/>
              <a:sym typeface="Helvetica Light"/>
            </a:endParaRPr>
          </a:p>
        </p:txBody>
      </p:sp>
      <p:sp>
        <p:nvSpPr>
          <p:cNvPr id="10" name="Rectangle 9"/>
          <p:cNvSpPr/>
          <p:nvPr/>
        </p:nvSpPr>
        <p:spPr>
          <a:xfrm>
            <a:off x="0" y="3298825"/>
            <a:ext cx="1828800" cy="260350"/>
          </a:xfrm>
          <a:prstGeom prst="rect">
            <a:avLst/>
          </a:prstGeom>
          <a:solidFill>
            <a:schemeClr val="accent6">
              <a:lumMod val="60000"/>
              <a:lumOff val="4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201" eaLnBrk="1" fontAlgn="auto" latinLnBrk="1">
              <a:spcBef>
                <a:spcPts val="0"/>
              </a:spcBef>
              <a:spcAft>
                <a:spcPts val="0"/>
              </a:spcAft>
              <a:defRPr/>
            </a:pPr>
            <a:endParaRPr lang="en-US" sz="1300" kern="0">
              <a:solidFill>
                <a:srgbClr val="FFFFFF"/>
              </a:solidFill>
              <a:latin typeface="Gill Sans MT"/>
              <a:ea typeface="ＭＳ Ｐゴシック" pitchFamily="34" charset="-128"/>
              <a:sym typeface="Helvetica Light"/>
            </a:endParaRPr>
          </a:p>
        </p:txBody>
      </p:sp>
      <p:sp>
        <p:nvSpPr>
          <p:cNvPr id="40" name="Shape 493"/>
          <p:cNvSpPr/>
          <p:nvPr/>
        </p:nvSpPr>
        <p:spPr>
          <a:xfrm>
            <a:off x="5486400" y="4572000"/>
            <a:ext cx="1828800" cy="2286000"/>
          </a:xfrm>
          <a:prstGeom prst="rect">
            <a:avLst/>
          </a:prstGeom>
          <a:solidFill>
            <a:schemeClr val="accent1">
              <a:lumMod val="40000"/>
              <a:lumOff val="60000"/>
            </a:schemeClr>
          </a:solidFill>
          <a:ln w="12700">
            <a:miter lim="400000"/>
          </a:ln>
        </p:spPr>
        <p:txBody>
          <a:bodyPr lIns="21336" tIns="21336" rIns="21336" bIns="21336" anchor="ctr"/>
          <a:lstStyle/>
          <a:p>
            <a:pPr algn="ctr" defTabSz="245196" eaLnBrk="1" fontAlgn="auto" hangingPunct="1">
              <a:spcBef>
                <a:spcPts val="0"/>
              </a:spcBef>
              <a:spcAft>
                <a:spcPts val="0"/>
              </a:spcAft>
              <a:defRPr sz="1800" b="0">
                <a:solidFill>
                  <a:srgbClr val="000000"/>
                </a:solidFill>
              </a:defRPr>
            </a:pPr>
            <a:r>
              <a:rPr lang="en-US" sz="1700" kern="0" dirty="0">
                <a:solidFill>
                  <a:srgbClr val="000000"/>
                </a:solidFill>
                <a:latin typeface="Gill Sans MT"/>
                <a:ea typeface="ＭＳ Ｐゴシック" pitchFamily="34" charset="-128"/>
                <a:sym typeface="Helvetica Light"/>
              </a:rPr>
              <a:t>Employers should consider </a:t>
            </a:r>
            <a:r>
              <a:rPr lang="en-US" sz="1700" i="1" kern="0" dirty="0">
                <a:solidFill>
                  <a:srgbClr val="000000"/>
                </a:solidFill>
                <a:latin typeface="Gill Sans MT"/>
                <a:ea typeface="ＭＳ Ｐゴシック" pitchFamily="34" charset="-128"/>
                <a:sym typeface="Helvetica Light"/>
              </a:rPr>
              <a:t>Workplace Civility Training</a:t>
            </a:r>
            <a:r>
              <a:rPr lang="en-US" sz="1700" kern="0" dirty="0">
                <a:solidFill>
                  <a:srgbClr val="000000"/>
                </a:solidFill>
                <a:latin typeface="Gill Sans MT"/>
                <a:ea typeface="ＭＳ Ｐゴシック" pitchFamily="34" charset="-128"/>
                <a:sym typeface="Helvetica Light"/>
              </a:rPr>
              <a:t> and </a:t>
            </a:r>
            <a:r>
              <a:rPr lang="en-US" sz="1700" i="1" kern="0" dirty="0">
                <a:solidFill>
                  <a:srgbClr val="000000"/>
                </a:solidFill>
                <a:latin typeface="Gill Sans MT"/>
                <a:ea typeface="ＭＳ Ｐゴシック" pitchFamily="34" charset="-128"/>
                <a:sym typeface="Helvetica Light"/>
              </a:rPr>
              <a:t>Bystander Intervention Training.</a:t>
            </a:r>
          </a:p>
        </p:txBody>
      </p:sp>
      <p:pic>
        <p:nvPicPr>
          <p:cNvPr id="481" name="coal_train-2560x1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828800" cy="2286000"/>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000000"/>
                </a:solidFill>
                <a:miter lim="400000"/>
                <a:headEnd/>
                <a:tailEnd/>
              </a14:hiddenLine>
            </a:ext>
          </a:extLst>
        </p:spPr>
      </p:pic>
      <p:pic>
        <p:nvPicPr>
          <p:cNvPr id="482" name="digital_sunset-1920x1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1828800" cy="2286000"/>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000000"/>
                </a:solidFill>
                <a:miter lim="400000"/>
                <a:headEnd/>
                <a:tailEnd/>
              </a14:hiddenLine>
            </a:ext>
          </a:extLst>
        </p:spPr>
      </p:pic>
      <p:pic>
        <p:nvPicPr>
          <p:cNvPr id="484" name="diver_and_the_mermaid-2560x1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0"/>
            <a:ext cx="1828800" cy="2286000"/>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000000"/>
                </a:solidFill>
                <a:miter lim="400000"/>
                <a:headEnd/>
                <a:tailEnd/>
              </a14:hiddenLine>
            </a:ext>
          </a:extLst>
        </p:spPr>
      </p:pic>
      <p:sp>
        <p:nvSpPr>
          <p:cNvPr id="488" name="Shape 488"/>
          <p:cNvSpPr/>
          <p:nvPr/>
        </p:nvSpPr>
        <p:spPr>
          <a:xfrm>
            <a:off x="1838325" y="0"/>
            <a:ext cx="1828800" cy="2286000"/>
          </a:xfrm>
          <a:prstGeom prst="rect">
            <a:avLst/>
          </a:prstGeom>
          <a:solidFill>
            <a:schemeClr val="accent3">
              <a:lumMod val="40000"/>
              <a:lumOff val="6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a:solidFill>
                <a:srgbClr val="FFFFFF"/>
              </a:solidFill>
              <a:latin typeface="Gill Sans MT"/>
              <a:ea typeface="ＭＳ Ｐゴシック" pitchFamily="34" charset="-128"/>
              <a:sym typeface="Helvetica Light"/>
            </a:endParaRPr>
          </a:p>
        </p:txBody>
      </p:sp>
      <p:sp>
        <p:nvSpPr>
          <p:cNvPr id="489" name="Shape 489"/>
          <p:cNvSpPr/>
          <p:nvPr/>
        </p:nvSpPr>
        <p:spPr>
          <a:xfrm>
            <a:off x="3657600" y="0"/>
            <a:ext cx="1828800" cy="2286000"/>
          </a:xfrm>
          <a:prstGeom prst="rect">
            <a:avLst/>
          </a:prstGeom>
          <a:solidFill>
            <a:schemeClr val="accent4">
              <a:lumMod val="60000"/>
              <a:lumOff val="4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a:solidFill>
                <a:srgbClr val="FFFFFF"/>
              </a:solidFill>
              <a:latin typeface="Gill Sans MT"/>
              <a:ea typeface="ＭＳ Ｐゴシック" pitchFamily="34" charset="-128"/>
              <a:sym typeface="Helvetica Light"/>
            </a:endParaRPr>
          </a:p>
        </p:txBody>
      </p:sp>
      <p:sp>
        <p:nvSpPr>
          <p:cNvPr id="491" name="Shape 491"/>
          <p:cNvSpPr/>
          <p:nvPr/>
        </p:nvSpPr>
        <p:spPr>
          <a:xfrm>
            <a:off x="0" y="0"/>
            <a:ext cx="1838325" cy="2286000"/>
          </a:xfrm>
          <a:prstGeom prst="rect">
            <a:avLst/>
          </a:prstGeom>
          <a:solidFill>
            <a:schemeClr val="accent5">
              <a:lumMod val="40000"/>
              <a:lumOff val="6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dirty="0">
              <a:solidFill>
                <a:srgbClr val="FFFFFF"/>
              </a:solidFill>
              <a:latin typeface="Gill Sans MT"/>
              <a:ea typeface="ＭＳ Ｐゴシック" pitchFamily="34" charset="-128"/>
              <a:sym typeface="Helvetica Light"/>
            </a:endParaRPr>
          </a:p>
        </p:txBody>
      </p:sp>
      <p:sp>
        <p:nvSpPr>
          <p:cNvPr id="492" name="Shape 492"/>
          <p:cNvSpPr/>
          <p:nvPr/>
        </p:nvSpPr>
        <p:spPr>
          <a:xfrm>
            <a:off x="1828800" y="2286000"/>
            <a:ext cx="1828800" cy="2286000"/>
          </a:xfrm>
          <a:prstGeom prst="rect">
            <a:avLst/>
          </a:prstGeom>
          <a:solidFill>
            <a:schemeClr val="accent1">
              <a:lumMod val="60000"/>
              <a:lumOff val="4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a:solidFill>
                <a:srgbClr val="FFFFFF"/>
              </a:solidFill>
              <a:latin typeface="Gill Sans MT"/>
              <a:ea typeface="ＭＳ Ｐゴシック" pitchFamily="34" charset="-128"/>
              <a:sym typeface="Helvetica Light"/>
            </a:endParaRPr>
          </a:p>
        </p:txBody>
      </p:sp>
      <p:sp>
        <p:nvSpPr>
          <p:cNvPr id="493" name="Shape 493"/>
          <p:cNvSpPr/>
          <p:nvPr/>
        </p:nvSpPr>
        <p:spPr>
          <a:xfrm>
            <a:off x="3667125" y="4572000"/>
            <a:ext cx="1838325" cy="2286000"/>
          </a:xfrm>
          <a:prstGeom prst="rect">
            <a:avLst/>
          </a:prstGeom>
          <a:solidFill>
            <a:schemeClr val="accent3"/>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a:solidFill>
                <a:srgbClr val="FFFFFF"/>
              </a:solidFill>
              <a:latin typeface="Gill Sans MT"/>
              <a:ea typeface="ＭＳ Ｐゴシック" pitchFamily="34" charset="-128"/>
              <a:sym typeface="Helvetica Light"/>
            </a:endParaRPr>
          </a:p>
        </p:txBody>
      </p:sp>
      <p:sp>
        <p:nvSpPr>
          <p:cNvPr id="494" name="Shape 494"/>
          <p:cNvSpPr/>
          <p:nvPr/>
        </p:nvSpPr>
        <p:spPr>
          <a:xfrm>
            <a:off x="5486400" y="2286000"/>
            <a:ext cx="1828800" cy="2286000"/>
          </a:xfrm>
          <a:prstGeom prst="rect">
            <a:avLst/>
          </a:prstGeom>
          <a:solidFill>
            <a:schemeClr val="accent5">
              <a:lumMod val="60000"/>
              <a:lumOff val="4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endParaRPr sz="1300" kern="0">
              <a:solidFill>
                <a:srgbClr val="FFFFFF"/>
              </a:solidFill>
              <a:latin typeface="Gill Sans MT"/>
              <a:ea typeface="ＭＳ Ｐゴシック" pitchFamily="34" charset="-128"/>
              <a:sym typeface="Helvetica Light"/>
            </a:endParaRPr>
          </a:p>
        </p:txBody>
      </p:sp>
      <p:sp>
        <p:nvSpPr>
          <p:cNvPr id="495" name="Shape 495"/>
          <p:cNvSpPr/>
          <p:nvPr/>
        </p:nvSpPr>
        <p:spPr>
          <a:xfrm>
            <a:off x="7315200" y="4572000"/>
            <a:ext cx="1828800" cy="2286000"/>
          </a:xfrm>
          <a:prstGeom prst="rect">
            <a:avLst/>
          </a:prstGeom>
          <a:solidFill>
            <a:schemeClr val="accent2">
              <a:lumMod val="40000"/>
              <a:lumOff val="60000"/>
            </a:schemeClr>
          </a:solidFill>
          <a:ln w="12700">
            <a:miter lim="400000"/>
          </a:ln>
        </p:spPr>
        <p:txBody>
          <a:bodyPr lIns="21336" tIns="21336" rIns="21336" bIns="21336" anchor="ctr"/>
          <a:lstStyle/>
          <a:p>
            <a:pPr algn="ctr" defTabSz="346458" eaLnBrk="1" fontAlgn="auto" hangingPunct="1">
              <a:spcBef>
                <a:spcPts val="0"/>
              </a:spcBef>
              <a:spcAft>
                <a:spcPts val="0"/>
              </a:spcAft>
              <a:defRPr sz="3200">
                <a:solidFill>
                  <a:srgbClr val="FFFFFF"/>
                </a:solidFill>
              </a:defRPr>
            </a:pPr>
            <a:r>
              <a:rPr lang="en-US" sz="1700" kern="0" dirty="0">
                <a:solidFill>
                  <a:prstClr val="black"/>
                </a:solidFill>
                <a:latin typeface="Gill Sans MT"/>
                <a:ea typeface="ＭＳ Ｐゴシック" pitchFamily="34" charset="-128"/>
                <a:sym typeface="Helvetica Light"/>
              </a:rPr>
              <a:t>An </a:t>
            </a:r>
            <a:r>
              <a:rPr lang="en-US" sz="1700" i="1" kern="0" dirty="0">
                <a:solidFill>
                  <a:prstClr val="black"/>
                </a:solidFill>
                <a:latin typeface="Gill Sans MT"/>
                <a:ea typeface="ＭＳ Ｐゴシック" pitchFamily="34" charset="-128"/>
                <a:sym typeface="Helvetica Light"/>
              </a:rPr>
              <a:t>It’s On Us </a:t>
            </a:r>
            <a:r>
              <a:rPr lang="en-US" sz="1700" kern="0" dirty="0">
                <a:solidFill>
                  <a:prstClr val="black"/>
                </a:solidFill>
                <a:latin typeface="Gill Sans MT"/>
                <a:ea typeface="ＭＳ Ｐゴシック" pitchFamily="34" charset="-128"/>
                <a:sym typeface="Helvetica Light"/>
              </a:rPr>
              <a:t>campaign in the workplace </a:t>
            </a:r>
          </a:p>
          <a:p>
            <a:pPr algn="ctr" defTabSz="346458" eaLnBrk="1" fontAlgn="auto" hangingPunct="1">
              <a:spcBef>
                <a:spcPts val="0"/>
              </a:spcBef>
              <a:spcAft>
                <a:spcPts val="0"/>
              </a:spcAft>
              <a:defRPr sz="3200">
                <a:solidFill>
                  <a:srgbClr val="FFFFFF"/>
                </a:solidFill>
              </a:defRPr>
            </a:pPr>
            <a:r>
              <a:rPr lang="en-US" sz="1700" kern="0" dirty="0">
                <a:solidFill>
                  <a:prstClr val="black"/>
                </a:solidFill>
                <a:latin typeface="Gill Sans MT"/>
                <a:ea typeface="ＭＳ Ｐゴシック" pitchFamily="34" charset="-128"/>
                <a:sym typeface="Helvetica Light"/>
              </a:rPr>
              <a:t>could be a </a:t>
            </a:r>
          </a:p>
          <a:p>
            <a:pPr algn="ctr" defTabSz="346458" eaLnBrk="1" fontAlgn="auto" hangingPunct="1">
              <a:spcBef>
                <a:spcPts val="0"/>
              </a:spcBef>
              <a:spcAft>
                <a:spcPts val="0"/>
              </a:spcAft>
              <a:defRPr sz="3200">
                <a:solidFill>
                  <a:srgbClr val="FFFFFF"/>
                </a:solidFill>
              </a:defRPr>
            </a:pPr>
            <a:r>
              <a:rPr lang="en-US" sz="1700" i="1" kern="0" dirty="0">
                <a:solidFill>
                  <a:prstClr val="black"/>
                </a:solidFill>
                <a:latin typeface="Gill Sans MT"/>
                <a:ea typeface="ＭＳ Ｐゴシック" pitchFamily="34" charset="-128"/>
                <a:sym typeface="Helvetica Light"/>
              </a:rPr>
              <a:t>game changer.</a:t>
            </a:r>
          </a:p>
          <a:p>
            <a:pPr algn="ctr" defTabSz="346458" eaLnBrk="1" fontAlgn="auto" hangingPunct="1">
              <a:spcBef>
                <a:spcPts val="0"/>
              </a:spcBef>
              <a:spcAft>
                <a:spcPts val="0"/>
              </a:spcAft>
              <a:defRPr sz="3200">
                <a:solidFill>
                  <a:srgbClr val="FFFFFF"/>
                </a:solidFill>
              </a:defRPr>
            </a:pPr>
            <a:endParaRPr sz="1300" kern="0" dirty="0">
              <a:solidFill>
                <a:srgbClr val="FFFFFF"/>
              </a:solidFill>
              <a:latin typeface="Gill Sans MT"/>
              <a:ea typeface="ＭＳ Ｐゴシック" pitchFamily="34" charset="-128"/>
              <a:sym typeface="Helvetica Light"/>
            </a:endParaRPr>
          </a:p>
        </p:txBody>
      </p:sp>
      <p:sp>
        <p:nvSpPr>
          <p:cNvPr id="496" name="Shape 496"/>
          <p:cNvSpPr/>
          <p:nvPr/>
        </p:nvSpPr>
        <p:spPr>
          <a:xfrm>
            <a:off x="112713" y="766763"/>
            <a:ext cx="1663700" cy="568325"/>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3700" b="0" kern="0" dirty="0">
                <a:solidFill>
                  <a:srgbClr val="000000"/>
                </a:solidFill>
                <a:latin typeface="Gill Sans MT"/>
              </a:rPr>
              <a:t>Findings</a:t>
            </a:r>
            <a:endParaRPr sz="3700" b="0" kern="0" dirty="0">
              <a:solidFill>
                <a:srgbClr val="000000"/>
              </a:solidFill>
              <a:latin typeface="Gill Sans MT"/>
            </a:endParaRPr>
          </a:p>
        </p:txBody>
      </p:sp>
      <p:sp>
        <p:nvSpPr>
          <p:cNvPr id="498" name="Shape 498"/>
          <p:cNvSpPr/>
          <p:nvPr/>
        </p:nvSpPr>
        <p:spPr>
          <a:xfrm>
            <a:off x="2084388" y="373063"/>
            <a:ext cx="1336675" cy="1308100"/>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700" b="0" kern="0" dirty="0">
                <a:solidFill>
                  <a:srgbClr val="000000"/>
                </a:solidFill>
                <a:latin typeface="Gill Sans MT"/>
              </a:rPr>
              <a:t>Workplace harassment remains a </a:t>
            </a:r>
            <a:r>
              <a:rPr lang="en-US" sz="1700" b="0" i="1" kern="0" dirty="0">
                <a:solidFill>
                  <a:srgbClr val="000000"/>
                </a:solidFill>
                <a:latin typeface="Gill Sans MT"/>
              </a:rPr>
              <a:t>persistent</a:t>
            </a:r>
            <a:r>
              <a:rPr lang="en-US" sz="1700" b="0" kern="0" dirty="0">
                <a:solidFill>
                  <a:srgbClr val="000000"/>
                </a:solidFill>
                <a:latin typeface="Gill Sans MT"/>
              </a:rPr>
              <a:t> problem.</a:t>
            </a:r>
            <a:endParaRPr sz="1700" b="0" kern="0" dirty="0">
              <a:solidFill>
                <a:srgbClr val="000000"/>
              </a:solidFill>
              <a:latin typeface="Gill Sans MT"/>
            </a:endParaRPr>
          </a:p>
        </p:txBody>
      </p:sp>
      <p:sp>
        <p:nvSpPr>
          <p:cNvPr id="502" name="Shape 502"/>
          <p:cNvSpPr/>
          <p:nvPr/>
        </p:nvSpPr>
        <p:spPr>
          <a:xfrm>
            <a:off x="3903663" y="527050"/>
            <a:ext cx="1336675" cy="1046163"/>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700" b="0" kern="0" dirty="0">
                <a:solidFill>
                  <a:srgbClr val="000000"/>
                </a:solidFill>
                <a:latin typeface="Gill Sans MT"/>
              </a:rPr>
              <a:t>Workplace harassment too often goes </a:t>
            </a:r>
            <a:r>
              <a:rPr lang="en-US" sz="1700" b="0" i="1" kern="0" dirty="0">
                <a:solidFill>
                  <a:srgbClr val="000000"/>
                </a:solidFill>
                <a:latin typeface="Gill Sans MT"/>
              </a:rPr>
              <a:t>unreported. </a:t>
            </a:r>
            <a:endParaRPr sz="1700" b="0" i="1" kern="0" dirty="0">
              <a:solidFill>
                <a:srgbClr val="000000"/>
              </a:solidFill>
              <a:latin typeface="Gill Sans MT"/>
            </a:endParaRPr>
          </a:p>
        </p:txBody>
      </p:sp>
      <p:sp>
        <p:nvSpPr>
          <p:cNvPr id="504" name="Shape 504"/>
          <p:cNvSpPr/>
          <p:nvPr/>
        </p:nvSpPr>
        <p:spPr>
          <a:xfrm>
            <a:off x="3903663" y="5040313"/>
            <a:ext cx="1336675" cy="1308100"/>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700" b="0" kern="0" dirty="0">
                <a:solidFill>
                  <a:srgbClr val="000000"/>
                </a:solidFill>
                <a:latin typeface="Gill Sans MT"/>
              </a:rPr>
              <a:t>Employers need </a:t>
            </a:r>
            <a:r>
              <a:rPr lang="en-US" sz="1700" b="0" i="1" kern="0" dirty="0">
                <a:solidFill>
                  <a:srgbClr val="000000"/>
                </a:solidFill>
                <a:latin typeface="Gill Sans MT"/>
              </a:rPr>
              <a:t>compliance training</a:t>
            </a:r>
            <a:r>
              <a:rPr lang="en-US" sz="1700" b="0" kern="0" dirty="0">
                <a:solidFill>
                  <a:srgbClr val="000000"/>
                </a:solidFill>
                <a:latin typeface="Gill Sans MT"/>
              </a:rPr>
              <a:t> that is </a:t>
            </a:r>
            <a:r>
              <a:rPr lang="en-US" sz="1700" b="0" i="1" kern="0" dirty="0">
                <a:solidFill>
                  <a:srgbClr val="000000"/>
                </a:solidFill>
                <a:latin typeface="Gill Sans MT"/>
              </a:rPr>
              <a:t>effective. </a:t>
            </a:r>
            <a:endParaRPr sz="1700" b="0" i="1" kern="0" dirty="0">
              <a:solidFill>
                <a:srgbClr val="000000"/>
              </a:solidFill>
              <a:latin typeface="Gill Sans MT"/>
            </a:endParaRPr>
          </a:p>
        </p:txBody>
      </p:sp>
      <p:sp>
        <p:nvSpPr>
          <p:cNvPr id="506" name="Shape 506"/>
          <p:cNvSpPr/>
          <p:nvPr/>
        </p:nvSpPr>
        <p:spPr>
          <a:xfrm>
            <a:off x="7532688" y="373063"/>
            <a:ext cx="1336675" cy="1308100"/>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700" b="0" kern="0" dirty="0">
                <a:solidFill>
                  <a:srgbClr val="000000"/>
                </a:solidFill>
                <a:latin typeface="Gill Sans MT"/>
              </a:rPr>
              <a:t>There is a </a:t>
            </a:r>
            <a:r>
              <a:rPr lang="en-US" sz="1700" b="0" i="1" kern="0" dirty="0">
                <a:solidFill>
                  <a:srgbClr val="000000"/>
                </a:solidFill>
                <a:latin typeface="Gill Sans MT"/>
              </a:rPr>
              <a:t>compelling business case </a:t>
            </a:r>
            <a:r>
              <a:rPr lang="en-US" sz="1700" b="0" kern="0" dirty="0">
                <a:solidFill>
                  <a:srgbClr val="000000"/>
                </a:solidFill>
                <a:latin typeface="Gill Sans MT"/>
              </a:rPr>
              <a:t>for preventing harassment.</a:t>
            </a:r>
            <a:endParaRPr sz="1700" b="0" kern="0" dirty="0">
              <a:solidFill>
                <a:srgbClr val="000000"/>
              </a:solidFill>
              <a:latin typeface="Gill Sans MT"/>
            </a:endParaRPr>
          </a:p>
        </p:txBody>
      </p:sp>
      <p:sp>
        <p:nvSpPr>
          <p:cNvPr id="508" name="Shape 508"/>
          <p:cNvSpPr/>
          <p:nvPr/>
        </p:nvSpPr>
        <p:spPr>
          <a:xfrm>
            <a:off x="2106613" y="2695575"/>
            <a:ext cx="1336675" cy="1046163"/>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700" b="0" i="1" kern="0" dirty="0">
                <a:solidFill>
                  <a:srgbClr val="000000"/>
                </a:solidFill>
                <a:latin typeface="Gill Sans MT"/>
              </a:rPr>
              <a:t>Leadership</a:t>
            </a:r>
            <a:r>
              <a:rPr lang="en-US" sz="1700" b="0" kern="0" dirty="0">
                <a:solidFill>
                  <a:srgbClr val="000000"/>
                </a:solidFill>
                <a:latin typeface="Gill Sans MT"/>
              </a:rPr>
              <a:t> and </a:t>
            </a:r>
            <a:r>
              <a:rPr lang="en-US" sz="1700" b="0" i="1" kern="0" dirty="0">
                <a:solidFill>
                  <a:srgbClr val="000000"/>
                </a:solidFill>
                <a:latin typeface="Gill Sans MT"/>
              </a:rPr>
              <a:t>accountability </a:t>
            </a:r>
            <a:r>
              <a:rPr lang="en-US" sz="1700" b="0" kern="0" dirty="0">
                <a:solidFill>
                  <a:srgbClr val="000000"/>
                </a:solidFill>
                <a:latin typeface="Gill Sans MT"/>
              </a:rPr>
              <a:t>can prevent harassment.</a:t>
            </a:r>
            <a:endParaRPr sz="1700" b="0" kern="0" dirty="0">
              <a:solidFill>
                <a:srgbClr val="000000"/>
              </a:solidFill>
              <a:latin typeface="Gill Sans MT"/>
            </a:endParaRPr>
          </a:p>
        </p:txBody>
      </p:sp>
      <p:sp>
        <p:nvSpPr>
          <p:cNvPr id="510" name="Shape 510"/>
          <p:cNvSpPr/>
          <p:nvPr/>
        </p:nvSpPr>
        <p:spPr>
          <a:xfrm>
            <a:off x="7532688" y="5364163"/>
            <a:ext cx="1336675" cy="261937"/>
          </a:xfrm>
          <a:prstGeom prst="rect">
            <a:avLst/>
          </a:prstGeom>
          <a:ln w="12700">
            <a:miter lim="400000"/>
          </a:ln>
          <a:extLst>
            <a:ext uri="{C572A759-6A51-4108-AA02-DFA0A04FC94B}"/>
          </a:extLst>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endParaRPr sz="1700" b="0" kern="0" dirty="0">
              <a:solidFill>
                <a:srgbClr val="000000"/>
              </a:solidFill>
              <a:latin typeface="Gill Sans MT"/>
            </a:endParaRPr>
          </a:p>
        </p:txBody>
      </p:sp>
      <p:pic>
        <p:nvPicPr>
          <p:cNvPr id="172057" name="Picture 2" descr="http://sexual-harassment-lawyers.usattorneys.com/wp-content/uploads/2015/06/photodune-9691775-harassment-xs3.jpg?3d7f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8" name="Picture 11" descr="D:\Users\sfernan\AppData\Local\Microsoft\Windows\Temporary Internet Files\Content.IE5\YXV80L5O\clip-art002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25" y="22860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7313" y="3006725"/>
            <a:ext cx="1573212" cy="844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The good news: </a:t>
            </a:r>
          </a:p>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We have some </a:t>
            </a:r>
            <a:br>
              <a:rPr lang="en-US" sz="1700" kern="0" dirty="0">
                <a:solidFill>
                  <a:srgbClr val="000000"/>
                </a:solidFill>
                <a:latin typeface="Gill Sans MT"/>
                <a:ea typeface="ＭＳ Ｐゴシック" pitchFamily="34" charset="-128"/>
                <a:sym typeface="Helvetica Light"/>
              </a:rPr>
            </a:br>
            <a:r>
              <a:rPr lang="en-US" sz="1700" i="1" kern="0" dirty="0">
                <a:solidFill>
                  <a:srgbClr val="000000"/>
                </a:solidFill>
                <a:latin typeface="Gill Sans MT"/>
                <a:ea typeface="ＭＳ Ｐゴシック" pitchFamily="34" charset="-128"/>
                <a:sym typeface="Helvetica Light"/>
              </a:rPr>
              <a:t>creative</a:t>
            </a:r>
            <a:r>
              <a:rPr lang="en-US" sz="1700" kern="0" dirty="0">
                <a:solidFill>
                  <a:srgbClr val="000000"/>
                </a:solidFill>
                <a:latin typeface="Gill Sans MT"/>
                <a:ea typeface="ＭＳ Ｐゴシック" pitchFamily="34" charset="-128"/>
                <a:sym typeface="Helvetica Light"/>
              </a:rPr>
              <a:t> ideas.</a:t>
            </a:r>
          </a:p>
        </p:txBody>
      </p:sp>
      <p:sp>
        <p:nvSpPr>
          <p:cNvPr id="4" name="TextBox 3"/>
          <p:cNvSpPr txBox="1"/>
          <p:nvPr/>
        </p:nvSpPr>
        <p:spPr>
          <a:xfrm>
            <a:off x="5578475" y="2897188"/>
            <a:ext cx="1660525" cy="8461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Workplace risk </a:t>
            </a:r>
          </a:p>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factors should be evaluated.</a:t>
            </a:r>
          </a:p>
        </p:txBody>
      </p:sp>
      <p:sp>
        <p:nvSpPr>
          <p:cNvPr id="6" name="TextBox 5"/>
          <p:cNvSpPr txBox="1"/>
          <p:nvPr/>
        </p:nvSpPr>
        <p:spPr>
          <a:xfrm>
            <a:off x="55563" y="5022850"/>
            <a:ext cx="1727200" cy="13684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Training is </a:t>
            </a:r>
          </a:p>
          <a:p>
            <a:pPr algn="ctr" defTabSz="245201" eaLnBrk="1" fontAlgn="auto" latinLnBrk="1">
              <a:spcBef>
                <a:spcPts val="0"/>
              </a:spcBef>
              <a:spcAft>
                <a:spcPts val="0"/>
              </a:spcAft>
              <a:defRPr/>
            </a:pPr>
            <a:r>
              <a:rPr lang="en-US" sz="1700" i="1" kern="0" dirty="0">
                <a:solidFill>
                  <a:srgbClr val="000000"/>
                </a:solidFill>
                <a:latin typeface="Gill Sans MT"/>
                <a:ea typeface="ＭＳ Ｐゴシック" pitchFamily="34" charset="-128"/>
                <a:sym typeface="Helvetica Light"/>
              </a:rPr>
              <a:t>important</a:t>
            </a:r>
            <a:r>
              <a:rPr lang="en-US" sz="1700" kern="0" dirty="0">
                <a:solidFill>
                  <a:srgbClr val="000000"/>
                </a:solidFill>
                <a:latin typeface="Gill Sans MT"/>
                <a:ea typeface="ＭＳ Ｐゴシック" pitchFamily="34" charset="-128"/>
                <a:sym typeface="Helvetica Light"/>
              </a:rPr>
              <a:t>, but it </a:t>
            </a:r>
          </a:p>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needs to be </a:t>
            </a:r>
          </a:p>
          <a:p>
            <a:pPr algn="ctr" defTabSz="245201" eaLnBrk="1" fontAlgn="auto" latinLnBrk="1">
              <a:spcBef>
                <a:spcPts val="0"/>
              </a:spcBef>
              <a:spcAft>
                <a:spcPts val="0"/>
              </a:spcAft>
              <a:defRPr/>
            </a:pPr>
            <a:r>
              <a:rPr lang="en-US" sz="1700" kern="0" dirty="0">
                <a:solidFill>
                  <a:srgbClr val="000000"/>
                </a:solidFill>
                <a:latin typeface="Gill Sans MT"/>
                <a:ea typeface="ＭＳ Ｐゴシック" pitchFamily="34" charset="-128"/>
                <a:sym typeface="Helvetica Light"/>
              </a:rPr>
              <a:t>the </a:t>
            </a:r>
            <a:r>
              <a:rPr lang="en-US" sz="1700" i="1" kern="0" dirty="0">
                <a:solidFill>
                  <a:srgbClr val="000000"/>
                </a:solidFill>
                <a:latin typeface="Gill Sans MT"/>
                <a:ea typeface="ＭＳ Ｐゴシック" pitchFamily="34" charset="-128"/>
                <a:sym typeface="Helvetica Light"/>
              </a:rPr>
              <a:t>right </a:t>
            </a:r>
          </a:p>
          <a:p>
            <a:pPr algn="ctr" defTabSz="245201" eaLnBrk="1" fontAlgn="auto" latinLnBrk="1">
              <a:spcBef>
                <a:spcPts val="0"/>
              </a:spcBef>
              <a:spcAft>
                <a:spcPts val="0"/>
              </a:spcAft>
              <a:defRPr/>
            </a:pPr>
            <a:r>
              <a:rPr lang="en-US" sz="1700" i="1" kern="0" dirty="0">
                <a:solidFill>
                  <a:srgbClr val="000000"/>
                </a:solidFill>
                <a:latin typeface="Gill Sans MT"/>
                <a:ea typeface="ＭＳ Ｐゴシック" pitchFamily="34" charset="-128"/>
                <a:sym typeface="Helvetica Light"/>
              </a:rPr>
              <a:t>training</a:t>
            </a:r>
            <a:r>
              <a:rPr lang="en-US" sz="1700" kern="0" dirty="0">
                <a:solidFill>
                  <a:srgbClr val="000000"/>
                </a:solidFill>
                <a:latin typeface="Gill Sans MT"/>
                <a:ea typeface="ＭＳ Ｐゴシック" pitchFamily="34" charset="-128"/>
                <a:sym typeface="Helvetica Light"/>
              </a:rPr>
              <a:t>.</a:t>
            </a:r>
          </a:p>
        </p:txBody>
      </p:sp>
      <p:pic>
        <p:nvPicPr>
          <p:cNvPr id="17206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286000"/>
            <a:ext cx="1812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63"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38325" y="45720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64"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52725" y="4911725"/>
            <a:ext cx="40798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477593"/>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16" fill="hold" grpId="0" nodeType="afterEffect">
                                  <p:stCondLst>
                                    <p:cond delay="100"/>
                                  </p:stCondLst>
                                  <p:iterate>
                                    <p:tmAbs val="0"/>
                                  </p:iterate>
                                  <p:childTnLst>
                                    <p:set>
                                      <p:cBhvr>
                                        <p:cTn id="6" fill="hold"/>
                                        <p:tgtEl>
                                          <p:spTgt spid="488"/>
                                        </p:tgtEl>
                                        <p:attrNameLst>
                                          <p:attrName>style.visibility</p:attrName>
                                        </p:attrNameLst>
                                      </p:cBhvr>
                                      <p:to>
                                        <p:strVal val="visible"/>
                                      </p:to>
                                    </p:set>
                                    <p:animEffect transition="in" filter="dissolve(in)">
                                      <p:cBhvr>
                                        <p:cTn id="7" dur="750"/>
                                        <p:tgtEl>
                                          <p:spTgt spid="488"/>
                                        </p:tgtEl>
                                      </p:cBhvr>
                                    </p:animEffect>
                                  </p:childTnLst>
                                </p:cTn>
                              </p:par>
                            </p:childTnLst>
                          </p:cTn>
                        </p:par>
                        <p:par>
                          <p:cTn id="8" fill="hold" nodeType="afterGroup">
                            <p:stCondLst>
                              <p:cond delay="850"/>
                            </p:stCondLst>
                            <p:childTnLst>
                              <p:par>
                                <p:cTn id="9" presetID="9" presetClass="entr" presetSubtype="16" fill="hold" grpId="0" nodeType="afterEffect">
                                  <p:stCondLst>
                                    <p:cond delay="100"/>
                                  </p:stCondLst>
                                  <p:iterate>
                                    <p:tmAbs val="0"/>
                                  </p:iterate>
                                  <p:childTnLst>
                                    <p:set>
                                      <p:cBhvr>
                                        <p:cTn id="10" fill="hold"/>
                                        <p:tgtEl>
                                          <p:spTgt spid="493"/>
                                        </p:tgtEl>
                                        <p:attrNameLst>
                                          <p:attrName>style.visibility</p:attrName>
                                        </p:attrNameLst>
                                      </p:cBhvr>
                                      <p:to>
                                        <p:strVal val="visible"/>
                                      </p:to>
                                    </p:set>
                                    <p:animEffect transition="in" filter="dissolve(in)">
                                      <p:cBhvr>
                                        <p:cTn id="11" dur="750"/>
                                        <p:tgtEl>
                                          <p:spTgt spid="493"/>
                                        </p:tgtEl>
                                      </p:cBhvr>
                                    </p:animEffect>
                                  </p:childTnLst>
                                </p:cTn>
                              </p:par>
                            </p:childTnLst>
                          </p:cTn>
                        </p:par>
                        <p:par>
                          <p:cTn id="12" fill="hold" nodeType="afterGroup">
                            <p:stCondLst>
                              <p:cond delay="1700"/>
                            </p:stCondLst>
                            <p:childTnLst>
                              <p:par>
                                <p:cTn id="13" presetID="9" presetClass="entr" presetSubtype="16" fill="hold" grpId="0" nodeType="afterEffect">
                                  <p:stCondLst>
                                    <p:cond delay="100"/>
                                  </p:stCondLst>
                                  <p:iterate>
                                    <p:tmAbs val="0"/>
                                  </p:iterate>
                                  <p:childTnLst>
                                    <p:set>
                                      <p:cBhvr>
                                        <p:cTn id="14" fill="hold"/>
                                        <p:tgtEl>
                                          <p:spTgt spid="491"/>
                                        </p:tgtEl>
                                        <p:attrNameLst>
                                          <p:attrName>style.visibility</p:attrName>
                                        </p:attrNameLst>
                                      </p:cBhvr>
                                      <p:to>
                                        <p:strVal val="visible"/>
                                      </p:to>
                                    </p:set>
                                    <p:animEffect transition="in" filter="dissolve(in)">
                                      <p:cBhvr>
                                        <p:cTn id="15" dur="750"/>
                                        <p:tgtEl>
                                          <p:spTgt spid="491"/>
                                        </p:tgtEl>
                                      </p:cBhvr>
                                    </p:animEffect>
                                  </p:childTnLst>
                                </p:cTn>
                              </p:par>
                            </p:childTnLst>
                          </p:cTn>
                        </p:par>
                        <p:par>
                          <p:cTn id="16" fill="hold" nodeType="afterGroup">
                            <p:stCondLst>
                              <p:cond delay="2550"/>
                            </p:stCondLst>
                            <p:childTnLst>
                              <p:par>
                                <p:cTn id="17" presetID="9" presetClass="entr" presetSubtype="16" fill="hold" grpId="0" nodeType="afterEffect">
                                  <p:stCondLst>
                                    <p:cond delay="100"/>
                                  </p:stCondLst>
                                  <p:iterate>
                                    <p:tmAbs val="0"/>
                                  </p:iterate>
                                  <p:childTnLst>
                                    <p:set>
                                      <p:cBhvr>
                                        <p:cTn id="18" fill="hold"/>
                                        <p:tgtEl>
                                          <p:spTgt spid="489"/>
                                        </p:tgtEl>
                                        <p:attrNameLst>
                                          <p:attrName>style.visibility</p:attrName>
                                        </p:attrNameLst>
                                      </p:cBhvr>
                                      <p:to>
                                        <p:strVal val="visible"/>
                                      </p:to>
                                    </p:set>
                                    <p:animEffect transition="in" filter="dissolve(in)">
                                      <p:cBhvr>
                                        <p:cTn id="19" dur="750"/>
                                        <p:tgtEl>
                                          <p:spTgt spid="489"/>
                                        </p:tgtEl>
                                      </p:cBhvr>
                                    </p:animEffect>
                                  </p:childTnLst>
                                </p:cTn>
                              </p:par>
                            </p:childTnLst>
                          </p:cTn>
                        </p:par>
                        <p:par>
                          <p:cTn id="20" fill="hold" nodeType="afterGroup">
                            <p:stCondLst>
                              <p:cond delay="3400"/>
                            </p:stCondLst>
                            <p:childTnLst>
                              <p:par>
                                <p:cTn id="21" presetID="9" presetClass="entr" presetSubtype="16" fill="hold" grpId="0" nodeType="afterEffect">
                                  <p:stCondLst>
                                    <p:cond delay="100"/>
                                  </p:stCondLst>
                                  <p:iterate>
                                    <p:tmAbs val="0"/>
                                  </p:iterate>
                                  <p:childTnLst>
                                    <p:set>
                                      <p:cBhvr>
                                        <p:cTn id="22" fill="hold"/>
                                        <p:tgtEl>
                                          <p:spTgt spid="494"/>
                                        </p:tgtEl>
                                        <p:attrNameLst>
                                          <p:attrName>style.visibility</p:attrName>
                                        </p:attrNameLst>
                                      </p:cBhvr>
                                      <p:to>
                                        <p:strVal val="visible"/>
                                      </p:to>
                                    </p:set>
                                    <p:animEffect transition="in" filter="dissolve(in)">
                                      <p:cBhvr>
                                        <p:cTn id="23" dur="750"/>
                                        <p:tgtEl>
                                          <p:spTgt spid="494"/>
                                        </p:tgtEl>
                                      </p:cBhvr>
                                    </p:animEffect>
                                  </p:childTnLst>
                                </p:cTn>
                              </p:par>
                            </p:childTnLst>
                          </p:cTn>
                        </p:par>
                        <p:par>
                          <p:cTn id="24" fill="hold" nodeType="afterGroup">
                            <p:stCondLst>
                              <p:cond delay="4250"/>
                            </p:stCondLst>
                            <p:childTnLst>
                              <p:par>
                                <p:cTn id="25" presetID="9" presetClass="entr" presetSubtype="16" fill="hold" grpId="0" nodeType="afterEffect">
                                  <p:stCondLst>
                                    <p:cond delay="100"/>
                                  </p:stCondLst>
                                  <p:iterate>
                                    <p:tmAbs val="0"/>
                                  </p:iterate>
                                  <p:childTnLst>
                                    <p:set>
                                      <p:cBhvr>
                                        <p:cTn id="26" fill="hold"/>
                                        <p:tgtEl>
                                          <p:spTgt spid="490"/>
                                        </p:tgtEl>
                                        <p:attrNameLst>
                                          <p:attrName>style.visibility</p:attrName>
                                        </p:attrNameLst>
                                      </p:cBhvr>
                                      <p:to>
                                        <p:strVal val="visible"/>
                                      </p:to>
                                    </p:set>
                                    <p:animEffect transition="in" filter="dissolve(in)">
                                      <p:cBhvr>
                                        <p:cTn id="27" dur="750"/>
                                        <p:tgtEl>
                                          <p:spTgt spid="490"/>
                                        </p:tgtEl>
                                      </p:cBhvr>
                                    </p:animEffect>
                                  </p:childTnLst>
                                </p:cTn>
                              </p:par>
                            </p:childTnLst>
                          </p:cTn>
                        </p:par>
                        <p:par>
                          <p:cTn id="28" fill="hold" nodeType="afterGroup">
                            <p:stCondLst>
                              <p:cond delay="5100"/>
                            </p:stCondLst>
                            <p:childTnLst>
                              <p:par>
                                <p:cTn id="29" presetID="9" presetClass="entr" presetSubtype="16" fill="hold" grpId="0" nodeType="afterEffect">
                                  <p:stCondLst>
                                    <p:cond delay="100"/>
                                  </p:stCondLst>
                                  <p:iterate>
                                    <p:tmAbs val="0"/>
                                  </p:iterate>
                                  <p:childTnLst>
                                    <p:set>
                                      <p:cBhvr>
                                        <p:cTn id="30" fill="hold"/>
                                        <p:tgtEl>
                                          <p:spTgt spid="492"/>
                                        </p:tgtEl>
                                        <p:attrNameLst>
                                          <p:attrName>style.visibility</p:attrName>
                                        </p:attrNameLst>
                                      </p:cBhvr>
                                      <p:to>
                                        <p:strVal val="visible"/>
                                      </p:to>
                                    </p:set>
                                    <p:animEffect transition="in" filter="dissolve(in)">
                                      <p:cBhvr>
                                        <p:cTn id="31" dur="750"/>
                                        <p:tgtEl>
                                          <p:spTgt spid="492"/>
                                        </p:tgtEl>
                                      </p:cBhvr>
                                    </p:animEffect>
                                  </p:childTnLst>
                                </p:cTn>
                              </p:par>
                            </p:childTnLst>
                          </p:cTn>
                        </p:par>
                        <p:par>
                          <p:cTn id="32" fill="hold" nodeType="afterGroup">
                            <p:stCondLst>
                              <p:cond delay="5950"/>
                            </p:stCondLst>
                            <p:childTnLst>
                              <p:par>
                                <p:cTn id="33" presetID="9" presetClass="entr" presetSubtype="16" fill="hold" grpId="0" nodeType="afterEffect">
                                  <p:stCondLst>
                                    <p:cond delay="100"/>
                                  </p:stCondLst>
                                  <p:iterate>
                                    <p:tmAbs val="0"/>
                                  </p:iterate>
                                  <p:childTnLst>
                                    <p:set>
                                      <p:cBhvr>
                                        <p:cTn id="34" fill="hold"/>
                                        <p:tgtEl>
                                          <p:spTgt spid="495"/>
                                        </p:tgtEl>
                                        <p:attrNameLst>
                                          <p:attrName>style.visibility</p:attrName>
                                        </p:attrNameLst>
                                      </p:cBhvr>
                                      <p:to>
                                        <p:strVal val="visible"/>
                                      </p:to>
                                    </p:set>
                                    <p:animEffect transition="in" filter="dissolve(in)">
                                      <p:cBhvr>
                                        <p:cTn id="35" dur="750"/>
                                        <p:tgtEl>
                                          <p:spTgt spid="495"/>
                                        </p:tgtEl>
                                      </p:cBhvr>
                                    </p:animEffect>
                                  </p:childTnLst>
                                </p:cTn>
                              </p:par>
                            </p:childTnLst>
                          </p:cTn>
                        </p:par>
                        <p:par>
                          <p:cTn id="36" fill="hold" nodeType="afterGroup">
                            <p:stCondLst>
                              <p:cond delay="6800"/>
                            </p:stCondLst>
                            <p:childTnLst>
                              <p:par>
                                <p:cTn id="37" presetID="23" presetClass="entr" presetSubtype="32" fill="hold" grpId="0" nodeType="afterEffect">
                                  <p:stCondLst>
                                    <p:cond delay="100"/>
                                  </p:stCondLst>
                                  <p:iterate>
                                    <p:tmAbs val="0"/>
                                  </p:iterate>
                                  <p:childTnLst>
                                    <p:set>
                                      <p:cBhvr>
                                        <p:cTn id="38" fill="hold"/>
                                        <p:tgtEl>
                                          <p:spTgt spid="482"/>
                                        </p:tgtEl>
                                        <p:attrNameLst>
                                          <p:attrName>style.visibility</p:attrName>
                                        </p:attrNameLst>
                                      </p:cBhvr>
                                      <p:to>
                                        <p:strVal val="visible"/>
                                      </p:to>
                                    </p:set>
                                    <p:anim calcmode="lin" valueType="num">
                                      <p:cBhvr>
                                        <p:cTn id="39" dur="750" fill="hold"/>
                                        <p:tgtEl>
                                          <p:spTgt spid="482"/>
                                        </p:tgtEl>
                                        <p:attrNameLst>
                                          <p:attrName>ppt_w</p:attrName>
                                        </p:attrNameLst>
                                      </p:cBhvr>
                                      <p:tavLst>
                                        <p:tav tm="0">
                                          <p:val>
                                            <p:fltVal val="0"/>
                                          </p:val>
                                        </p:tav>
                                        <p:tav tm="100000">
                                          <p:val>
                                            <p:strVal val="#ppt_w"/>
                                          </p:val>
                                        </p:tav>
                                      </p:tavLst>
                                    </p:anim>
                                    <p:anim calcmode="lin" valueType="num">
                                      <p:cBhvr>
                                        <p:cTn id="40" dur="750" fill="hold"/>
                                        <p:tgtEl>
                                          <p:spTgt spid="482"/>
                                        </p:tgtEl>
                                        <p:attrNameLst>
                                          <p:attrName>ppt_h</p:attrName>
                                        </p:attrNameLst>
                                      </p:cBhvr>
                                      <p:tavLst>
                                        <p:tav tm="0">
                                          <p:val>
                                            <p:fltVal val="0"/>
                                          </p:val>
                                        </p:tav>
                                        <p:tav tm="100000">
                                          <p:val>
                                            <p:strVal val="#ppt_h"/>
                                          </p:val>
                                        </p:tav>
                                      </p:tavLst>
                                    </p:anim>
                                  </p:childTnLst>
                                </p:cTn>
                              </p:par>
                            </p:childTnLst>
                          </p:cTn>
                        </p:par>
                        <p:par>
                          <p:cTn id="41" fill="hold" nodeType="afterGroup">
                            <p:stCondLst>
                              <p:cond delay="7650"/>
                            </p:stCondLst>
                            <p:childTnLst>
                              <p:par>
                                <p:cTn id="42" presetID="23" presetClass="entr" presetSubtype="32" fill="hold" grpId="0" nodeType="afterEffect">
                                  <p:stCondLst>
                                    <p:cond delay="100"/>
                                  </p:stCondLst>
                                  <p:iterate>
                                    <p:tmAbs val="0"/>
                                  </p:iterate>
                                  <p:childTnLst>
                                    <p:set>
                                      <p:cBhvr>
                                        <p:cTn id="43" fill="hold"/>
                                        <p:tgtEl>
                                          <p:spTgt spid="481"/>
                                        </p:tgtEl>
                                        <p:attrNameLst>
                                          <p:attrName>style.visibility</p:attrName>
                                        </p:attrNameLst>
                                      </p:cBhvr>
                                      <p:to>
                                        <p:strVal val="visible"/>
                                      </p:to>
                                    </p:set>
                                    <p:anim calcmode="lin" valueType="num">
                                      <p:cBhvr>
                                        <p:cTn id="44" dur="750" fill="hold"/>
                                        <p:tgtEl>
                                          <p:spTgt spid="481"/>
                                        </p:tgtEl>
                                        <p:attrNameLst>
                                          <p:attrName>ppt_w</p:attrName>
                                        </p:attrNameLst>
                                      </p:cBhvr>
                                      <p:tavLst>
                                        <p:tav tm="0">
                                          <p:val>
                                            <p:fltVal val="0"/>
                                          </p:val>
                                        </p:tav>
                                        <p:tav tm="100000">
                                          <p:val>
                                            <p:strVal val="#ppt_w"/>
                                          </p:val>
                                        </p:tav>
                                      </p:tavLst>
                                    </p:anim>
                                    <p:anim calcmode="lin" valueType="num">
                                      <p:cBhvr>
                                        <p:cTn id="45" dur="750" fill="hold"/>
                                        <p:tgtEl>
                                          <p:spTgt spid="481"/>
                                        </p:tgtEl>
                                        <p:attrNameLst>
                                          <p:attrName>ppt_h</p:attrName>
                                        </p:attrNameLst>
                                      </p:cBhvr>
                                      <p:tavLst>
                                        <p:tav tm="0">
                                          <p:val>
                                            <p:fltVal val="0"/>
                                          </p:val>
                                        </p:tav>
                                        <p:tav tm="100000">
                                          <p:val>
                                            <p:strVal val="#ppt_h"/>
                                          </p:val>
                                        </p:tav>
                                      </p:tavLst>
                                    </p:anim>
                                  </p:childTnLst>
                                </p:cTn>
                              </p:par>
                            </p:childTnLst>
                          </p:cTn>
                        </p:par>
                        <p:par>
                          <p:cTn id="46" fill="hold" nodeType="afterGroup">
                            <p:stCondLst>
                              <p:cond delay="8500"/>
                            </p:stCondLst>
                            <p:childTnLst>
                              <p:par>
                                <p:cTn id="47" presetID="23" presetClass="entr" presetSubtype="32" fill="hold" grpId="0" nodeType="afterEffect">
                                  <p:stCondLst>
                                    <p:cond delay="100"/>
                                  </p:stCondLst>
                                  <p:iterate>
                                    <p:tmAbs val="0"/>
                                  </p:iterate>
                                  <p:childTnLst>
                                    <p:set>
                                      <p:cBhvr>
                                        <p:cTn id="48" fill="hold"/>
                                        <p:tgtEl>
                                          <p:spTgt spid="484"/>
                                        </p:tgtEl>
                                        <p:attrNameLst>
                                          <p:attrName>style.visibility</p:attrName>
                                        </p:attrNameLst>
                                      </p:cBhvr>
                                      <p:to>
                                        <p:strVal val="visible"/>
                                      </p:to>
                                    </p:set>
                                    <p:anim calcmode="lin" valueType="num">
                                      <p:cBhvr>
                                        <p:cTn id="49" dur="750" fill="hold"/>
                                        <p:tgtEl>
                                          <p:spTgt spid="484"/>
                                        </p:tgtEl>
                                        <p:attrNameLst>
                                          <p:attrName>ppt_w</p:attrName>
                                        </p:attrNameLst>
                                      </p:cBhvr>
                                      <p:tavLst>
                                        <p:tav tm="0">
                                          <p:val>
                                            <p:fltVal val="0"/>
                                          </p:val>
                                        </p:tav>
                                        <p:tav tm="100000">
                                          <p:val>
                                            <p:strVal val="#ppt_w"/>
                                          </p:val>
                                        </p:tav>
                                      </p:tavLst>
                                    </p:anim>
                                    <p:anim calcmode="lin" valueType="num">
                                      <p:cBhvr>
                                        <p:cTn id="50" dur="750" fill="hold"/>
                                        <p:tgtEl>
                                          <p:spTgt spid="484"/>
                                        </p:tgtEl>
                                        <p:attrNameLst>
                                          <p:attrName>ppt_h</p:attrName>
                                        </p:attrNameLst>
                                      </p:cBhvr>
                                      <p:tavLst>
                                        <p:tav tm="0">
                                          <p:val>
                                            <p:fltVal val="0"/>
                                          </p:val>
                                        </p:tav>
                                        <p:tav tm="100000">
                                          <p:val>
                                            <p:strVal val="#ppt_h"/>
                                          </p:val>
                                        </p:tav>
                                      </p:tavLst>
                                    </p:anim>
                                  </p:childTnLst>
                                </p:cTn>
                              </p:par>
                            </p:childTnLst>
                          </p:cTn>
                        </p:par>
                        <p:par>
                          <p:cTn id="51" fill="hold" nodeType="afterGroup">
                            <p:stCondLst>
                              <p:cond delay="9350"/>
                            </p:stCondLst>
                            <p:childTnLst>
                              <p:par>
                                <p:cTn id="52" presetID="2" presetClass="entr" presetSubtype="2" fill="hold" grpId="0" nodeType="afterEffect">
                                  <p:stCondLst>
                                    <p:cond delay="100"/>
                                  </p:stCondLst>
                                  <p:iterate>
                                    <p:tmAbs val="0"/>
                                  </p:iterate>
                                  <p:childTnLst>
                                    <p:set>
                                      <p:cBhvr>
                                        <p:cTn id="53" fill="hold"/>
                                        <p:tgtEl>
                                          <p:spTgt spid="496"/>
                                        </p:tgtEl>
                                        <p:attrNameLst>
                                          <p:attrName>style.visibility</p:attrName>
                                        </p:attrNameLst>
                                      </p:cBhvr>
                                      <p:to>
                                        <p:strVal val="visible"/>
                                      </p:to>
                                    </p:set>
                                    <p:anim calcmode="lin" valueType="num">
                                      <p:cBhvr>
                                        <p:cTn id="54" dur="600" fill="hold"/>
                                        <p:tgtEl>
                                          <p:spTgt spid="496"/>
                                        </p:tgtEl>
                                        <p:attrNameLst>
                                          <p:attrName>ppt_x</p:attrName>
                                        </p:attrNameLst>
                                      </p:cBhvr>
                                      <p:tavLst>
                                        <p:tav tm="0">
                                          <p:val>
                                            <p:strVal val="1+#ppt_w/2"/>
                                          </p:val>
                                        </p:tav>
                                        <p:tav tm="100000">
                                          <p:val>
                                            <p:strVal val="#ppt_x"/>
                                          </p:val>
                                        </p:tav>
                                      </p:tavLst>
                                    </p:anim>
                                    <p:anim calcmode="lin" valueType="num">
                                      <p:cBhvr>
                                        <p:cTn id="55" dur="600" fill="hold"/>
                                        <p:tgtEl>
                                          <p:spTgt spid="496"/>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10050"/>
                            </p:stCondLst>
                            <p:childTnLst>
                              <p:par>
                                <p:cTn id="57" presetID="2" presetClass="entr" presetSubtype="2" fill="hold" grpId="0" nodeType="afterEffect">
                                  <p:stCondLst>
                                    <p:cond delay="100"/>
                                  </p:stCondLst>
                                  <p:iterate>
                                    <p:tmAbs val="0"/>
                                  </p:iterate>
                                  <p:childTnLst>
                                    <p:set>
                                      <p:cBhvr>
                                        <p:cTn id="58" fill="hold"/>
                                        <p:tgtEl>
                                          <p:spTgt spid="498"/>
                                        </p:tgtEl>
                                        <p:attrNameLst>
                                          <p:attrName>style.visibility</p:attrName>
                                        </p:attrNameLst>
                                      </p:cBhvr>
                                      <p:to>
                                        <p:strVal val="visible"/>
                                      </p:to>
                                    </p:set>
                                    <p:anim calcmode="lin" valueType="num">
                                      <p:cBhvr>
                                        <p:cTn id="59" dur="600" fill="hold"/>
                                        <p:tgtEl>
                                          <p:spTgt spid="498"/>
                                        </p:tgtEl>
                                        <p:attrNameLst>
                                          <p:attrName>ppt_x</p:attrName>
                                        </p:attrNameLst>
                                      </p:cBhvr>
                                      <p:tavLst>
                                        <p:tav tm="0">
                                          <p:val>
                                            <p:strVal val="1+#ppt_w/2"/>
                                          </p:val>
                                        </p:tav>
                                        <p:tav tm="100000">
                                          <p:val>
                                            <p:strVal val="#ppt_x"/>
                                          </p:val>
                                        </p:tav>
                                      </p:tavLst>
                                    </p:anim>
                                    <p:anim calcmode="lin" valueType="num">
                                      <p:cBhvr>
                                        <p:cTn id="60" dur="600" fill="hold"/>
                                        <p:tgtEl>
                                          <p:spTgt spid="498"/>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0750"/>
                            </p:stCondLst>
                            <p:childTnLst>
                              <p:par>
                                <p:cTn id="62" presetID="2" presetClass="entr" presetSubtype="2" fill="hold" grpId="0" nodeType="afterEffect">
                                  <p:stCondLst>
                                    <p:cond delay="100"/>
                                  </p:stCondLst>
                                  <p:iterate>
                                    <p:tmAbs val="0"/>
                                  </p:iterate>
                                  <p:childTnLst>
                                    <p:set>
                                      <p:cBhvr>
                                        <p:cTn id="63" fill="hold"/>
                                        <p:tgtEl>
                                          <p:spTgt spid="502"/>
                                        </p:tgtEl>
                                        <p:attrNameLst>
                                          <p:attrName>style.visibility</p:attrName>
                                        </p:attrNameLst>
                                      </p:cBhvr>
                                      <p:to>
                                        <p:strVal val="visible"/>
                                      </p:to>
                                    </p:set>
                                    <p:anim calcmode="lin" valueType="num">
                                      <p:cBhvr>
                                        <p:cTn id="64" dur="600" fill="hold"/>
                                        <p:tgtEl>
                                          <p:spTgt spid="502"/>
                                        </p:tgtEl>
                                        <p:attrNameLst>
                                          <p:attrName>ppt_x</p:attrName>
                                        </p:attrNameLst>
                                      </p:cBhvr>
                                      <p:tavLst>
                                        <p:tav tm="0">
                                          <p:val>
                                            <p:strVal val="1+#ppt_w/2"/>
                                          </p:val>
                                        </p:tav>
                                        <p:tav tm="100000">
                                          <p:val>
                                            <p:strVal val="#ppt_x"/>
                                          </p:val>
                                        </p:tav>
                                      </p:tavLst>
                                    </p:anim>
                                    <p:anim calcmode="lin" valueType="num">
                                      <p:cBhvr>
                                        <p:cTn id="65" dur="600" fill="hold"/>
                                        <p:tgtEl>
                                          <p:spTgt spid="502"/>
                                        </p:tgtEl>
                                        <p:attrNameLst>
                                          <p:attrName>ppt_y</p:attrName>
                                        </p:attrNameLst>
                                      </p:cBhvr>
                                      <p:tavLst>
                                        <p:tav tm="0">
                                          <p:val>
                                            <p:strVal val="#ppt_y"/>
                                          </p:val>
                                        </p:tav>
                                        <p:tav tm="100000">
                                          <p:val>
                                            <p:strVal val="#ppt_y"/>
                                          </p:val>
                                        </p:tav>
                                      </p:tavLst>
                                    </p:anim>
                                  </p:childTnLst>
                                </p:cTn>
                              </p:par>
                            </p:childTnLst>
                          </p:cTn>
                        </p:par>
                        <p:par>
                          <p:cTn id="66" fill="hold" nodeType="afterGroup">
                            <p:stCondLst>
                              <p:cond delay="11450"/>
                            </p:stCondLst>
                            <p:childTnLst>
                              <p:par>
                                <p:cTn id="67" presetID="2" presetClass="entr" presetSubtype="2" fill="hold" grpId="0" nodeType="afterEffect">
                                  <p:stCondLst>
                                    <p:cond delay="100"/>
                                  </p:stCondLst>
                                  <p:iterate>
                                    <p:tmAbs val="0"/>
                                  </p:iterate>
                                  <p:childTnLst>
                                    <p:set>
                                      <p:cBhvr>
                                        <p:cTn id="68" fill="hold"/>
                                        <p:tgtEl>
                                          <p:spTgt spid="504"/>
                                        </p:tgtEl>
                                        <p:attrNameLst>
                                          <p:attrName>style.visibility</p:attrName>
                                        </p:attrNameLst>
                                      </p:cBhvr>
                                      <p:to>
                                        <p:strVal val="visible"/>
                                      </p:to>
                                    </p:set>
                                    <p:anim calcmode="lin" valueType="num">
                                      <p:cBhvr>
                                        <p:cTn id="69" dur="600" fill="hold"/>
                                        <p:tgtEl>
                                          <p:spTgt spid="504"/>
                                        </p:tgtEl>
                                        <p:attrNameLst>
                                          <p:attrName>ppt_x</p:attrName>
                                        </p:attrNameLst>
                                      </p:cBhvr>
                                      <p:tavLst>
                                        <p:tav tm="0">
                                          <p:val>
                                            <p:strVal val="1+#ppt_w/2"/>
                                          </p:val>
                                        </p:tav>
                                        <p:tav tm="100000">
                                          <p:val>
                                            <p:strVal val="#ppt_x"/>
                                          </p:val>
                                        </p:tav>
                                      </p:tavLst>
                                    </p:anim>
                                    <p:anim calcmode="lin" valueType="num">
                                      <p:cBhvr>
                                        <p:cTn id="70" dur="600" fill="hold"/>
                                        <p:tgtEl>
                                          <p:spTgt spid="504"/>
                                        </p:tgtEl>
                                        <p:attrNameLst>
                                          <p:attrName>ppt_y</p:attrName>
                                        </p:attrNameLst>
                                      </p:cBhvr>
                                      <p:tavLst>
                                        <p:tav tm="0">
                                          <p:val>
                                            <p:strVal val="#ppt_y"/>
                                          </p:val>
                                        </p:tav>
                                        <p:tav tm="100000">
                                          <p:val>
                                            <p:strVal val="#ppt_y"/>
                                          </p:val>
                                        </p:tav>
                                      </p:tavLst>
                                    </p:anim>
                                  </p:childTnLst>
                                </p:cTn>
                              </p:par>
                            </p:childTnLst>
                          </p:cTn>
                        </p:par>
                        <p:par>
                          <p:cTn id="71" fill="hold" nodeType="afterGroup">
                            <p:stCondLst>
                              <p:cond delay="12150"/>
                            </p:stCondLst>
                            <p:childTnLst>
                              <p:par>
                                <p:cTn id="72" presetID="2" presetClass="entr" presetSubtype="2" fill="hold" grpId="0" nodeType="afterEffect">
                                  <p:stCondLst>
                                    <p:cond delay="100"/>
                                  </p:stCondLst>
                                  <p:iterate>
                                    <p:tmAbs val="0"/>
                                  </p:iterate>
                                  <p:childTnLst>
                                    <p:set>
                                      <p:cBhvr>
                                        <p:cTn id="73" fill="hold"/>
                                        <p:tgtEl>
                                          <p:spTgt spid="506"/>
                                        </p:tgtEl>
                                        <p:attrNameLst>
                                          <p:attrName>style.visibility</p:attrName>
                                        </p:attrNameLst>
                                      </p:cBhvr>
                                      <p:to>
                                        <p:strVal val="visible"/>
                                      </p:to>
                                    </p:set>
                                    <p:anim calcmode="lin" valueType="num">
                                      <p:cBhvr>
                                        <p:cTn id="74" dur="600" fill="hold"/>
                                        <p:tgtEl>
                                          <p:spTgt spid="506"/>
                                        </p:tgtEl>
                                        <p:attrNameLst>
                                          <p:attrName>ppt_x</p:attrName>
                                        </p:attrNameLst>
                                      </p:cBhvr>
                                      <p:tavLst>
                                        <p:tav tm="0">
                                          <p:val>
                                            <p:strVal val="1+#ppt_w/2"/>
                                          </p:val>
                                        </p:tav>
                                        <p:tav tm="100000">
                                          <p:val>
                                            <p:strVal val="#ppt_x"/>
                                          </p:val>
                                        </p:tav>
                                      </p:tavLst>
                                    </p:anim>
                                    <p:anim calcmode="lin" valueType="num">
                                      <p:cBhvr>
                                        <p:cTn id="75" dur="600" fill="hold"/>
                                        <p:tgtEl>
                                          <p:spTgt spid="506"/>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12850"/>
                            </p:stCondLst>
                            <p:childTnLst>
                              <p:par>
                                <p:cTn id="77" presetID="2" presetClass="entr" presetSubtype="2" fill="hold" grpId="0" nodeType="afterEffect">
                                  <p:stCondLst>
                                    <p:cond delay="100"/>
                                  </p:stCondLst>
                                  <p:iterate>
                                    <p:tmAbs val="0"/>
                                  </p:iterate>
                                  <p:childTnLst>
                                    <p:set>
                                      <p:cBhvr>
                                        <p:cTn id="78" fill="hold"/>
                                        <p:tgtEl>
                                          <p:spTgt spid="508"/>
                                        </p:tgtEl>
                                        <p:attrNameLst>
                                          <p:attrName>style.visibility</p:attrName>
                                        </p:attrNameLst>
                                      </p:cBhvr>
                                      <p:to>
                                        <p:strVal val="visible"/>
                                      </p:to>
                                    </p:set>
                                    <p:anim calcmode="lin" valueType="num">
                                      <p:cBhvr>
                                        <p:cTn id="79" dur="600" fill="hold"/>
                                        <p:tgtEl>
                                          <p:spTgt spid="508"/>
                                        </p:tgtEl>
                                        <p:attrNameLst>
                                          <p:attrName>ppt_x</p:attrName>
                                        </p:attrNameLst>
                                      </p:cBhvr>
                                      <p:tavLst>
                                        <p:tav tm="0">
                                          <p:val>
                                            <p:strVal val="1+#ppt_w/2"/>
                                          </p:val>
                                        </p:tav>
                                        <p:tav tm="100000">
                                          <p:val>
                                            <p:strVal val="#ppt_x"/>
                                          </p:val>
                                        </p:tav>
                                      </p:tavLst>
                                    </p:anim>
                                    <p:anim calcmode="lin" valueType="num">
                                      <p:cBhvr>
                                        <p:cTn id="80" dur="600" fill="hold"/>
                                        <p:tgtEl>
                                          <p:spTgt spid="508"/>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13550"/>
                            </p:stCondLst>
                            <p:childTnLst>
                              <p:par>
                                <p:cTn id="82" presetID="2" presetClass="entr" presetSubtype="2" fill="hold" grpId="0" nodeType="afterEffect">
                                  <p:stCondLst>
                                    <p:cond delay="100"/>
                                  </p:stCondLst>
                                  <p:iterate>
                                    <p:tmAbs val="0"/>
                                  </p:iterate>
                                  <p:childTnLst>
                                    <p:set>
                                      <p:cBhvr>
                                        <p:cTn id="83" fill="hold"/>
                                        <p:tgtEl>
                                          <p:spTgt spid="510"/>
                                        </p:tgtEl>
                                        <p:attrNameLst>
                                          <p:attrName>style.visibility</p:attrName>
                                        </p:attrNameLst>
                                      </p:cBhvr>
                                      <p:to>
                                        <p:strVal val="visible"/>
                                      </p:to>
                                    </p:set>
                                    <p:anim calcmode="lin" valueType="num">
                                      <p:cBhvr>
                                        <p:cTn id="84" dur="600" fill="hold"/>
                                        <p:tgtEl>
                                          <p:spTgt spid="510"/>
                                        </p:tgtEl>
                                        <p:attrNameLst>
                                          <p:attrName>ppt_x</p:attrName>
                                        </p:attrNameLst>
                                      </p:cBhvr>
                                      <p:tavLst>
                                        <p:tav tm="0">
                                          <p:val>
                                            <p:strVal val="1+#ppt_w/2"/>
                                          </p:val>
                                        </p:tav>
                                        <p:tav tm="100000">
                                          <p:val>
                                            <p:strVal val="#ppt_x"/>
                                          </p:val>
                                        </p:tav>
                                      </p:tavLst>
                                    </p:anim>
                                    <p:anim calcmode="lin" valueType="num">
                                      <p:cBhvr>
                                        <p:cTn id="85" dur="600" fill="hold"/>
                                        <p:tgtEl>
                                          <p:spTgt spid="510"/>
                                        </p:tgtEl>
                                        <p:attrNameLst>
                                          <p:attrName>ppt_y</p:attrName>
                                        </p:attrNameLst>
                                      </p:cBhvr>
                                      <p:tavLst>
                                        <p:tav tm="0">
                                          <p:val>
                                            <p:strVal val="#ppt_y"/>
                                          </p:val>
                                        </p:tav>
                                        <p:tav tm="100000">
                                          <p:val>
                                            <p:strVal val="#ppt_y"/>
                                          </p:val>
                                        </p:tav>
                                      </p:tavLst>
                                    </p:anim>
                                  </p:childTnLst>
                                </p:cTn>
                              </p:par>
                            </p:childTnLst>
                          </p:cTn>
                        </p:par>
                        <p:par>
                          <p:cTn id="86" fill="hold" nodeType="afterGroup">
                            <p:stCondLst>
                              <p:cond delay="14250"/>
                            </p:stCondLst>
                            <p:childTnLst>
                              <p:par>
                                <p:cTn id="87" presetID="9" presetClass="entr" presetSubtype="16" fill="hold" grpId="0" nodeType="afterEffect">
                                  <p:stCondLst>
                                    <p:cond delay="100"/>
                                  </p:stCondLst>
                                  <p:iterate>
                                    <p:tmAbs val="0"/>
                                  </p:iterate>
                                  <p:childTnLst>
                                    <p:set>
                                      <p:cBhvr>
                                        <p:cTn id="88" fill="hold"/>
                                        <p:tgtEl>
                                          <p:spTgt spid="40"/>
                                        </p:tgtEl>
                                        <p:attrNameLst>
                                          <p:attrName>style.visibility</p:attrName>
                                        </p:attrNameLst>
                                      </p:cBhvr>
                                      <p:to>
                                        <p:strVal val="visible"/>
                                      </p:to>
                                    </p:set>
                                    <p:animEffect transition="in" filter="dissolve(in)">
                                      <p:cBhvr>
                                        <p:cTn id="89"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animBg="1" advAuto="0"/>
      <p:bldP spid="40" grpId="0" animBg="1" advAuto="0"/>
      <p:bldP spid="481" grpId="0" animBg="1" advAuto="0"/>
      <p:bldP spid="482" grpId="0" animBg="1" advAuto="0"/>
      <p:bldP spid="484" grpId="0" animBg="1" advAuto="0"/>
      <p:bldP spid="488" grpId="0" animBg="1" advAuto="0"/>
      <p:bldP spid="489" grpId="0" animBg="1" advAuto="0"/>
      <p:bldP spid="491" grpId="0" animBg="1" advAuto="0"/>
      <p:bldP spid="492" grpId="0" animBg="1" advAuto="0"/>
      <p:bldP spid="493" grpId="0" animBg="1" advAuto="0"/>
      <p:bldP spid="494" grpId="0" animBg="1" advAuto="0"/>
      <p:bldP spid="495" grpId="0" animBg="1" advAuto="0"/>
      <p:bldP spid="496" grpId="0" animBg="1" advAuto="0"/>
      <p:bldP spid="498" grpId="0" animBg="1" advAuto="0"/>
      <p:bldP spid="502" grpId="0" animBg="1" advAuto="0"/>
      <p:bldP spid="504" grpId="0" animBg="1" advAuto="0"/>
      <p:bldP spid="506" grpId="0" animBg="1" advAuto="0"/>
      <p:bldP spid="508" grpId="0" animBg="1" advAuto="0"/>
      <p:bldP spid="510"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579438" y="5837237"/>
            <a:ext cx="7904162" cy="639763"/>
          </a:xfrm>
          <a:prstGeom prst="rect">
            <a:avLst/>
          </a:prstGeom>
          <a:solidFill>
            <a:schemeClr val="bg1">
              <a:lumMod val="85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353" eaLnBrk="1" fontAlgn="auto" hangingPunct="1">
              <a:spcBef>
                <a:spcPts val="0"/>
              </a:spcBef>
              <a:spcAft>
                <a:spcPts val="0"/>
              </a:spcAft>
              <a:defRPr/>
            </a:pPr>
            <a:endParaRPr lang="en-US" sz="1800" kern="0" dirty="0">
              <a:solidFill>
                <a:sysClr val="windowText" lastClr="000000"/>
              </a:solidFill>
              <a:latin typeface="Calibri"/>
              <a:ea typeface="ＭＳ Ｐゴシック" pitchFamily="34" charset="-128"/>
              <a:sym typeface="Helvetica Light"/>
            </a:endParaRPr>
          </a:p>
        </p:txBody>
      </p:sp>
      <p:sp>
        <p:nvSpPr>
          <p:cNvPr id="42" name="Rectangle 41"/>
          <p:cNvSpPr/>
          <p:nvPr/>
        </p:nvSpPr>
        <p:spPr>
          <a:xfrm>
            <a:off x="619919" y="4044950"/>
            <a:ext cx="7836694" cy="904875"/>
          </a:xfrm>
          <a:prstGeom prst="rect">
            <a:avLst/>
          </a:prstGeom>
          <a:solidFill>
            <a:schemeClr val="accent3">
              <a:lumMod val="40000"/>
              <a:lumOff val="6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41" name="Rectangle 40"/>
          <p:cNvSpPr/>
          <p:nvPr/>
        </p:nvSpPr>
        <p:spPr>
          <a:xfrm>
            <a:off x="619919" y="3077633"/>
            <a:ext cx="7836694" cy="902635"/>
          </a:xfrm>
          <a:prstGeom prst="rect">
            <a:avLst/>
          </a:prstGeom>
          <a:solidFill>
            <a:schemeClr val="tx2">
              <a:lumMod val="20000"/>
              <a:lumOff val="8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40" name="Rectangle 39"/>
          <p:cNvSpPr/>
          <p:nvPr/>
        </p:nvSpPr>
        <p:spPr>
          <a:xfrm>
            <a:off x="593820" y="2110317"/>
            <a:ext cx="7850885" cy="902635"/>
          </a:xfrm>
          <a:prstGeom prst="rect">
            <a:avLst/>
          </a:prstGeom>
          <a:solidFill>
            <a:schemeClr val="accent5">
              <a:lumMod val="40000"/>
              <a:lumOff val="6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39" name="Rectangle 38"/>
          <p:cNvSpPr/>
          <p:nvPr/>
        </p:nvSpPr>
        <p:spPr>
          <a:xfrm>
            <a:off x="593542" y="1143000"/>
            <a:ext cx="7809889" cy="902636"/>
          </a:xfrm>
          <a:prstGeom prst="rect">
            <a:avLst/>
          </a:prstGeom>
          <a:solidFill>
            <a:schemeClr val="accent6">
              <a:lumMod val="40000"/>
              <a:lumOff val="6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3" name="TextBox 2"/>
          <p:cNvSpPr txBox="1"/>
          <p:nvPr/>
        </p:nvSpPr>
        <p:spPr>
          <a:xfrm>
            <a:off x="22225" y="166139"/>
            <a:ext cx="9144000" cy="7377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359" eaLnBrk="1" fontAlgn="auto" latinLnBrk="1">
              <a:spcBef>
                <a:spcPts val="0"/>
              </a:spcBef>
              <a:spcAft>
                <a:spcPts val="0"/>
              </a:spcAft>
              <a:defRPr/>
            </a:pPr>
            <a:r>
              <a:rPr lang="en-US" sz="4400" kern="0" dirty="0">
                <a:solidFill>
                  <a:srgbClr val="000000"/>
                </a:solidFill>
                <a:latin typeface="Calibri"/>
                <a:ea typeface="ＭＳ Ｐゴシック" pitchFamily="34" charset="-128"/>
                <a:sym typeface="Helvetica Light"/>
              </a:rPr>
              <a:t>Check out the </a:t>
            </a:r>
            <a:r>
              <a:rPr lang="en-US" sz="4400" b="1" kern="0" dirty="0">
                <a:solidFill>
                  <a:srgbClr val="000000"/>
                </a:solidFill>
                <a:latin typeface="Calibri"/>
                <a:ea typeface="ＭＳ Ｐゴシック" pitchFamily="34" charset="-128"/>
                <a:sym typeface="Helvetica Light"/>
              </a:rPr>
              <a:t>Checklists</a:t>
            </a:r>
            <a:r>
              <a:rPr lang="en-US" sz="4400" kern="0" dirty="0">
                <a:solidFill>
                  <a:srgbClr val="000000"/>
                </a:solidFill>
                <a:latin typeface="Calibri"/>
                <a:ea typeface="ＭＳ Ｐゴシック" pitchFamily="34" charset="-128"/>
                <a:sym typeface="Helvetica Light"/>
              </a:rPr>
              <a:t>!</a:t>
            </a:r>
          </a:p>
        </p:txBody>
      </p:sp>
      <p:sp>
        <p:nvSpPr>
          <p:cNvPr id="17" name="Rectangle 16"/>
          <p:cNvSpPr/>
          <p:nvPr/>
        </p:nvSpPr>
        <p:spPr>
          <a:xfrm>
            <a:off x="796925" y="5988050"/>
            <a:ext cx="7594600" cy="347662"/>
          </a:xfrm>
          <a:prstGeom prst="rect">
            <a:avLst/>
          </a:prstGeom>
        </p:spPr>
        <p:txBody>
          <a:bodyPr wrap="square" lIns="38404" tIns="19202" rIns="38404" bIns="19202">
            <a:spAutoFit/>
          </a:bodyPr>
          <a:lstStyle/>
          <a:p>
            <a:pPr defTabSz="245353"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https://www.eeoc.gov/eeoc/task_force/harassment/upload/report.pdf</a:t>
            </a:r>
            <a:endParaRPr lang="en-US" sz="2000" b="1" i="1" kern="0" dirty="0">
              <a:solidFill>
                <a:sysClr val="windowText" lastClr="000000"/>
              </a:solidFill>
              <a:latin typeface="Calibri"/>
              <a:ea typeface="ＭＳ Ｐゴシック" pitchFamily="34" charset="-128"/>
              <a:sym typeface="Helvetica Light"/>
            </a:endParaRPr>
          </a:p>
        </p:txBody>
      </p:sp>
      <p:sp>
        <p:nvSpPr>
          <p:cNvPr id="20" name="Shape 876"/>
          <p:cNvSpPr/>
          <p:nvPr/>
        </p:nvSpPr>
        <p:spPr>
          <a:xfrm flipV="1">
            <a:off x="587818" y="917575"/>
            <a:ext cx="7862888" cy="0"/>
          </a:xfrm>
          <a:prstGeom prst="line">
            <a:avLst/>
          </a:prstGeom>
          <a:ln w="25400">
            <a:solidFill>
              <a:srgbClr val="9A9A9A"/>
            </a:solidFill>
            <a:prstDash val="sysDot"/>
            <a:miter lim="400000"/>
            <a:headEnd type="triangle" len="sm"/>
            <a:tailEnd type="triangle" len="sm"/>
          </a:ln>
        </p:spPr>
        <p:txBody>
          <a:bodyPr lIns="0" tIns="0" rIns="0" bIns="0" anchor="ctr"/>
          <a:lstStyle/>
          <a:p>
            <a:pPr algn="ctr" defTabSz="245353" eaLnBrk="1" fontAlgn="auto" hangingPunct="1">
              <a:spcBef>
                <a:spcPts val="0"/>
              </a:spcBef>
              <a:spcAft>
                <a:spcPts val="0"/>
              </a:spcAft>
              <a:defRPr sz="3200"/>
            </a:pPr>
            <a:endParaRPr sz="1300" kern="0">
              <a:solidFill>
                <a:sysClr val="windowText" lastClr="000000"/>
              </a:solidFill>
              <a:latin typeface="Calibri"/>
              <a:ea typeface="ＭＳ Ｐゴシック" pitchFamily="34" charset="-128"/>
              <a:sym typeface="Helvetica Light"/>
            </a:endParaRPr>
          </a:p>
        </p:txBody>
      </p:sp>
      <p:sp>
        <p:nvSpPr>
          <p:cNvPr id="26" name="Rectangle 25"/>
          <p:cNvSpPr/>
          <p:nvPr/>
        </p:nvSpPr>
        <p:spPr>
          <a:xfrm>
            <a:off x="600075" y="5490681"/>
            <a:ext cx="7862888" cy="346556"/>
          </a:xfrm>
          <a:prstGeom prst="rect">
            <a:avLst/>
          </a:prstGeom>
        </p:spPr>
        <p:txBody>
          <a:bodyPr lIns="38404" tIns="19202" rIns="38404" bIns="19202">
            <a:spAutoFit/>
          </a:bodyPr>
          <a:lstStyle/>
          <a:p>
            <a:pPr algn="ctr" defTabSz="245359" eaLnBrk="1" fontAlgn="auto" latinLnBrk="1">
              <a:spcBef>
                <a:spcPts val="0"/>
              </a:spcBef>
              <a:spcAft>
                <a:spcPts val="0"/>
              </a:spcAft>
              <a:defRPr/>
            </a:pPr>
            <a:r>
              <a:rPr lang="en-US" sz="2000" kern="0" dirty="0">
                <a:solidFill>
                  <a:srgbClr val="000000"/>
                </a:solidFill>
                <a:latin typeface="Calibri"/>
                <a:ea typeface="ＭＳ Ｐゴシック" pitchFamily="34" charset="-128"/>
                <a:sym typeface="Helvetica Light"/>
              </a:rPr>
              <a:t>Appendix B: </a:t>
            </a:r>
            <a:r>
              <a:rPr lang="en-US" sz="2000" b="1" kern="0" dirty="0">
                <a:solidFill>
                  <a:srgbClr val="000000"/>
                </a:solidFill>
                <a:latin typeface="Calibri"/>
                <a:ea typeface="ＭＳ Ｐゴシック" pitchFamily="34" charset="-128"/>
                <a:sym typeface="Helvetica Light"/>
              </a:rPr>
              <a:t>Checklists for Employers</a:t>
            </a:r>
          </a:p>
        </p:txBody>
      </p:sp>
      <p:sp>
        <p:nvSpPr>
          <p:cNvPr id="27" name="Rectangle 26"/>
          <p:cNvSpPr/>
          <p:nvPr/>
        </p:nvSpPr>
        <p:spPr>
          <a:xfrm>
            <a:off x="720725" y="1250469"/>
            <a:ext cx="7889875" cy="592777"/>
          </a:xfrm>
          <a:prstGeom prst="rect">
            <a:avLst/>
          </a:prstGeom>
        </p:spPr>
        <p:txBody>
          <a:bodyPr lIns="38404" tIns="19202" rIns="38404" bIns="19202">
            <a:spAutoFit/>
          </a:bodyPr>
          <a:lstStyle/>
          <a:p>
            <a:pPr defTabSz="245353" eaLnBrk="1" fontAlgn="auto" hangingPunct="1">
              <a:spcBef>
                <a:spcPts val="0"/>
              </a:spcBef>
              <a:spcAft>
                <a:spcPts val="0"/>
              </a:spcAft>
              <a:defRPr/>
            </a:pPr>
            <a:r>
              <a:rPr lang="en-US" sz="2000" b="1" i="1" kern="0" dirty="0">
                <a:solidFill>
                  <a:sysClr val="windowText" lastClr="000000"/>
                </a:solidFill>
                <a:latin typeface="Calibri"/>
                <a:ea typeface="ＭＳ Ｐゴシック" pitchFamily="34" charset="-128"/>
                <a:sym typeface="Helvetica Light"/>
              </a:rPr>
              <a:t>1. 	</a:t>
            </a:r>
            <a:r>
              <a:rPr lang="en-US" b="1" i="1" kern="0" dirty="0">
                <a:solidFill>
                  <a:sysClr val="windowText" lastClr="000000"/>
                </a:solidFill>
                <a:latin typeface="Calibri"/>
                <a:ea typeface="ＭＳ Ｐゴシック" pitchFamily="34" charset="-128"/>
                <a:sym typeface="Helvetica Light"/>
              </a:rPr>
              <a:t>Leadership &amp; Accountability </a:t>
            </a:r>
            <a:r>
              <a:rPr lang="en-US" sz="1800" kern="0" dirty="0">
                <a:solidFill>
                  <a:sysClr val="windowText" lastClr="000000"/>
                </a:solidFill>
                <a:latin typeface="Calibri"/>
                <a:ea typeface="ＭＳ Ｐゴシック" pitchFamily="34" charset="-128"/>
                <a:sym typeface="Helvetica Light"/>
              </a:rPr>
              <a:t>p. 79</a:t>
            </a:r>
            <a:endParaRPr lang="en-US" sz="2000" b="1" i="1" kern="0" dirty="0">
              <a:solidFill>
                <a:sysClr val="windowText" lastClr="000000"/>
              </a:solidFill>
              <a:latin typeface="Calibri"/>
              <a:ea typeface="ＭＳ Ｐゴシック" pitchFamily="34" charset="-128"/>
              <a:sym typeface="Helvetica Light"/>
            </a:endParaRPr>
          </a:p>
        </p:txBody>
      </p:sp>
      <p:sp>
        <p:nvSpPr>
          <p:cNvPr id="28" name="Rectangle 27"/>
          <p:cNvSpPr/>
          <p:nvPr/>
        </p:nvSpPr>
        <p:spPr>
          <a:xfrm>
            <a:off x="720725" y="2230580"/>
            <a:ext cx="7877175" cy="592777"/>
          </a:xfrm>
          <a:prstGeom prst="rect">
            <a:avLst/>
          </a:prstGeom>
        </p:spPr>
        <p:txBody>
          <a:bodyPr lIns="38404" tIns="19202" rIns="38404" bIns="19202">
            <a:spAutoFit/>
          </a:bodyPr>
          <a:lstStyle/>
          <a:p>
            <a:pPr defTabSz="245359" eaLnBrk="1" fontAlgn="auto" latinLnBrk="1">
              <a:spcBef>
                <a:spcPts val="0"/>
              </a:spcBef>
              <a:spcAft>
                <a:spcPts val="0"/>
              </a:spcAft>
              <a:defRPr/>
            </a:pPr>
            <a:r>
              <a:rPr lang="en-US" sz="2000" b="1" i="1" kern="0" dirty="0">
                <a:solidFill>
                  <a:srgbClr val="000000"/>
                </a:solidFill>
                <a:latin typeface="Calibri"/>
                <a:ea typeface="ＭＳ Ｐゴシック" pitchFamily="34" charset="-128"/>
                <a:sym typeface="Helvetica Light"/>
              </a:rPr>
              <a:t>2. 	</a:t>
            </a:r>
            <a:r>
              <a:rPr lang="en-US" b="1" i="1" kern="0" dirty="0">
                <a:solidFill>
                  <a:srgbClr val="000000"/>
                </a:solidFill>
                <a:latin typeface="Calibri"/>
                <a:ea typeface="ＭＳ Ｐゴシック" pitchFamily="34" charset="-128"/>
                <a:sym typeface="Helvetica Light"/>
              </a:rPr>
              <a:t>Anti-Harassment Policy </a:t>
            </a:r>
            <a:r>
              <a:rPr lang="en-US" sz="1800" kern="0" dirty="0">
                <a:solidFill>
                  <a:sysClr val="windowText" lastClr="000000"/>
                </a:solidFill>
                <a:latin typeface="Calibri"/>
                <a:ea typeface="ＭＳ Ｐゴシック" pitchFamily="34" charset="-128"/>
                <a:sym typeface="Helvetica Light"/>
              </a:rPr>
              <a:t>p. 80</a:t>
            </a:r>
            <a:endParaRPr lang="en-US" sz="2000" b="1" i="1" kern="0" dirty="0">
              <a:solidFill>
                <a:srgbClr val="000000"/>
              </a:solidFill>
              <a:latin typeface="Calibri"/>
              <a:ea typeface="ＭＳ Ｐゴシック" pitchFamily="34" charset="-128"/>
              <a:sym typeface="Helvetica Light"/>
            </a:endParaRPr>
          </a:p>
        </p:txBody>
      </p:sp>
      <p:sp>
        <p:nvSpPr>
          <p:cNvPr id="29" name="Rectangle 28"/>
          <p:cNvSpPr/>
          <p:nvPr/>
        </p:nvSpPr>
        <p:spPr>
          <a:xfrm>
            <a:off x="720725" y="3210691"/>
            <a:ext cx="7889875" cy="531222"/>
          </a:xfrm>
          <a:prstGeom prst="rect">
            <a:avLst/>
          </a:prstGeom>
        </p:spPr>
        <p:txBody>
          <a:bodyPr lIns="38404" tIns="19202" rIns="38404" bIns="19202" anchor="ctr" anchorCtr="0">
            <a:spAutoFit/>
          </a:bodyPr>
          <a:lstStyle/>
          <a:p>
            <a:pPr defTabSz="245359" eaLnBrk="1" fontAlgn="auto" latinLnBrk="1">
              <a:spcBef>
                <a:spcPts val="0"/>
              </a:spcBef>
              <a:spcAft>
                <a:spcPts val="0"/>
              </a:spcAft>
              <a:defRPr/>
            </a:pPr>
            <a:r>
              <a:rPr lang="en-US" sz="2000" b="1" i="1" kern="0" dirty="0">
                <a:solidFill>
                  <a:srgbClr val="000000"/>
                </a:solidFill>
                <a:latin typeface="Calibri"/>
                <a:ea typeface="ＭＳ Ｐゴシック" pitchFamily="34" charset="-128"/>
                <a:sym typeface="Helvetica Light"/>
              </a:rPr>
              <a:t>3.		</a:t>
            </a:r>
            <a:r>
              <a:rPr lang="en-US" sz="3200" b="1" i="1" kern="0" dirty="0">
                <a:solidFill>
                  <a:srgbClr val="000000"/>
                </a:solidFill>
                <a:latin typeface="Calibri"/>
                <a:ea typeface="ＭＳ Ｐゴシック" pitchFamily="34" charset="-128"/>
                <a:sym typeface="Helvetica Light"/>
              </a:rPr>
              <a:t>Reporting Procedures &amp; Investigations </a:t>
            </a:r>
            <a:r>
              <a:rPr lang="en-US" sz="1800" kern="0" dirty="0">
                <a:solidFill>
                  <a:sysClr val="windowText" lastClr="000000"/>
                </a:solidFill>
                <a:latin typeface="Calibri"/>
                <a:ea typeface="ＭＳ Ｐゴシック" pitchFamily="34" charset="-128"/>
                <a:sym typeface="Helvetica Light"/>
              </a:rPr>
              <a:t>p. 81</a:t>
            </a:r>
            <a:endParaRPr lang="en-US" sz="2000" b="1" i="1" kern="0" dirty="0">
              <a:solidFill>
                <a:srgbClr val="000000"/>
              </a:solidFill>
              <a:latin typeface="Calibri"/>
              <a:ea typeface="ＭＳ Ｐゴシック" pitchFamily="34" charset="-128"/>
              <a:sym typeface="Helvetica Light"/>
            </a:endParaRPr>
          </a:p>
        </p:txBody>
      </p:sp>
      <p:sp>
        <p:nvSpPr>
          <p:cNvPr id="30" name="Rectangle 29"/>
          <p:cNvSpPr/>
          <p:nvPr/>
        </p:nvSpPr>
        <p:spPr>
          <a:xfrm>
            <a:off x="708025" y="4129246"/>
            <a:ext cx="7889875" cy="592777"/>
          </a:xfrm>
          <a:prstGeom prst="rect">
            <a:avLst/>
          </a:prstGeom>
        </p:spPr>
        <p:txBody>
          <a:bodyPr lIns="38404" tIns="19202" rIns="38404" bIns="19202">
            <a:spAutoFit/>
          </a:bodyPr>
          <a:lstStyle/>
          <a:p>
            <a:pPr defTabSz="245359" eaLnBrk="1" fontAlgn="auto" latinLnBrk="1">
              <a:spcBef>
                <a:spcPts val="0"/>
              </a:spcBef>
              <a:spcAft>
                <a:spcPts val="0"/>
              </a:spcAft>
              <a:defRPr/>
            </a:pPr>
            <a:r>
              <a:rPr lang="en-US" sz="2000" b="1" i="1" kern="0" dirty="0">
                <a:solidFill>
                  <a:srgbClr val="000000"/>
                </a:solidFill>
                <a:latin typeface="Calibri"/>
                <a:ea typeface="ＭＳ Ｐゴシック" pitchFamily="34" charset="-128"/>
                <a:sym typeface="Helvetica Light"/>
              </a:rPr>
              <a:t>4.		</a:t>
            </a:r>
            <a:r>
              <a:rPr lang="en-US" b="1" i="1" kern="0" dirty="0">
                <a:solidFill>
                  <a:srgbClr val="000000"/>
                </a:solidFill>
                <a:latin typeface="Calibri"/>
                <a:ea typeface="ＭＳ Ｐゴシック" pitchFamily="34" charset="-128"/>
                <a:sym typeface="Helvetica Light"/>
              </a:rPr>
              <a:t>Compliance Training  </a:t>
            </a:r>
            <a:r>
              <a:rPr lang="en-US" sz="1800" kern="0" dirty="0">
                <a:solidFill>
                  <a:sysClr val="windowText" lastClr="000000"/>
                </a:solidFill>
                <a:latin typeface="Calibri"/>
                <a:ea typeface="ＭＳ Ｐゴシック" pitchFamily="34" charset="-128"/>
                <a:sym typeface="Helvetica Light"/>
              </a:rPr>
              <a:t>p. 82</a:t>
            </a:r>
            <a:endParaRPr lang="en-US" sz="1800" b="1" i="1" kern="0" dirty="0">
              <a:solidFill>
                <a:srgbClr val="000000"/>
              </a:solidFill>
              <a:latin typeface="Calibri"/>
              <a:ea typeface="ＭＳ Ｐゴシック" pitchFamily="34" charset="-128"/>
              <a:sym typeface="Helvetica Light"/>
            </a:endParaRPr>
          </a:p>
        </p:txBody>
      </p:sp>
    </p:spTree>
    <p:extLst>
      <p:ext uri="{BB962C8B-B14F-4D97-AF65-F5344CB8AC3E}">
        <p14:creationId xmlns:p14="http://schemas.microsoft.com/office/powerpoint/2010/main" val="24454411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
                                  </p:stCondLst>
                                  <p:iterate>
                                    <p:tmAbs val="0"/>
                                  </p:iterate>
                                  <p:childTnLst>
                                    <p:set>
                                      <p:cBhvr>
                                        <p:cTn id="6" fill="hold"/>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ded Corner 4"/>
          <p:cNvSpPr/>
          <p:nvPr/>
        </p:nvSpPr>
        <p:spPr>
          <a:xfrm>
            <a:off x="6781800" y="1143000"/>
            <a:ext cx="2101850" cy="1600200"/>
          </a:xfrm>
          <a:prstGeom prst="foldedCorner">
            <a:avLst/>
          </a:prstGeom>
          <a:noFill/>
          <a:ln w="92075" cap="flat">
            <a:solidFill>
              <a:schemeClr val="accent6"/>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6" name="Folded Corner 5"/>
          <p:cNvSpPr/>
          <p:nvPr/>
        </p:nvSpPr>
        <p:spPr>
          <a:xfrm>
            <a:off x="6781800" y="2844800"/>
            <a:ext cx="2101850" cy="1600200"/>
          </a:xfrm>
          <a:prstGeom prst="foldedCorner">
            <a:avLst/>
          </a:prstGeom>
          <a:noFill/>
          <a:ln w="92075" cap="flat">
            <a:solidFill>
              <a:schemeClr val="bg2"/>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7" name="Folded Corner 6"/>
          <p:cNvSpPr/>
          <p:nvPr/>
        </p:nvSpPr>
        <p:spPr>
          <a:xfrm>
            <a:off x="6781800" y="4548187"/>
            <a:ext cx="2101850" cy="1600200"/>
          </a:xfrm>
          <a:prstGeom prst="foldedCorner">
            <a:avLst/>
          </a:prstGeom>
          <a:noFill/>
          <a:ln w="92075" cap="flat">
            <a:solidFill>
              <a:schemeClr val="accent3">
                <a:lumMod val="75000"/>
              </a:schemeClr>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15" name="Shape 876"/>
          <p:cNvSpPr/>
          <p:nvPr/>
        </p:nvSpPr>
        <p:spPr>
          <a:xfrm flipV="1">
            <a:off x="533400" y="691299"/>
            <a:ext cx="8001000" cy="0"/>
          </a:xfrm>
          <a:prstGeom prst="line">
            <a:avLst/>
          </a:prstGeom>
          <a:ln w="25400">
            <a:solidFill>
              <a:srgbClr val="9A9A9A"/>
            </a:solidFill>
            <a:prstDash val="sysDot"/>
            <a:miter lim="400000"/>
            <a:headEnd type="triangle" len="sm"/>
            <a:tailEnd type="triangle" len="sm"/>
          </a:ln>
        </p:spPr>
        <p:txBody>
          <a:bodyPr lIns="0" tIns="0" rIns="0" bIns="0" anchor="ctr"/>
          <a:lstStyle/>
          <a:p>
            <a:pPr algn="ctr" defTabSz="245353" eaLnBrk="1" fontAlgn="auto" hangingPunct="1">
              <a:spcBef>
                <a:spcPts val="0"/>
              </a:spcBef>
              <a:spcAft>
                <a:spcPts val="0"/>
              </a:spcAft>
              <a:defRPr sz="3200"/>
            </a:pPr>
            <a:endParaRPr sz="1300" kern="0">
              <a:solidFill>
                <a:sysClr val="windowText" lastClr="000000"/>
              </a:solidFill>
              <a:latin typeface="Calibri"/>
              <a:ea typeface="ＭＳ Ｐゴシック" pitchFamily="34" charset="-128"/>
              <a:sym typeface="Helvetica Light"/>
            </a:endParaRPr>
          </a:p>
        </p:txBody>
      </p:sp>
      <p:sp>
        <p:nvSpPr>
          <p:cNvPr id="2" name="Folded Corner 1"/>
          <p:cNvSpPr/>
          <p:nvPr/>
        </p:nvSpPr>
        <p:spPr>
          <a:xfrm>
            <a:off x="4603750" y="2844800"/>
            <a:ext cx="2101850" cy="1600200"/>
          </a:xfrm>
          <a:prstGeom prst="foldedCorner">
            <a:avLst/>
          </a:prstGeom>
          <a:noFill/>
          <a:ln w="92075" cap="flat">
            <a:solidFill>
              <a:schemeClr val="accent5"/>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3" name="Folded Corner 2"/>
          <p:cNvSpPr/>
          <p:nvPr/>
        </p:nvSpPr>
        <p:spPr>
          <a:xfrm>
            <a:off x="4603750" y="4548187"/>
            <a:ext cx="2101850" cy="1600200"/>
          </a:xfrm>
          <a:prstGeom prst="foldedCorner">
            <a:avLst/>
          </a:prstGeom>
          <a:noFill/>
          <a:ln w="92075" cap="flat">
            <a:solidFill>
              <a:schemeClr val="accent4"/>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4" name="Folded Corner 3"/>
          <p:cNvSpPr/>
          <p:nvPr/>
        </p:nvSpPr>
        <p:spPr>
          <a:xfrm>
            <a:off x="4603750" y="1143000"/>
            <a:ext cx="2101850" cy="1600200"/>
          </a:xfrm>
          <a:prstGeom prst="foldedCorner">
            <a:avLst/>
          </a:prstGeom>
          <a:noFill/>
          <a:ln w="92075" cap="flat">
            <a:solidFill>
              <a:schemeClr val="accent2"/>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19" name="Folded Corner 18"/>
          <p:cNvSpPr/>
          <p:nvPr/>
        </p:nvSpPr>
        <p:spPr>
          <a:xfrm>
            <a:off x="2393950" y="1143000"/>
            <a:ext cx="2101850" cy="1600200"/>
          </a:xfrm>
          <a:prstGeom prst="foldedCorner">
            <a:avLst/>
          </a:prstGeom>
          <a:noFill/>
          <a:ln w="92075" cap="flat">
            <a:solidFill>
              <a:schemeClr val="accent6"/>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20" name="Folded Corner 19"/>
          <p:cNvSpPr/>
          <p:nvPr/>
        </p:nvSpPr>
        <p:spPr>
          <a:xfrm>
            <a:off x="2393950" y="2844800"/>
            <a:ext cx="2101850" cy="1600200"/>
          </a:xfrm>
          <a:prstGeom prst="foldedCorner">
            <a:avLst/>
          </a:prstGeom>
          <a:noFill/>
          <a:ln w="92075" cap="flat">
            <a:solidFill>
              <a:schemeClr val="bg2"/>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21" name="Folded Corner 20"/>
          <p:cNvSpPr/>
          <p:nvPr/>
        </p:nvSpPr>
        <p:spPr>
          <a:xfrm>
            <a:off x="2393950" y="4548187"/>
            <a:ext cx="2101850" cy="1600200"/>
          </a:xfrm>
          <a:prstGeom prst="foldedCorner">
            <a:avLst/>
          </a:prstGeom>
          <a:noFill/>
          <a:ln w="92075" cap="flat">
            <a:solidFill>
              <a:schemeClr val="accent3">
                <a:lumMod val="75000"/>
              </a:schemeClr>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22" name="Folded Corner 21"/>
          <p:cNvSpPr/>
          <p:nvPr/>
        </p:nvSpPr>
        <p:spPr>
          <a:xfrm>
            <a:off x="184150" y="2844800"/>
            <a:ext cx="2101850" cy="1600200"/>
          </a:xfrm>
          <a:prstGeom prst="foldedCorner">
            <a:avLst/>
          </a:prstGeom>
          <a:noFill/>
          <a:ln w="92075" cap="flat">
            <a:solidFill>
              <a:schemeClr val="accent5"/>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23" name="Folded Corner 22"/>
          <p:cNvSpPr/>
          <p:nvPr/>
        </p:nvSpPr>
        <p:spPr>
          <a:xfrm>
            <a:off x="184150" y="4548187"/>
            <a:ext cx="2101850" cy="1600200"/>
          </a:xfrm>
          <a:prstGeom prst="foldedCorner">
            <a:avLst/>
          </a:prstGeom>
          <a:noFill/>
          <a:ln w="92075" cap="flat">
            <a:solidFill>
              <a:schemeClr val="accent4"/>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24" name="Folded Corner 23"/>
          <p:cNvSpPr/>
          <p:nvPr/>
        </p:nvSpPr>
        <p:spPr>
          <a:xfrm>
            <a:off x="184150" y="1143000"/>
            <a:ext cx="2101850" cy="1600200"/>
          </a:xfrm>
          <a:prstGeom prst="foldedCorner">
            <a:avLst/>
          </a:prstGeom>
          <a:noFill/>
          <a:ln w="92075" cap="flat">
            <a:solidFill>
              <a:schemeClr val="accent2"/>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9" eaLnBrk="1" fontAlgn="auto" latinLnBrk="1">
              <a:spcBef>
                <a:spcPts val="0"/>
              </a:spcBef>
              <a:spcAft>
                <a:spcPts val="0"/>
              </a:spcAft>
              <a:defRPr/>
            </a:pPr>
            <a:endParaRPr lang="en-US" sz="1300" kern="0">
              <a:solidFill>
                <a:srgbClr val="FFFFFF"/>
              </a:solidFill>
              <a:latin typeface="Calibri"/>
              <a:ea typeface="ＭＳ Ｐゴシック" pitchFamily="34" charset="-128"/>
              <a:sym typeface="Helvetica Light"/>
            </a:endParaRPr>
          </a:p>
        </p:txBody>
      </p:sp>
      <p:sp>
        <p:nvSpPr>
          <p:cNvPr id="25" name="Rectangle 24"/>
          <p:cNvSpPr/>
          <p:nvPr/>
        </p:nvSpPr>
        <p:spPr>
          <a:xfrm>
            <a:off x="267093" y="1570037"/>
            <a:ext cx="1981200" cy="746125"/>
          </a:xfrm>
          <a:prstGeom prst="rect">
            <a:avLst/>
          </a:prstGeom>
        </p:spPr>
        <p:txBody>
          <a:bodyPr wrap="square" lIns="38396" tIns="19202" rIns="38396" bIns="19202">
            <a:spAutoFit/>
          </a:bodyPr>
          <a:lstStyle/>
          <a:p>
            <a:pPr algn="ctr" defTabSz="191983" eaLnBrk="1" fontAlgn="auto" hangingPunct="1">
              <a:spcBef>
                <a:spcPts val="0"/>
              </a:spcBef>
              <a:spcAft>
                <a:spcPts val="0"/>
              </a:spcAft>
              <a:defRPr/>
            </a:pPr>
            <a:r>
              <a:rPr lang="en-US" sz="2300" kern="0" dirty="0">
                <a:solidFill>
                  <a:sysClr val="windowText" lastClr="000000"/>
                </a:solidFill>
                <a:latin typeface="Calibri"/>
                <a:ea typeface="ＭＳ Ｐゴシック" pitchFamily="34" charset="-128"/>
                <a:sym typeface="Helvetica Light"/>
              </a:rPr>
              <a:t>Homogeneous workforces</a:t>
            </a:r>
          </a:p>
        </p:txBody>
      </p:sp>
      <p:sp>
        <p:nvSpPr>
          <p:cNvPr id="26" name="Rectangle 25"/>
          <p:cNvSpPr/>
          <p:nvPr/>
        </p:nvSpPr>
        <p:spPr>
          <a:xfrm>
            <a:off x="2427369" y="2917825"/>
            <a:ext cx="1992231" cy="1577662"/>
          </a:xfrm>
          <a:prstGeom prst="rect">
            <a:avLst/>
          </a:prstGeom>
        </p:spPr>
        <p:txBody>
          <a:bodyPr wrap="square" lIns="38396" tIns="19202" rIns="38396" bIns="19202">
            <a:spAutoFit/>
          </a:bodyPr>
          <a:lstStyle/>
          <a:p>
            <a:pPr algn="ctr" defTabSz="191983"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Workplaces where some workers do not conform to workplace norms</a:t>
            </a:r>
          </a:p>
        </p:txBody>
      </p:sp>
      <p:sp>
        <p:nvSpPr>
          <p:cNvPr id="27" name="Rectangle 26"/>
          <p:cNvSpPr/>
          <p:nvPr/>
        </p:nvSpPr>
        <p:spPr>
          <a:xfrm>
            <a:off x="2393950" y="1331913"/>
            <a:ext cx="2070100" cy="1270000"/>
          </a:xfrm>
          <a:prstGeom prst="rect">
            <a:avLst/>
          </a:prstGeom>
        </p:spPr>
        <p:txBody>
          <a:bodyPr wrap="square" lIns="38396" tIns="19202" rIns="38396" bIns="19202">
            <a:spAutoFit/>
          </a:bodyPr>
          <a:lstStyle/>
          <a:p>
            <a:pPr algn="ctr" defTabSz="191983"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Cultural and language differences </a:t>
            </a:r>
          </a:p>
          <a:p>
            <a:pPr algn="ctr" defTabSz="191983"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in the workplace</a:t>
            </a:r>
          </a:p>
        </p:txBody>
      </p:sp>
      <p:sp>
        <p:nvSpPr>
          <p:cNvPr id="28" name="Rectangle 27"/>
          <p:cNvSpPr/>
          <p:nvPr/>
        </p:nvSpPr>
        <p:spPr>
          <a:xfrm>
            <a:off x="228602" y="3187658"/>
            <a:ext cx="1981200" cy="962109"/>
          </a:xfrm>
          <a:prstGeom prst="rect">
            <a:avLst/>
          </a:prstGeom>
        </p:spPr>
        <p:txBody>
          <a:bodyPr wrap="square" lIns="38396" tIns="19202" rIns="38396" bIns="19202">
            <a:spAutoFit/>
          </a:bodyPr>
          <a:lstStyle/>
          <a:p>
            <a:pPr algn="ctr" defTabSz="245317" eaLnBrk="1" fontAlgn="auto" latinLnBrk="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Workforces with </a:t>
            </a:r>
          </a:p>
          <a:p>
            <a:pPr algn="ctr" defTabSz="245317" eaLnBrk="1" fontAlgn="auto" latinLnBrk="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many young </a:t>
            </a:r>
            <a:br>
              <a:rPr lang="en-US" sz="2000" kern="0" dirty="0">
                <a:solidFill>
                  <a:sysClr val="windowText" lastClr="000000"/>
                </a:solidFill>
                <a:latin typeface="Calibri"/>
                <a:ea typeface="ＭＳ Ｐゴシック" pitchFamily="34" charset="-128"/>
                <a:sym typeface="Helvetica Light"/>
              </a:rPr>
            </a:br>
            <a:r>
              <a:rPr lang="en-US" sz="2000" kern="0" dirty="0">
                <a:solidFill>
                  <a:sysClr val="windowText" lastClr="000000"/>
                </a:solidFill>
                <a:latin typeface="Calibri"/>
                <a:ea typeface="ＭＳ Ｐゴシック" pitchFamily="34" charset="-128"/>
                <a:sym typeface="Helvetica Light"/>
              </a:rPr>
              <a:t>workers</a:t>
            </a:r>
            <a:endParaRPr lang="en-US" sz="2000" kern="0" dirty="0">
              <a:solidFill>
                <a:srgbClr val="000000"/>
              </a:solidFill>
              <a:latin typeface="Calibri"/>
              <a:ea typeface="ＭＳ Ｐゴシック" pitchFamily="34" charset="-128"/>
              <a:sym typeface="Helvetica Light"/>
            </a:endParaRPr>
          </a:p>
        </p:txBody>
      </p:sp>
      <p:sp>
        <p:nvSpPr>
          <p:cNvPr id="29" name="Rectangle 28"/>
          <p:cNvSpPr/>
          <p:nvPr/>
        </p:nvSpPr>
        <p:spPr>
          <a:xfrm>
            <a:off x="247847" y="4737157"/>
            <a:ext cx="1942709" cy="1269885"/>
          </a:xfrm>
          <a:prstGeom prst="rect">
            <a:avLst/>
          </a:prstGeom>
        </p:spPr>
        <p:txBody>
          <a:bodyPr wrap="square" lIns="38396" tIns="19202" rIns="38396" bIns="19202">
            <a:spAutoFit/>
          </a:bodyPr>
          <a:lstStyle/>
          <a:p>
            <a:pPr algn="ctr" defTabSz="191983"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Workplaces that rely on customer service or client satisfaction</a:t>
            </a:r>
          </a:p>
        </p:txBody>
      </p:sp>
      <p:sp>
        <p:nvSpPr>
          <p:cNvPr id="30" name="Rectangle 29"/>
          <p:cNvSpPr/>
          <p:nvPr/>
        </p:nvSpPr>
        <p:spPr>
          <a:xfrm>
            <a:off x="2427369" y="4975224"/>
            <a:ext cx="1992231" cy="746125"/>
          </a:xfrm>
          <a:prstGeom prst="rect">
            <a:avLst/>
          </a:prstGeom>
        </p:spPr>
        <p:txBody>
          <a:bodyPr wrap="square" lIns="38396" tIns="19202" rIns="38396" bIns="19202">
            <a:spAutoFit/>
          </a:bodyPr>
          <a:lstStyle/>
          <a:p>
            <a:pPr algn="ctr" defTabSz="191983" eaLnBrk="1" fontAlgn="auto" hangingPunct="1">
              <a:spcBef>
                <a:spcPts val="0"/>
              </a:spcBef>
              <a:spcAft>
                <a:spcPts val="0"/>
              </a:spcAft>
              <a:defRPr/>
            </a:pPr>
            <a:r>
              <a:rPr lang="en-US" sz="2300" kern="0" dirty="0">
                <a:solidFill>
                  <a:sysClr val="windowText" lastClr="000000"/>
                </a:solidFill>
                <a:latin typeface="Calibri"/>
                <a:ea typeface="ＭＳ Ｐゴシック" pitchFamily="34" charset="-128"/>
                <a:sym typeface="Helvetica Light"/>
              </a:rPr>
              <a:t>Decentralized workplaces</a:t>
            </a:r>
          </a:p>
        </p:txBody>
      </p:sp>
      <p:sp>
        <p:nvSpPr>
          <p:cNvPr id="31" name="Rectangle 30"/>
          <p:cNvSpPr/>
          <p:nvPr/>
        </p:nvSpPr>
        <p:spPr>
          <a:xfrm>
            <a:off x="4556451" y="1370013"/>
            <a:ext cx="2149149" cy="1054442"/>
          </a:xfrm>
          <a:prstGeom prst="rect">
            <a:avLst/>
          </a:prstGeom>
        </p:spPr>
        <p:txBody>
          <a:bodyPr wrap="square" lIns="38404" tIns="19202" rIns="38404" bIns="19202">
            <a:spAutoFit/>
          </a:bodyPr>
          <a:lstStyle/>
          <a:p>
            <a:pPr algn="ctr" defTabSz="192015" eaLnBrk="1" fontAlgn="auto" hangingPunct="1">
              <a:spcBef>
                <a:spcPts val="0"/>
              </a:spcBef>
              <a:spcAft>
                <a:spcPts val="0"/>
              </a:spcAft>
              <a:defRPr/>
            </a:pPr>
            <a:r>
              <a:rPr lang="en-US" sz="2200" kern="0" dirty="0">
                <a:solidFill>
                  <a:sysClr val="windowText" lastClr="000000"/>
                </a:solidFill>
                <a:latin typeface="Calibri"/>
                <a:ea typeface="ＭＳ Ｐゴシック" pitchFamily="34" charset="-128"/>
                <a:sym typeface="Helvetica Light"/>
              </a:rPr>
              <a:t>Workplaces with significant power disparities</a:t>
            </a:r>
          </a:p>
        </p:txBody>
      </p:sp>
      <p:sp>
        <p:nvSpPr>
          <p:cNvPr id="32" name="Rectangle 31"/>
          <p:cNvSpPr/>
          <p:nvPr/>
        </p:nvSpPr>
        <p:spPr>
          <a:xfrm>
            <a:off x="6824755" y="2887663"/>
            <a:ext cx="2058895" cy="1577662"/>
          </a:xfrm>
          <a:prstGeom prst="rect">
            <a:avLst/>
          </a:prstGeom>
        </p:spPr>
        <p:txBody>
          <a:bodyPr wrap="square" lIns="38404" tIns="19202" rIns="38404" bIns="19202">
            <a:spAutoFit/>
          </a:bodyPr>
          <a:lstStyle/>
          <a:p>
            <a:pPr algn="ctr" defTabSz="192015"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Workplaces where work is monotonous or consists of low-intensity tasks</a:t>
            </a:r>
          </a:p>
        </p:txBody>
      </p:sp>
      <p:sp>
        <p:nvSpPr>
          <p:cNvPr id="33" name="Rectangle 32"/>
          <p:cNvSpPr/>
          <p:nvPr/>
        </p:nvSpPr>
        <p:spPr>
          <a:xfrm>
            <a:off x="6781800" y="1332028"/>
            <a:ext cx="2135874" cy="1269885"/>
          </a:xfrm>
          <a:prstGeom prst="rect">
            <a:avLst/>
          </a:prstGeom>
        </p:spPr>
        <p:txBody>
          <a:bodyPr wrap="square" lIns="38404" tIns="19202" rIns="38404" bIns="19202">
            <a:spAutoFit/>
          </a:bodyPr>
          <a:lstStyle/>
          <a:p>
            <a:pPr algn="ctr" defTabSz="192015"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Workplace cultures that tolerate or encourage alcohol consumption</a:t>
            </a:r>
          </a:p>
        </p:txBody>
      </p:sp>
      <p:sp>
        <p:nvSpPr>
          <p:cNvPr id="34" name="Rectangle 33"/>
          <p:cNvSpPr/>
          <p:nvPr/>
        </p:nvSpPr>
        <p:spPr>
          <a:xfrm>
            <a:off x="4740648" y="3303588"/>
            <a:ext cx="1671266" cy="746125"/>
          </a:xfrm>
          <a:prstGeom prst="rect">
            <a:avLst/>
          </a:prstGeom>
        </p:spPr>
        <p:txBody>
          <a:bodyPr wrap="square" lIns="38404" tIns="19202" rIns="38404" bIns="19202">
            <a:spAutoFit/>
          </a:bodyPr>
          <a:lstStyle/>
          <a:p>
            <a:pPr algn="ctr" defTabSz="192015" eaLnBrk="1" fontAlgn="auto" hangingPunct="1">
              <a:spcBef>
                <a:spcPts val="0"/>
              </a:spcBef>
              <a:spcAft>
                <a:spcPts val="0"/>
              </a:spcAft>
              <a:defRPr/>
            </a:pPr>
            <a:r>
              <a:rPr lang="en-US" sz="2300" kern="0" dirty="0">
                <a:solidFill>
                  <a:sysClr val="windowText" lastClr="000000"/>
                </a:solidFill>
                <a:latin typeface="Calibri"/>
                <a:ea typeface="ＭＳ Ｐゴシック" pitchFamily="34" charset="-128"/>
                <a:sym typeface="Helvetica Light"/>
              </a:rPr>
              <a:t>Isolated workspaces</a:t>
            </a:r>
          </a:p>
        </p:txBody>
      </p:sp>
      <p:sp>
        <p:nvSpPr>
          <p:cNvPr id="35" name="Rectangle 34"/>
          <p:cNvSpPr/>
          <p:nvPr/>
        </p:nvSpPr>
        <p:spPr>
          <a:xfrm>
            <a:off x="4601119" y="4860925"/>
            <a:ext cx="2085431" cy="1054442"/>
          </a:xfrm>
          <a:prstGeom prst="rect">
            <a:avLst/>
          </a:prstGeom>
        </p:spPr>
        <p:txBody>
          <a:bodyPr wrap="square" lIns="38404" tIns="19202" rIns="38404" bIns="19202">
            <a:spAutoFit/>
          </a:bodyPr>
          <a:lstStyle/>
          <a:p>
            <a:pPr algn="ctr" defTabSz="245359" eaLnBrk="1" fontAlgn="auto" latinLnBrk="1">
              <a:spcBef>
                <a:spcPts val="0"/>
              </a:spcBef>
              <a:spcAft>
                <a:spcPts val="0"/>
              </a:spcAft>
              <a:defRPr/>
            </a:pPr>
            <a:r>
              <a:rPr lang="en-US" sz="2200" kern="0" dirty="0">
                <a:solidFill>
                  <a:sysClr val="windowText" lastClr="000000"/>
                </a:solidFill>
                <a:latin typeface="Calibri"/>
                <a:ea typeface="ＭＳ Ｐゴシック" pitchFamily="34" charset="-128"/>
                <a:sym typeface="Helvetica Light"/>
              </a:rPr>
              <a:t>Workplaces with </a:t>
            </a:r>
          </a:p>
          <a:p>
            <a:pPr algn="ctr" defTabSz="245359" eaLnBrk="1" fontAlgn="auto" latinLnBrk="1">
              <a:spcBef>
                <a:spcPts val="0"/>
              </a:spcBef>
              <a:spcAft>
                <a:spcPts val="0"/>
              </a:spcAft>
              <a:defRPr/>
            </a:pPr>
            <a:r>
              <a:rPr lang="en-US" sz="2200" kern="0" dirty="0">
                <a:solidFill>
                  <a:sysClr val="windowText" lastClr="000000"/>
                </a:solidFill>
                <a:latin typeface="Calibri"/>
                <a:ea typeface="ＭＳ Ｐゴシック" pitchFamily="34" charset="-128"/>
                <a:sym typeface="Helvetica Light"/>
              </a:rPr>
              <a:t>‘high value’ </a:t>
            </a:r>
            <a:br>
              <a:rPr lang="en-US" sz="2200" kern="0" dirty="0">
                <a:solidFill>
                  <a:sysClr val="windowText" lastClr="000000"/>
                </a:solidFill>
                <a:latin typeface="Calibri"/>
                <a:ea typeface="ＭＳ Ｐゴシック" pitchFamily="34" charset="-128"/>
                <a:sym typeface="Helvetica Light"/>
              </a:rPr>
            </a:br>
            <a:r>
              <a:rPr lang="en-US" sz="2200" kern="0" dirty="0">
                <a:solidFill>
                  <a:sysClr val="windowText" lastClr="000000"/>
                </a:solidFill>
                <a:latin typeface="Calibri"/>
                <a:ea typeface="ＭＳ Ｐゴシック" pitchFamily="34" charset="-128"/>
                <a:sym typeface="Helvetica Light"/>
              </a:rPr>
              <a:t>employees</a:t>
            </a:r>
          </a:p>
        </p:txBody>
      </p:sp>
      <p:sp>
        <p:nvSpPr>
          <p:cNvPr id="36" name="Rectangle 35"/>
          <p:cNvSpPr/>
          <p:nvPr/>
        </p:nvSpPr>
        <p:spPr>
          <a:xfrm>
            <a:off x="6824756" y="4821238"/>
            <a:ext cx="2031006" cy="962109"/>
          </a:xfrm>
          <a:prstGeom prst="rect">
            <a:avLst/>
          </a:prstGeom>
        </p:spPr>
        <p:txBody>
          <a:bodyPr wrap="square" lIns="38404" tIns="19202" rIns="38404" bIns="19202">
            <a:spAutoFit/>
          </a:bodyPr>
          <a:lstStyle/>
          <a:p>
            <a:pPr algn="ctr" defTabSz="245359" eaLnBrk="1" fontAlgn="auto" latinLnBrk="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Coarsened social </a:t>
            </a:r>
          </a:p>
          <a:p>
            <a:pPr algn="ctr" defTabSz="245359" eaLnBrk="1" fontAlgn="auto" latinLnBrk="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discourse outside </a:t>
            </a:r>
          </a:p>
          <a:p>
            <a:pPr algn="ctr" defTabSz="245359" eaLnBrk="1" fontAlgn="auto" latinLnBrk="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the workplace</a:t>
            </a:r>
          </a:p>
        </p:txBody>
      </p:sp>
      <p:sp>
        <p:nvSpPr>
          <p:cNvPr id="37" name="TextBox 36"/>
          <p:cNvSpPr txBox="1"/>
          <p:nvPr/>
        </p:nvSpPr>
        <p:spPr>
          <a:xfrm>
            <a:off x="48868" y="0"/>
            <a:ext cx="9144000" cy="6761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30004" tIns="30004" rIns="30004" bIns="30004" spcCol="16002" anchor="ctr">
            <a:spAutoFit/>
          </a:bodyPr>
          <a:lstStyle/>
          <a:p>
            <a:pPr algn="ctr" defTabSz="245359" eaLnBrk="1" fontAlgn="auto" latinLnBrk="1">
              <a:spcBef>
                <a:spcPts val="0"/>
              </a:spcBef>
              <a:spcAft>
                <a:spcPts val="0"/>
              </a:spcAft>
              <a:defRPr/>
            </a:pPr>
            <a:r>
              <a:rPr lang="en-US" sz="4000" kern="0" dirty="0">
                <a:solidFill>
                  <a:srgbClr val="000000"/>
                </a:solidFill>
                <a:latin typeface="Calibri"/>
                <a:ea typeface="ＭＳ Ｐゴシック" pitchFamily="34" charset="-128"/>
                <a:sym typeface="Helvetica Light"/>
              </a:rPr>
              <a:t>How does your workplace compare?</a:t>
            </a:r>
          </a:p>
        </p:txBody>
      </p:sp>
      <p:sp>
        <p:nvSpPr>
          <p:cNvPr id="38" name="Rectangle 37"/>
          <p:cNvSpPr/>
          <p:nvPr/>
        </p:nvSpPr>
        <p:spPr>
          <a:xfrm>
            <a:off x="0" y="751022"/>
            <a:ext cx="9143999" cy="315778"/>
          </a:xfrm>
          <a:prstGeom prst="rect">
            <a:avLst/>
          </a:prstGeom>
        </p:spPr>
        <p:txBody>
          <a:bodyPr wrap="square" lIns="38404" tIns="19202" rIns="38404" bIns="19202">
            <a:spAutoFit/>
          </a:bodyPr>
          <a:lstStyle/>
          <a:p>
            <a:pPr algn="ctr" defTabSz="245359" eaLnBrk="1" fontAlgn="auto" latinLnBrk="1">
              <a:spcBef>
                <a:spcPts val="0"/>
              </a:spcBef>
              <a:spcAft>
                <a:spcPts val="0"/>
              </a:spcAft>
              <a:defRPr/>
            </a:pPr>
            <a:r>
              <a:rPr lang="en-US" sz="1800" kern="0" dirty="0">
                <a:solidFill>
                  <a:srgbClr val="000000"/>
                </a:solidFill>
                <a:latin typeface="Calibri"/>
                <a:ea typeface="ＭＳ Ｐゴシック" pitchFamily="34" charset="-128"/>
                <a:sym typeface="Helvetica Light"/>
              </a:rPr>
              <a:t>Check out Appendix C: </a:t>
            </a:r>
            <a:r>
              <a:rPr lang="en-US" sz="1800" b="1" kern="0" dirty="0">
                <a:solidFill>
                  <a:srgbClr val="000000"/>
                </a:solidFill>
                <a:latin typeface="Calibri"/>
                <a:ea typeface="ＭＳ Ｐゴシック" pitchFamily="34" charset="-128"/>
                <a:sym typeface="Helvetica Light"/>
              </a:rPr>
              <a:t>Risk Factors &amp; Responses  </a:t>
            </a:r>
            <a:r>
              <a:rPr lang="en-US" sz="1800" kern="0" dirty="0">
                <a:solidFill>
                  <a:srgbClr val="000000"/>
                </a:solidFill>
                <a:latin typeface="Calibri"/>
                <a:ea typeface="ＭＳ Ｐゴシック" pitchFamily="34" charset="-128"/>
                <a:sym typeface="Helvetica Light"/>
              </a:rPr>
              <a:t>for strategies to reduce harassment</a:t>
            </a:r>
          </a:p>
        </p:txBody>
      </p:sp>
      <p:sp>
        <p:nvSpPr>
          <p:cNvPr id="39" name="Rectangle 38"/>
          <p:cNvSpPr/>
          <p:nvPr/>
        </p:nvSpPr>
        <p:spPr>
          <a:xfrm>
            <a:off x="593724" y="6292850"/>
            <a:ext cx="7889875" cy="488950"/>
          </a:xfrm>
          <a:prstGeom prst="rect">
            <a:avLst/>
          </a:prstGeom>
          <a:solidFill>
            <a:schemeClr val="bg1">
              <a:lumMod val="85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spcFirstLastPara="1" wrap="square" lIns="30004" tIns="30004" rIns="30004" bIns="30004" spcCol="16002" anchor="ctr">
            <a:spAutoFit/>
          </a:bodyPr>
          <a:lstStyle/>
          <a:p>
            <a:pPr algn="ctr" defTabSz="245353" eaLnBrk="1" fontAlgn="auto" hangingPunct="1">
              <a:spcBef>
                <a:spcPts val="0"/>
              </a:spcBef>
              <a:spcAft>
                <a:spcPts val="0"/>
              </a:spcAft>
              <a:defRPr/>
            </a:pPr>
            <a:endParaRPr lang="en-US" sz="1800" kern="0" dirty="0">
              <a:solidFill>
                <a:sysClr val="windowText" lastClr="000000"/>
              </a:solidFill>
              <a:latin typeface="Calibri"/>
              <a:ea typeface="ＭＳ Ｐゴシック" pitchFamily="34" charset="-128"/>
              <a:sym typeface="Helvetica Light"/>
            </a:endParaRPr>
          </a:p>
        </p:txBody>
      </p:sp>
      <p:sp>
        <p:nvSpPr>
          <p:cNvPr id="40" name="Rectangle 39"/>
          <p:cNvSpPr/>
          <p:nvPr/>
        </p:nvSpPr>
        <p:spPr>
          <a:xfrm>
            <a:off x="796925" y="6292850"/>
            <a:ext cx="7594600" cy="347662"/>
          </a:xfrm>
          <a:prstGeom prst="rect">
            <a:avLst/>
          </a:prstGeom>
        </p:spPr>
        <p:txBody>
          <a:bodyPr wrap="square" lIns="38404" tIns="19202" rIns="38404" bIns="19202">
            <a:spAutoFit/>
          </a:bodyPr>
          <a:lstStyle/>
          <a:p>
            <a:pPr defTabSz="245353" eaLnBrk="1" fontAlgn="auto" hangingPunct="1">
              <a:spcBef>
                <a:spcPts val="0"/>
              </a:spcBef>
              <a:spcAft>
                <a:spcPts val="0"/>
              </a:spcAft>
              <a:defRPr/>
            </a:pPr>
            <a:r>
              <a:rPr lang="en-US" sz="2000" kern="0" dirty="0">
                <a:solidFill>
                  <a:sysClr val="windowText" lastClr="000000"/>
                </a:solidFill>
                <a:latin typeface="Calibri"/>
                <a:ea typeface="ＭＳ Ｐゴシック" pitchFamily="34" charset="-128"/>
                <a:sym typeface="Helvetica Light"/>
              </a:rPr>
              <a:t>https://www.eeoc.gov/eeoc/task_force/harassment/upload/report.pdf</a:t>
            </a:r>
            <a:endParaRPr lang="en-US" sz="2000" b="1" i="1" kern="0" dirty="0">
              <a:solidFill>
                <a:sysClr val="windowText" lastClr="000000"/>
              </a:solidFill>
              <a:latin typeface="Calibri"/>
              <a:ea typeface="ＭＳ Ｐゴシック" pitchFamily="34" charset="-128"/>
              <a:sym typeface="Helvetica Light"/>
            </a:endParaRPr>
          </a:p>
        </p:txBody>
      </p:sp>
    </p:spTree>
    <p:extLst>
      <p:ext uri="{BB962C8B-B14F-4D97-AF65-F5344CB8AC3E}">
        <p14:creationId xmlns:p14="http://schemas.microsoft.com/office/powerpoint/2010/main" val="40073072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
                                  </p:stCondLst>
                                  <p:iterate>
                                    <p:tmAbs val="0"/>
                                  </p:iterate>
                                  <p:childTnLst>
                                    <p:set>
                                      <p:cBhvr>
                                        <p:cTn id="6" fill="hold"/>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22" name="Shape 722"/>
          <p:cNvSpPr/>
          <p:nvPr/>
        </p:nvSpPr>
        <p:spPr>
          <a:xfrm>
            <a:off x="630947" y="872531"/>
            <a:ext cx="7144895" cy="4001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eaLnBrk="1" fontAlgn="auto" hangingPunct="1">
              <a:lnSpc>
                <a:spcPct val="100000"/>
              </a:lnSpc>
              <a:spcAft>
                <a:spcPts val="0"/>
              </a:spcAft>
              <a:defRPr sz="1800">
                <a:solidFill>
                  <a:srgbClr val="000000"/>
                </a:solidFill>
              </a:defRPr>
            </a:pPr>
            <a:r>
              <a:rPr lang="en-US" sz="2600" kern="0" dirty="0">
                <a:solidFill>
                  <a:prstClr val="black"/>
                </a:solidFill>
                <a:latin typeface="Gill Sans MT"/>
              </a:rPr>
              <a:t>Prevalence of Sex-Based Harassment</a:t>
            </a:r>
            <a:endParaRPr sz="2600" kern="0" dirty="0">
              <a:solidFill>
                <a:prstClr val="black"/>
              </a:solidFill>
              <a:latin typeface="Gill Sans MT"/>
            </a:endParaRPr>
          </a:p>
        </p:txBody>
      </p:sp>
      <p:sp>
        <p:nvSpPr>
          <p:cNvPr id="723" name="Shape 723"/>
          <p:cNvSpPr/>
          <p:nvPr/>
        </p:nvSpPr>
        <p:spPr>
          <a:xfrm>
            <a:off x="730462" y="1335423"/>
            <a:ext cx="7144895" cy="2923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eaLnBrk="1" fontAlgn="auto" hangingPunct="1">
              <a:lnSpc>
                <a:spcPct val="100000"/>
              </a:lnSpc>
              <a:spcAft>
                <a:spcPts val="0"/>
              </a:spcAft>
              <a:defRPr sz="1800">
                <a:solidFill>
                  <a:srgbClr val="000000"/>
                </a:solidFill>
              </a:defRPr>
            </a:pPr>
            <a:r>
              <a:rPr lang="en-US" sz="1900" i="1" kern="0" dirty="0">
                <a:solidFill>
                  <a:srgbClr val="000000"/>
                </a:solidFill>
                <a:latin typeface="Gill Sans MT"/>
              </a:rPr>
              <a:t>Varying Definitions</a:t>
            </a:r>
            <a:endParaRPr sz="1900" i="1" kern="0" dirty="0">
              <a:solidFill>
                <a:srgbClr val="000000"/>
              </a:solidFill>
              <a:latin typeface="Gill Sans MT"/>
            </a:endParaRPr>
          </a:p>
        </p:txBody>
      </p:sp>
      <p:sp>
        <p:nvSpPr>
          <p:cNvPr id="724" name="Shape 724"/>
          <p:cNvSpPr/>
          <p:nvPr/>
        </p:nvSpPr>
        <p:spPr>
          <a:xfrm flipV="1">
            <a:off x="630945" y="1702743"/>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algn="ctr" defTabSz="245348" eaLnBrk="1" fontAlgn="auto" hangingPunct="1">
              <a:spcBef>
                <a:spcPts val="0"/>
              </a:spcBef>
              <a:spcAft>
                <a:spcPts val="0"/>
              </a:spcAft>
              <a:defRPr sz="3200"/>
            </a:pPr>
            <a:endParaRPr sz="1300" kern="0">
              <a:solidFill>
                <a:sysClr val="windowText" lastClr="000000"/>
              </a:solidFill>
              <a:latin typeface="Gill Sans MT"/>
              <a:sym typeface="Helvetica Light"/>
            </a:endParaRPr>
          </a:p>
        </p:txBody>
      </p:sp>
      <p:sp>
        <p:nvSpPr>
          <p:cNvPr id="55" name="Rectangle 54"/>
          <p:cNvSpPr/>
          <p:nvPr/>
        </p:nvSpPr>
        <p:spPr>
          <a:xfrm>
            <a:off x="404564" y="4648200"/>
            <a:ext cx="2838837" cy="1346829"/>
          </a:xfrm>
          <a:prstGeom prst="rect">
            <a:avLst/>
          </a:prstGeom>
        </p:spPr>
        <p:txBody>
          <a:bodyPr wrap="square" lIns="38402" tIns="19202" rIns="38402" bIns="19202" anchor="ctr" anchorCtr="1">
            <a:spAutoFit/>
          </a:bodyPr>
          <a:lstStyle/>
          <a:p>
            <a:pPr algn="ctr" defTabSz="245348" eaLnBrk="1" fontAlgn="auto" hangingPunct="1">
              <a:spcBef>
                <a:spcPts val="0"/>
              </a:spcBef>
              <a:spcAft>
                <a:spcPts val="0"/>
              </a:spcAft>
              <a:defRPr/>
            </a:pPr>
            <a:r>
              <a:rPr lang="en-US" sz="1700" b="1" kern="0" dirty="0">
                <a:solidFill>
                  <a:prstClr val="black"/>
                </a:solidFill>
                <a:latin typeface="Gill Sans MT"/>
                <a:ea typeface="Open Sans" pitchFamily="34" charset="0"/>
                <a:cs typeface="Open Sans" pitchFamily="34" charset="0"/>
                <a:sym typeface="Helvetica Light"/>
              </a:rPr>
              <a:t>Most Conservative Estimate</a:t>
            </a:r>
          </a:p>
          <a:p>
            <a:pPr algn="ctr" defTabSz="245348" eaLnBrk="1" fontAlgn="auto" hangingPunct="1">
              <a:spcBef>
                <a:spcPts val="0"/>
              </a:spcBef>
              <a:spcAft>
                <a:spcPts val="0"/>
              </a:spcAft>
              <a:defRPr/>
            </a:pPr>
            <a:r>
              <a:rPr lang="en-US" sz="1700" kern="0" dirty="0">
                <a:solidFill>
                  <a:prstClr val="black"/>
                </a:solidFill>
                <a:latin typeface="Gill Sans MT"/>
                <a:ea typeface="Open Sans" pitchFamily="34" charset="0"/>
                <a:cs typeface="Open Sans" pitchFamily="34" charset="0"/>
                <a:sym typeface="Helvetica Light"/>
              </a:rPr>
              <a:t>25% of women experience </a:t>
            </a:r>
            <a:r>
              <a:rPr lang="en-US" sz="1700" i="1" kern="0" dirty="0">
                <a:solidFill>
                  <a:prstClr val="black"/>
                </a:solidFill>
                <a:latin typeface="Gill Sans MT"/>
                <a:ea typeface="Open Sans" pitchFamily="34" charset="0"/>
                <a:cs typeface="Open Sans" pitchFamily="34" charset="0"/>
                <a:sym typeface="Helvetica Light"/>
              </a:rPr>
              <a:t>“sexual harassment,” </a:t>
            </a:r>
            <a:r>
              <a:rPr lang="en-US" sz="1700" kern="0" dirty="0">
                <a:solidFill>
                  <a:prstClr val="black"/>
                </a:solidFill>
                <a:latin typeface="Gill Sans MT"/>
                <a:ea typeface="Open Sans" pitchFamily="34" charset="0"/>
                <a:cs typeface="Open Sans" pitchFamily="34" charset="0"/>
                <a:sym typeface="Helvetica Light"/>
              </a:rPr>
              <a:t>if not defined in the survey.</a:t>
            </a:r>
          </a:p>
        </p:txBody>
      </p:sp>
      <p:grpSp>
        <p:nvGrpSpPr>
          <p:cNvPr id="59" name="Group 58"/>
          <p:cNvGrpSpPr>
            <a:grpSpLocks/>
          </p:cNvGrpSpPr>
          <p:nvPr/>
        </p:nvGrpSpPr>
        <p:grpSpPr bwMode="auto">
          <a:xfrm>
            <a:off x="1157222" y="1944216"/>
            <a:ext cx="1390104" cy="2327718"/>
            <a:chOff x="2871167" y="1809750"/>
            <a:chExt cx="1167433" cy="1816710"/>
          </a:xfrm>
        </p:grpSpPr>
        <p:sp>
          <p:nvSpPr>
            <p:cNvPr id="60" name="Rectangle 59"/>
            <p:cNvSpPr/>
            <p:nvPr/>
          </p:nvSpPr>
          <p:spPr>
            <a:xfrm>
              <a:off x="2871167" y="1809750"/>
              <a:ext cx="1167433" cy="181671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endParaRPr lang="en-US" sz="2100" kern="0">
                <a:solidFill>
                  <a:prstClr val="white"/>
                </a:solidFill>
                <a:sym typeface="Helvetica Light"/>
              </a:endParaRPr>
            </a:p>
          </p:txBody>
        </p:sp>
        <p:grpSp>
          <p:nvGrpSpPr>
            <p:cNvPr id="61" name="Group 45"/>
            <p:cNvGrpSpPr>
              <a:grpSpLocks/>
            </p:cNvGrpSpPr>
            <p:nvPr/>
          </p:nvGrpSpPr>
          <p:grpSpPr bwMode="auto">
            <a:xfrm>
              <a:off x="2967925" y="3097862"/>
              <a:ext cx="973918" cy="528598"/>
              <a:chOff x="2967925" y="3097862"/>
              <a:chExt cx="973918" cy="528598"/>
            </a:xfrm>
          </p:grpSpPr>
          <p:sp>
            <p:nvSpPr>
              <p:cNvPr id="62" name="Rectangle 61"/>
              <p:cNvSpPr/>
              <p:nvPr/>
            </p:nvSpPr>
            <p:spPr>
              <a:xfrm>
                <a:off x="3053109" y="3366023"/>
                <a:ext cx="803080" cy="2604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r>
                  <a:rPr lang="en-US" sz="1800" b="1" kern="0" dirty="0">
                    <a:solidFill>
                      <a:prstClr val="black"/>
                    </a:solidFill>
                    <a:ea typeface="Open Sans" pitchFamily="34" charset="0"/>
                    <a:cs typeface="Open Sans" pitchFamily="34" charset="0"/>
                    <a:sym typeface="Helvetica Light"/>
                  </a:rPr>
                  <a:t>25%</a:t>
                </a:r>
              </a:p>
            </p:txBody>
          </p:sp>
          <p:sp>
            <p:nvSpPr>
              <p:cNvPr id="63" name="Isosceles Triangle 62"/>
              <p:cNvSpPr/>
              <p:nvPr/>
            </p:nvSpPr>
            <p:spPr>
              <a:xfrm>
                <a:off x="2967925" y="3097862"/>
                <a:ext cx="973918" cy="273142"/>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endParaRPr lang="en-US" sz="2100" kern="0">
                  <a:solidFill>
                    <a:prstClr val="white"/>
                  </a:solidFill>
                  <a:sym typeface="Helvetica Light"/>
                </a:endParaRPr>
              </a:p>
            </p:txBody>
          </p:sp>
        </p:grpSp>
      </p:grpSp>
      <p:grpSp>
        <p:nvGrpSpPr>
          <p:cNvPr id="69" name="Group 68"/>
          <p:cNvGrpSpPr>
            <a:grpSpLocks/>
          </p:cNvGrpSpPr>
          <p:nvPr/>
        </p:nvGrpSpPr>
        <p:grpSpPr bwMode="auto">
          <a:xfrm>
            <a:off x="3914964" y="1944216"/>
            <a:ext cx="1436415" cy="2327718"/>
            <a:chOff x="2871167" y="1809750"/>
            <a:chExt cx="1167433" cy="1816710"/>
          </a:xfrm>
        </p:grpSpPr>
        <p:sp>
          <p:nvSpPr>
            <p:cNvPr id="70" name="Rectangle 69"/>
            <p:cNvSpPr/>
            <p:nvPr/>
          </p:nvSpPr>
          <p:spPr>
            <a:xfrm>
              <a:off x="2871167" y="1809750"/>
              <a:ext cx="1167433" cy="18167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endParaRPr lang="en-US" sz="2100" kern="0">
                <a:solidFill>
                  <a:prstClr val="white"/>
                </a:solidFill>
                <a:sym typeface="Helvetica Light"/>
              </a:endParaRPr>
            </a:p>
          </p:txBody>
        </p:sp>
        <p:grpSp>
          <p:nvGrpSpPr>
            <p:cNvPr id="71" name="Group 45"/>
            <p:cNvGrpSpPr>
              <a:grpSpLocks/>
            </p:cNvGrpSpPr>
            <p:nvPr/>
          </p:nvGrpSpPr>
          <p:grpSpPr bwMode="auto">
            <a:xfrm>
              <a:off x="2967924" y="2885747"/>
              <a:ext cx="973918" cy="740712"/>
              <a:chOff x="2967924" y="2885747"/>
              <a:chExt cx="973918" cy="740712"/>
            </a:xfrm>
          </p:grpSpPr>
          <p:sp>
            <p:nvSpPr>
              <p:cNvPr id="72" name="Rectangle 71"/>
              <p:cNvSpPr/>
              <p:nvPr/>
            </p:nvSpPr>
            <p:spPr>
              <a:xfrm>
                <a:off x="3053343" y="3158889"/>
                <a:ext cx="803080" cy="4675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r>
                  <a:rPr lang="en-US" sz="1800" b="1" kern="0" dirty="0">
                    <a:solidFill>
                      <a:prstClr val="black"/>
                    </a:solidFill>
                    <a:ea typeface="Open Sans" pitchFamily="34" charset="0"/>
                    <a:cs typeface="Open Sans" pitchFamily="34" charset="0"/>
                    <a:sym typeface="Helvetica Light"/>
                  </a:rPr>
                  <a:t>40%</a:t>
                </a:r>
              </a:p>
            </p:txBody>
          </p:sp>
          <p:sp>
            <p:nvSpPr>
              <p:cNvPr id="73" name="Isosceles Triangle 72"/>
              <p:cNvSpPr/>
              <p:nvPr/>
            </p:nvSpPr>
            <p:spPr>
              <a:xfrm>
                <a:off x="2967924" y="2885747"/>
                <a:ext cx="973918" cy="273142"/>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endParaRPr lang="en-US" sz="2100" kern="0">
                  <a:solidFill>
                    <a:prstClr val="white"/>
                  </a:solidFill>
                  <a:sym typeface="Helvetica Light"/>
                </a:endParaRPr>
              </a:p>
            </p:txBody>
          </p:sp>
        </p:grpSp>
      </p:grpSp>
      <p:sp>
        <p:nvSpPr>
          <p:cNvPr id="74" name="Rectangle 73"/>
          <p:cNvSpPr/>
          <p:nvPr/>
        </p:nvSpPr>
        <p:spPr>
          <a:xfrm>
            <a:off x="3277788" y="4477254"/>
            <a:ext cx="2568224" cy="1870050"/>
          </a:xfrm>
          <a:prstGeom prst="rect">
            <a:avLst/>
          </a:prstGeom>
        </p:spPr>
        <p:txBody>
          <a:bodyPr wrap="square" lIns="38402" tIns="19202" rIns="38402" bIns="19202" anchor="ctr" anchorCtr="1">
            <a:spAutoFit/>
          </a:bodyPr>
          <a:lstStyle/>
          <a:p>
            <a:pPr algn="ctr" defTabSz="245348" eaLnBrk="1" fontAlgn="auto" hangingPunct="1">
              <a:lnSpc>
                <a:spcPct val="200000"/>
              </a:lnSpc>
              <a:spcBef>
                <a:spcPts val="0"/>
              </a:spcBef>
              <a:spcAft>
                <a:spcPts val="0"/>
              </a:spcAft>
              <a:defRPr/>
            </a:pPr>
            <a:r>
              <a:rPr lang="en-US" sz="1700" b="1" kern="0" dirty="0">
                <a:solidFill>
                  <a:prstClr val="black"/>
                </a:solidFill>
                <a:latin typeface="Gill Sans MT"/>
                <a:ea typeface="Open Sans" pitchFamily="34" charset="0"/>
                <a:cs typeface="Open Sans" pitchFamily="34" charset="0"/>
                <a:sym typeface="Helvetica Light"/>
              </a:rPr>
              <a:t>More Accurate Estimate</a:t>
            </a:r>
          </a:p>
          <a:p>
            <a:pPr algn="ctr" defTabSz="245348" eaLnBrk="1" fontAlgn="auto" hangingPunct="1">
              <a:spcBef>
                <a:spcPts val="0"/>
              </a:spcBef>
              <a:spcAft>
                <a:spcPts val="0"/>
              </a:spcAft>
              <a:defRPr/>
            </a:pPr>
            <a:r>
              <a:rPr lang="en-US" sz="1700" kern="0" dirty="0">
                <a:solidFill>
                  <a:prstClr val="black"/>
                </a:solidFill>
                <a:latin typeface="Gill Sans MT"/>
                <a:ea typeface="Open Sans" pitchFamily="34" charset="0"/>
                <a:cs typeface="Open Sans" pitchFamily="34" charset="0"/>
                <a:sym typeface="Helvetica Light"/>
              </a:rPr>
              <a:t>40% of women experience </a:t>
            </a:r>
            <a:r>
              <a:rPr lang="en-US" sz="1700" i="1" kern="0" dirty="0">
                <a:solidFill>
                  <a:prstClr val="black"/>
                </a:solidFill>
                <a:latin typeface="Gill Sans MT"/>
                <a:ea typeface="Open Sans" pitchFamily="34" charset="0"/>
                <a:cs typeface="Open Sans" pitchFamily="34" charset="0"/>
                <a:sym typeface="Helvetica Light"/>
              </a:rPr>
              <a:t>unwanted sexual attention </a:t>
            </a:r>
            <a:r>
              <a:rPr lang="en-US" sz="1700" kern="0" dirty="0">
                <a:solidFill>
                  <a:prstClr val="black"/>
                </a:solidFill>
                <a:latin typeface="Gill Sans MT"/>
                <a:ea typeface="Open Sans" pitchFamily="34" charset="0"/>
                <a:cs typeface="Open Sans" pitchFamily="34" charset="0"/>
                <a:sym typeface="Helvetica Light"/>
              </a:rPr>
              <a:t>or </a:t>
            </a:r>
            <a:r>
              <a:rPr lang="en-US" sz="1700" i="1" kern="0" dirty="0">
                <a:solidFill>
                  <a:prstClr val="black"/>
                </a:solidFill>
                <a:latin typeface="Gill Sans MT"/>
                <a:ea typeface="Open Sans" pitchFamily="34" charset="0"/>
                <a:cs typeface="Open Sans" pitchFamily="34" charset="0"/>
                <a:sym typeface="Helvetica Light"/>
              </a:rPr>
              <a:t>sexual coercion</a:t>
            </a:r>
            <a:r>
              <a:rPr lang="en-US" sz="1700" kern="0" dirty="0">
                <a:solidFill>
                  <a:prstClr val="black"/>
                </a:solidFill>
                <a:latin typeface="Gill Sans MT"/>
                <a:ea typeface="Open Sans" pitchFamily="34" charset="0"/>
                <a:cs typeface="Open Sans" pitchFamily="34" charset="0"/>
                <a:sym typeface="Helvetica Light"/>
              </a:rPr>
              <a:t>, even if they don’t label it as </a:t>
            </a:r>
            <a:r>
              <a:rPr lang="en-US" sz="1700" i="1" kern="0" dirty="0">
                <a:solidFill>
                  <a:prstClr val="black"/>
                </a:solidFill>
                <a:latin typeface="Gill Sans MT"/>
                <a:ea typeface="Open Sans" pitchFamily="34" charset="0"/>
                <a:cs typeface="Open Sans" pitchFamily="34" charset="0"/>
                <a:sym typeface="Helvetica Light"/>
              </a:rPr>
              <a:t>“sexual harassment.”</a:t>
            </a:r>
            <a:endParaRPr lang="en-US" sz="1700" i="1" kern="0" dirty="0">
              <a:solidFill>
                <a:prstClr val="black"/>
              </a:solidFill>
              <a:latin typeface="Open Sans" pitchFamily="34" charset="0"/>
              <a:ea typeface="Open Sans" pitchFamily="34" charset="0"/>
              <a:cs typeface="Open Sans" pitchFamily="34" charset="0"/>
              <a:sym typeface="Helvetica Light"/>
            </a:endParaRPr>
          </a:p>
        </p:txBody>
      </p:sp>
      <p:grpSp>
        <p:nvGrpSpPr>
          <p:cNvPr id="75" name="Group 74"/>
          <p:cNvGrpSpPr>
            <a:grpSpLocks/>
          </p:cNvGrpSpPr>
          <p:nvPr/>
        </p:nvGrpSpPr>
        <p:grpSpPr bwMode="auto">
          <a:xfrm>
            <a:off x="6690627" y="1944215"/>
            <a:ext cx="1413548" cy="2327718"/>
            <a:chOff x="2871167" y="1809750"/>
            <a:chExt cx="1167433" cy="1816710"/>
          </a:xfrm>
        </p:grpSpPr>
        <p:sp>
          <p:nvSpPr>
            <p:cNvPr id="76" name="Rectangle 75"/>
            <p:cNvSpPr/>
            <p:nvPr/>
          </p:nvSpPr>
          <p:spPr>
            <a:xfrm>
              <a:off x="2871167" y="1809750"/>
              <a:ext cx="1167433" cy="181671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endParaRPr lang="en-US" sz="2100" kern="0">
                <a:solidFill>
                  <a:prstClr val="white"/>
                </a:solidFill>
                <a:sym typeface="Helvetica Light"/>
              </a:endParaRPr>
            </a:p>
          </p:txBody>
        </p:sp>
        <p:grpSp>
          <p:nvGrpSpPr>
            <p:cNvPr id="77" name="Group 45"/>
            <p:cNvGrpSpPr>
              <a:grpSpLocks/>
            </p:cNvGrpSpPr>
            <p:nvPr/>
          </p:nvGrpSpPr>
          <p:grpSpPr bwMode="auto">
            <a:xfrm>
              <a:off x="2968159" y="2628620"/>
              <a:ext cx="973918" cy="997840"/>
              <a:chOff x="2968159" y="2628620"/>
              <a:chExt cx="973918" cy="997840"/>
            </a:xfrm>
          </p:grpSpPr>
          <p:sp>
            <p:nvSpPr>
              <p:cNvPr id="78" name="Rectangle 77"/>
              <p:cNvSpPr/>
              <p:nvPr/>
            </p:nvSpPr>
            <p:spPr>
              <a:xfrm>
                <a:off x="3053109" y="2885748"/>
                <a:ext cx="803080" cy="7407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r>
                  <a:rPr lang="en-US" sz="1800" b="1" kern="0" dirty="0">
                    <a:solidFill>
                      <a:prstClr val="black"/>
                    </a:solidFill>
                    <a:ea typeface="Open Sans" pitchFamily="34" charset="0"/>
                    <a:cs typeface="Open Sans" pitchFamily="34" charset="0"/>
                    <a:sym typeface="Helvetica Light"/>
                  </a:rPr>
                  <a:t>60%</a:t>
                </a:r>
              </a:p>
            </p:txBody>
          </p:sp>
          <p:sp>
            <p:nvSpPr>
              <p:cNvPr id="79" name="Isosceles Triangle 78"/>
              <p:cNvSpPr/>
              <p:nvPr/>
            </p:nvSpPr>
            <p:spPr>
              <a:xfrm>
                <a:off x="2968159" y="2628620"/>
                <a:ext cx="973918" cy="273142"/>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5348" eaLnBrk="1" fontAlgn="auto" hangingPunct="1">
                  <a:spcBef>
                    <a:spcPts val="0"/>
                  </a:spcBef>
                  <a:spcAft>
                    <a:spcPts val="0"/>
                  </a:spcAft>
                  <a:defRPr/>
                </a:pPr>
                <a:endParaRPr lang="en-US" sz="2100" kern="0">
                  <a:solidFill>
                    <a:prstClr val="white"/>
                  </a:solidFill>
                  <a:sym typeface="Helvetica Light"/>
                </a:endParaRPr>
              </a:p>
            </p:txBody>
          </p:sp>
        </p:grpSp>
      </p:grpSp>
      <p:sp>
        <p:nvSpPr>
          <p:cNvPr id="80" name="Rectangle 79"/>
          <p:cNvSpPr/>
          <p:nvPr/>
        </p:nvSpPr>
        <p:spPr>
          <a:xfrm>
            <a:off x="6254820" y="4388530"/>
            <a:ext cx="2285167" cy="2393270"/>
          </a:xfrm>
          <a:prstGeom prst="rect">
            <a:avLst/>
          </a:prstGeom>
        </p:spPr>
        <p:txBody>
          <a:bodyPr wrap="square" lIns="38402" tIns="19202" rIns="38402" bIns="19202" anchor="ctr" anchorCtr="1">
            <a:spAutoFit/>
          </a:bodyPr>
          <a:lstStyle/>
          <a:p>
            <a:pPr algn="ctr" defTabSz="245348" eaLnBrk="1" fontAlgn="auto" hangingPunct="1">
              <a:spcBef>
                <a:spcPts val="0"/>
              </a:spcBef>
              <a:spcAft>
                <a:spcPts val="0"/>
              </a:spcAft>
              <a:defRPr/>
            </a:pPr>
            <a:r>
              <a:rPr lang="en-US" sz="1700" b="1" kern="0" dirty="0">
                <a:solidFill>
                  <a:prstClr val="black"/>
                </a:solidFill>
                <a:latin typeface="Gill Sans MT"/>
                <a:ea typeface="Open Sans" pitchFamily="34" charset="0"/>
                <a:cs typeface="Open Sans" pitchFamily="34" charset="0"/>
                <a:sym typeface="Helvetica Light"/>
              </a:rPr>
              <a:t>Most Accurate Estimate</a:t>
            </a:r>
          </a:p>
          <a:p>
            <a:pPr algn="ctr" defTabSz="245348" eaLnBrk="1" fontAlgn="auto" hangingPunct="1">
              <a:spcBef>
                <a:spcPts val="0"/>
              </a:spcBef>
              <a:spcAft>
                <a:spcPts val="0"/>
              </a:spcAft>
              <a:defRPr/>
            </a:pPr>
            <a:r>
              <a:rPr lang="en-US" sz="1700" kern="0" dirty="0">
                <a:solidFill>
                  <a:prstClr val="black"/>
                </a:solidFill>
                <a:latin typeface="Gill Sans MT"/>
                <a:ea typeface="Open Sans" pitchFamily="34" charset="0"/>
                <a:cs typeface="Open Sans" pitchFamily="34" charset="0"/>
                <a:sym typeface="Helvetica Light"/>
              </a:rPr>
              <a:t>60% of women experience </a:t>
            </a:r>
            <a:r>
              <a:rPr lang="en-US" sz="1700" i="1" kern="0" dirty="0">
                <a:solidFill>
                  <a:prstClr val="black"/>
                </a:solidFill>
                <a:latin typeface="Gill Sans MT"/>
                <a:ea typeface="Open Sans" pitchFamily="34" charset="0"/>
                <a:cs typeface="Open Sans" pitchFamily="34" charset="0"/>
                <a:sym typeface="Helvetica Light"/>
              </a:rPr>
              <a:t>unwanted sexual attention </a:t>
            </a:r>
            <a:r>
              <a:rPr lang="en-US" sz="1700" kern="0" dirty="0">
                <a:solidFill>
                  <a:prstClr val="black"/>
                </a:solidFill>
                <a:latin typeface="Gill Sans MT"/>
                <a:ea typeface="Open Sans" pitchFamily="34" charset="0"/>
                <a:cs typeface="Open Sans" pitchFamily="34" charset="0"/>
                <a:sym typeface="Helvetica Light"/>
              </a:rPr>
              <a:t>or </a:t>
            </a:r>
            <a:r>
              <a:rPr lang="en-US" sz="1700" i="1" kern="0" dirty="0">
                <a:solidFill>
                  <a:prstClr val="black"/>
                </a:solidFill>
                <a:latin typeface="Gill Sans MT"/>
                <a:ea typeface="Open Sans" pitchFamily="34" charset="0"/>
                <a:cs typeface="Open Sans" pitchFamily="34" charset="0"/>
                <a:sym typeface="Helvetica Light"/>
              </a:rPr>
              <a:t>sexual coercion</a:t>
            </a:r>
            <a:r>
              <a:rPr lang="en-US" sz="1700" kern="0" dirty="0">
                <a:solidFill>
                  <a:prstClr val="black"/>
                </a:solidFill>
                <a:latin typeface="Gill Sans MT"/>
                <a:ea typeface="Open Sans" pitchFamily="34" charset="0"/>
                <a:cs typeface="Open Sans" pitchFamily="34" charset="0"/>
                <a:sym typeface="Helvetica Light"/>
              </a:rPr>
              <a:t>, OR </a:t>
            </a:r>
            <a:r>
              <a:rPr lang="en-US" sz="1700" i="1" kern="0" dirty="0">
                <a:solidFill>
                  <a:prstClr val="black"/>
                </a:solidFill>
                <a:latin typeface="Gill Sans MT"/>
                <a:ea typeface="Open Sans" pitchFamily="34" charset="0"/>
                <a:cs typeface="Open Sans" pitchFamily="34" charset="0"/>
                <a:sym typeface="Helvetica Light"/>
              </a:rPr>
              <a:t>sexually crude conduct </a:t>
            </a:r>
            <a:r>
              <a:rPr lang="en-US" sz="1700" kern="0" dirty="0">
                <a:solidFill>
                  <a:prstClr val="black"/>
                </a:solidFill>
                <a:latin typeface="Gill Sans MT"/>
                <a:ea typeface="Open Sans" pitchFamily="34" charset="0"/>
                <a:cs typeface="Open Sans" pitchFamily="34" charset="0"/>
                <a:sym typeface="Helvetica Light"/>
              </a:rPr>
              <a:t>or </a:t>
            </a:r>
            <a:r>
              <a:rPr lang="en-US" sz="1700" i="1" kern="0" dirty="0">
                <a:solidFill>
                  <a:prstClr val="black"/>
                </a:solidFill>
                <a:latin typeface="Gill Sans MT"/>
                <a:ea typeface="Open Sans" pitchFamily="34" charset="0"/>
                <a:cs typeface="Open Sans" pitchFamily="34" charset="0"/>
                <a:sym typeface="Helvetica Light"/>
              </a:rPr>
              <a:t>sexist comments </a:t>
            </a:r>
            <a:r>
              <a:rPr lang="en-US" sz="1700" kern="0" dirty="0">
                <a:solidFill>
                  <a:prstClr val="black"/>
                </a:solidFill>
                <a:latin typeface="Gill Sans MT"/>
                <a:ea typeface="Open Sans" pitchFamily="34" charset="0"/>
                <a:cs typeface="Open Sans" pitchFamily="34" charset="0"/>
                <a:sym typeface="Helvetica Light"/>
              </a:rPr>
              <a:t>in the workplace. </a:t>
            </a:r>
            <a:endParaRPr lang="en-US" sz="1700" i="1" kern="0" dirty="0">
              <a:solidFill>
                <a:prstClr val="black"/>
              </a:solidFill>
              <a:latin typeface="Open Sans" pitchFamily="34" charset="0"/>
              <a:ea typeface="Open Sans" pitchFamily="34" charset="0"/>
              <a:cs typeface="Open Sans" pitchFamily="34" charset="0"/>
              <a:sym typeface="Helvetica Light"/>
            </a:endParaRPr>
          </a:p>
        </p:txBody>
      </p:sp>
    </p:spTree>
    <p:extLst>
      <p:ext uri="{BB962C8B-B14F-4D97-AF65-F5344CB8AC3E}">
        <p14:creationId xmlns:p14="http://schemas.microsoft.com/office/powerpoint/2010/main" val="414540711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722"/>
                                        </p:tgtEl>
                                        <p:attrNameLst>
                                          <p:attrName>style.visibility</p:attrName>
                                        </p:attrNameLst>
                                      </p:cBhvr>
                                      <p:to>
                                        <p:strVal val="visible"/>
                                      </p:to>
                                    </p:set>
                                    <p:anim calcmode="lin" valueType="num">
                                      <p:cBhvr>
                                        <p:cTn id="7" dur="600" fill="hold"/>
                                        <p:tgtEl>
                                          <p:spTgt spid="722"/>
                                        </p:tgtEl>
                                        <p:attrNameLst>
                                          <p:attrName>ppt_x</p:attrName>
                                        </p:attrNameLst>
                                      </p:cBhvr>
                                      <p:tavLst>
                                        <p:tav tm="0">
                                          <p:val>
                                            <p:strVal val="1+#ppt_w/2"/>
                                          </p:val>
                                        </p:tav>
                                        <p:tav tm="100000">
                                          <p:val>
                                            <p:strVal val="#ppt_x"/>
                                          </p:val>
                                        </p:tav>
                                      </p:tavLst>
                                    </p:anim>
                                    <p:anim calcmode="lin" valueType="num">
                                      <p:cBhvr>
                                        <p:cTn id="8" dur="600" fill="hold"/>
                                        <p:tgtEl>
                                          <p:spTgt spid="722"/>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2" fill="hold" grpId="0" nodeType="afterEffect">
                                  <p:stCondLst>
                                    <p:cond delay="0"/>
                                  </p:stCondLst>
                                  <p:iterate>
                                    <p:tmAbs val="0"/>
                                  </p:iterate>
                                  <p:childTnLst>
                                    <p:set>
                                      <p:cBhvr>
                                        <p:cTn id="11" fill="hold"/>
                                        <p:tgtEl>
                                          <p:spTgt spid="723"/>
                                        </p:tgtEl>
                                        <p:attrNameLst>
                                          <p:attrName>style.visibility</p:attrName>
                                        </p:attrNameLst>
                                      </p:cBhvr>
                                      <p:to>
                                        <p:strVal val="visible"/>
                                      </p:to>
                                    </p:set>
                                    <p:anim calcmode="lin" valueType="num">
                                      <p:cBhvr>
                                        <p:cTn id="12" dur="700" fill="hold"/>
                                        <p:tgtEl>
                                          <p:spTgt spid="723"/>
                                        </p:tgtEl>
                                        <p:attrNameLst>
                                          <p:attrName>ppt_x</p:attrName>
                                        </p:attrNameLst>
                                      </p:cBhvr>
                                      <p:tavLst>
                                        <p:tav tm="0">
                                          <p:val>
                                            <p:strVal val="1+#ppt_w/2"/>
                                          </p:val>
                                        </p:tav>
                                        <p:tav tm="100000">
                                          <p:val>
                                            <p:strVal val="#ppt_x"/>
                                          </p:val>
                                        </p:tav>
                                      </p:tavLst>
                                    </p:anim>
                                    <p:anim calcmode="lin" valueType="num">
                                      <p:cBhvr>
                                        <p:cTn id="13" dur="700" fill="hold"/>
                                        <p:tgtEl>
                                          <p:spTgt spid="723"/>
                                        </p:tgtEl>
                                        <p:attrNameLst>
                                          <p:attrName>ppt_y</p:attrName>
                                        </p:attrNameLst>
                                      </p:cBhvr>
                                      <p:tavLst>
                                        <p:tav tm="0">
                                          <p:val>
                                            <p:strVal val="#ppt_y"/>
                                          </p:val>
                                        </p:tav>
                                        <p:tav tm="100000">
                                          <p:val>
                                            <p:strVal val="#ppt_y"/>
                                          </p:val>
                                        </p:tav>
                                      </p:tavLst>
                                    </p:anim>
                                  </p:childTnLst>
                                </p:cTn>
                              </p:par>
                            </p:childTnLst>
                          </p:cTn>
                        </p:par>
                        <p:par>
                          <p:cTn id="14" fill="hold">
                            <p:stCondLst>
                              <p:cond delay="1300"/>
                            </p:stCondLst>
                            <p:childTnLst>
                              <p:par>
                                <p:cTn id="15" presetID="22" presetClass="entr" presetSubtype="8" fill="hold" grpId="0" nodeType="afterEffect">
                                  <p:stCondLst>
                                    <p:cond delay="100"/>
                                  </p:stCondLst>
                                  <p:iterate>
                                    <p:tmAbs val="0"/>
                                  </p:iterate>
                                  <p:childTnLst>
                                    <p:set>
                                      <p:cBhvr>
                                        <p:cTn id="16" fill="hold"/>
                                        <p:tgtEl>
                                          <p:spTgt spid="724"/>
                                        </p:tgtEl>
                                        <p:attrNameLst>
                                          <p:attrName>style.visibility</p:attrName>
                                        </p:attrNameLst>
                                      </p:cBhvr>
                                      <p:to>
                                        <p:strVal val="visible"/>
                                      </p:to>
                                    </p:set>
                                    <p:animEffect transition="in" filter="wipe(left)">
                                      <p:cBhvr>
                                        <p:cTn id="17" dur="1000"/>
                                        <p:tgtEl>
                                          <p:spTgt spid="724"/>
                                        </p:tgtEl>
                                      </p:cBhvr>
                                    </p:animEffect>
                                  </p:childTnLst>
                                </p:cTn>
                              </p:par>
                            </p:childTnLst>
                          </p:cTn>
                        </p:par>
                        <p:par>
                          <p:cTn id="18" fill="hold">
                            <p:stCondLst>
                              <p:cond delay="2400"/>
                            </p:stCondLst>
                            <p:childTnLst>
                              <p:par>
                                <p:cTn id="19" presetID="2" presetClass="entr" presetSubtype="4"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par>
                          <p:cTn id="23" fill="hold">
                            <p:stCondLst>
                              <p:cond delay="2900"/>
                            </p:stCondLst>
                            <p:childTnLst>
                              <p:par>
                                <p:cTn id="24" presetID="2" presetClass="entr" presetSubtype="4"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additive="base">
                                        <p:cTn id="26" dur="500" fill="hold"/>
                                        <p:tgtEl>
                                          <p:spTgt spid="59"/>
                                        </p:tgtEl>
                                        <p:attrNameLst>
                                          <p:attrName>ppt_x</p:attrName>
                                        </p:attrNameLst>
                                      </p:cBhvr>
                                      <p:tavLst>
                                        <p:tav tm="0">
                                          <p:val>
                                            <p:strVal val="#ppt_x"/>
                                          </p:val>
                                        </p:tav>
                                        <p:tav tm="100000">
                                          <p:val>
                                            <p:strVal val="#ppt_x"/>
                                          </p:val>
                                        </p:tav>
                                      </p:tavLst>
                                    </p:anim>
                                    <p:anim calcmode="lin" valueType="num">
                                      <p:cBhvr additive="base">
                                        <p:cTn id="27" dur="500" fill="hold"/>
                                        <p:tgtEl>
                                          <p:spTgt spid="59"/>
                                        </p:tgtEl>
                                        <p:attrNameLst>
                                          <p:attrName>ppt_y</p:attrName>
                                        </p:attrNameLst>
                                      </p:cBhvr>
                                      <p:tavLst>
                                        <p:tav tm="0">
                                          <p:val>
                                            <p:strVal val="1+#ppt_h/2"/>
                                          </p:val>
                                        </p:tav>
                                        <p:tav tm="100000">
                                          <p:val>
                                            <p:strVal val="#ppt_y"/>
                                          </p:val>
                                        </p:tav>
                                      </p:tavLst>
                                    </p:anim>
                                  </p:childTnLst>
                                </p:cTn>
                              </p:par>
                            </p:childTnLst>
                          </p:cTn>
                        </p:par>
                        <p:par>
                          <p:cTn id="28" fill="hold">
                            <p:stCondLst>
                              <p:cond delay="3400"/>
                            </p:stCondLst>
                            <p:childTnLst>
                              <p:par>
                                <p:cTn id="29" presetID="2" presetClass="entr" presetSubtype="4"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ppt_x"/>
                                          </p:val>
                                        </p:tav>
                                        <p:tav tm="100000">
                                          <p:val>
                                            <p:strVal val="#ppt_x"/>
                                          </p:val>
                                        </p:tav>
                                      </p:tavLst>
                                    </p:anim>
                                    <p:anim calcmode="lin" valueType="num">
                                      <p:cBhvr additive="base">
                                        <p:cTn id="32" dur="500" fill="hold"/>
                                        <p:tgtEl>
                                          <p:spTgt spid="69"/>
                                        </p:tgtEl>
                                        <p:attrNameLst>
                                          <p:attrName>ppt_y</p:attrName>
                                        </p:attrNameLst>
                                      </p:cBhvr>
                                      <p:tavLst>
                                        <p:tav tm="0">
                                          <p:val>
                                            <p:strVal val="1+#ppt_h/2"/>
                                          </p:val>
                                        </p:tav>
                                        <p:tav tm="100000">
                                          <p:val>
                                            <p:strVal val="#ppt_y"/>
                                          </p:val>
                                        </p:tav>
                                      </p:tavLst>
                                    </p:anim>
                                  </p:childTnLst>
                                </p:cTn>
                              </p:par>
                            </p:childTnLst>
                          </p:cTn>
                        </p:par>
                        <p:par>
                          <p:cTn id="33" fill="hold">
                            <p:stCondLst>
                              <p:cond delay="3900"/>
                            </p:stCondLst>
                            <p:childTnLst>
                              <p:par>
                                <p:cTn id="34" presetID="2" presetClass="entr" presetSubtype="4" fill="hold" grpId="0" nodeType="after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fill="hold"/>
                                        <p:tgtEl>
                                          <p:spTgt spid="74"/>
                                        </p:tgtEl>
                                        <p:attrNameLst>
                                          <p:attrName>ppt_x</p:attrName>
                                        </p:attrNameLst>
                                      </p:cBhvr>
                                      <p:tavLst>
                                        <p:tav tm="0">
                                          <p:val>
                                            <p:strVal val="#ppt_x"/>
                                          </p:val>
                                        </p:tav>
                                        <p:tav tm="100000">
                                          <p:val>
                                            <p:strVal val="#ppt_x"/>
                                          </p:val>
                                        </p:tav>
                                      </p:tavLst>
                                    </p:anim>
                                    <p:anim calcmode="lin" valueType="num">
                                      <p:cBhvr additive="base">
                                        <p:cTn id="37" dur="500" fill="hold"/>
                                        <p:tgtEl>
                                          <p:spTgt spid="74"/>
                                        </p:tgtEl>
                                        <p:attrNameLst>
                                          <p:attrName>ppt_y</p:attrName>
                                        </p:attrNameLst>
                                      </p:cBhvr>
                                      <p:tavLst>
                                        <p:tav tm="0">
                                          <p:val>
                                            <p:strVal val="1+#ppt_h/2"/>
                                          </p:val>
                                        </p:tav>
                                        <p:tav tm="100000">
                                          <p:val>
                                            <p:strVal val="#ppt_y"/>
                                          </p:val>
                                        </p:tav>
                                      </p:tavLst>
                                    </p:anim>
                                  </p:childTnLst>
                                </p:cTn>
                              </p:par>
                            </p:childTnLst>
                          </p:cTn>
                        </p:par>
                        <p:par>
                          <p:cTn id="38" fill="hold">
                            <p:stCondLst>
                              <p:cond delay="4400"/>
                            </p:stCondLst>
                            <p:childTnLst>
                              <p:par>
                                <p:cTn id="39" presetID="2" presetClass="entr" presetSubtype="4" fill="hold" nodeType="after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500" fill="hold"/>
                                        <p:tgtEl>
                                          <p:spTgt spid="75"/>
                                        </p:tgtEl>
                                        <p:attrNameLst>
                                          <p:attrName>ppt_x</p:attrName>
                                        </p:attrNameLst>
                                      </p:cBhvr>
                                      <p:tavLst>
                                        <p:tav tm="0">
                                          <p:val>
                                            <p:strVal val="#ppt_x"/>
                                          </p:val>
                                        </p:tav>
                                        <p:tav tm="100000">
                                          <p:val>
                                            <p:strVal val="#ppt_x"/>
                                          </p:val>
                                        </p:tav>
                                      </p:tavLst>
                                    </p:anim>
                                    <p:anim calcmode="lin" valueType="num">
                                      <p:cBhvr additive="base">
                                        <p:cTn id="42" dur="500" fill="hold"/>
                                        <p:tgtEl>
                                          <p:spTgt spid="75"/>
                                        </p:tgtEl>
                                        <p:attrNameLst>
                                          <p:attrName>ppt_y</p:attrName>
                                        </p:attrNameLst>
                                      </p:cBhvr>
                                      <p:tavLst>
                                        <p:tav tm="0">
                                          <p:val>
                                            <p:strVal val="1+#ppt_h/2"/>
                                          </p:val>
                                        </p:tav>
                                        <p:tav tm="100000">
                                          <p:val>
                                            <p:strVal val="#ppt_y"/>
                                          </p:val>
                                        </p:tav>
                                      </p:tavLst>
                                    </p:anim>
                                  </p:childTnLst>
                                </p:cTn>
                              </p:par>
                            </p:childTnLst>
                          </p:cTn>
                        </p:par>
                        <p:par>
                          <p:cTn id="43" fill="hold">
                            <p:stCondLst>
                              <p:cond delay="4900"/>
                            </p:stCondLst>
                            <p:childTnLst>
                              <p:par>
                                <p:cTn id="44" presetID="2" presetClass="entr" presetSubtype="4"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 calcmode="lin" valueType="num">
                                      <p:cBhvr additive="base">
                                        <p:cTn id="46" dur="500" fill="hold"/>
                                        <p:tgtEl>
                                          <p:spTgt spid="80"/>
                                        </p:tgtEl>
                                        <p:attrNameLst>
                                          <p:attrName>ppt_x</p:attrName>
                                        </p:attrNameLst>
                                      </p:cBhvr>
                                      <p:tavLst>
                                        <p:tav tm="0">
                                          <p:val>
                                            <p:strVal val="#ppt_x"/>
                                          </p:val>
                                        </p:tav>
                                        <p:tav tm="100000">
                                          <p:val>
                                            <p:strVal val="#ppt_x"/>
                                          </p:val>
                                        </p:tav>
                                      </p:tavLst>
                                    </p:anim>
                                    <p:anim calcmode="lin" valueType="num">
                                      <p:cBhvr additive="base">
                                        <p:cTn id="47"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animBg="1" advAuto="0"/>
      <p:bldP spid="723" grpId="0" animBg="1" advAuto="0"/>
      <p:bldP spid="724" grpId="0" animBg="1" advAuto="0"/>
      <p:bldP spid="55" grpId="0"/>
      <p:bldP spid="74" grpId="0"/>
      <p:bldP spid="80"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72" name="Shape 1372"/>
          <p:cNvSpPr>
            <a:spLocks noGrp="1"/>
          </p:cNvSpPr>
          <p:nvPr>
            <p:ph type="sldNum" sz="quarter" idx="4294967295"/>
          </p:nvPr>
        </p:nvSpPr>
        <p:spPr>
          <a:xfrm>
            <a:off x="4634541" y="6586036"/>
            <a:ext cx="169069" cy="223838"/>
          </a:xfrm>
          <a:prstGeom prst="rect">
            <a:avLst/>
          </a:prstGeom>
          <a:extLst>
            <a:ext uri="{C572A759-6A51-4108-AA02-DFA0A04FC94B}">
              <ma14:wrappingTextBoxFlag xmlns:ma14="http://schemas.microsoft.com/office/mac/drawingml/2011/main" xmlns="" val="1"/>
            </a:ext>
          </a:extLst>
        </p:spPr>
        <p:txBody>
          <a:bodyPr>
            <a:noAutofit/>
          </a:bodyPr>
          <a:lstStyle/>
          <a:p>
            <a:pPr>
              <a:defRPr sz="1800">
                <a:solidFill>
                  <a:srgbClr val="000000"/>
                </a:solidFill>
              </a:defRPr>
            </a:pPr>
            <a:fld id="{86CB4B4D-7CA3-9044-876B-883B54F8677D}" type="slidenum">
              <a:rPr sz="1300" b="1">
                <a:solidFill>
                  <a:srgbClr val="000000"/>
                </a:solidFill>
              </a:rPr>
              <a:pPr>
                <a:defRPr sz="1800">
                  <a:solidFill>
                    <a:srgbClr val="000000"/>
                  </a:solidFill>
                </a:defRPr>
              </a:pPr>
              <a:t>94</a:t>
            </a:fld>
            <a:endParaRPr sz="1300" b="1" dirty="0">
              <a:solidFill>
                <a:srgbClr val="000000"/>
              </a:solidFill>
            </a:endParaRPr>
          </a:p>
        </p:txBody>
      </p:sp>
      <p:sp>
        <p:nvSpPr>
          <p:cNvPr id="1373" name="Shape 1373"/>
          <p:cNvSpPr/>
          <p:nvPr/>
        </p:nvSpPr>
        <p:spPr>
          <a:xfrm>
            <a:off x="542298" y="219946"/>
            <a:ext cx="8184482" cy="3847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algn="ctr" eaLnBrk="1" fontAlgn="auto" hangingPunct="1">
              <a:lnSpc>
                <a:spcPct val="100000"/>
              </a:lnSpc>
              <a:spcAft>
                <a:spcPts val="0"/>
              </a:spcAft>
              <a:defRPr sz="1800">
                <a:solidFill>
                  <a:srgbClr val="000000"/>
                </a:solidFill>
              </a:defRPr>
            </a:pPr>
            <a:r>
              <a:rPr lang="en-US" sz="2500" kern="0" dirty="0">
                <a:solidFill>
                  <a:srgbClr val="000000"/>
                </a:solidFill>
                <a:latin typeface="Gill Sans MT"/>
              </a:rPr>
              <a:t>Harassment is HUGELY UNDER-REPORTED</a:t>
            </a:r>
            <a:endParaRPr sz="2500" kern="0" dirty="0">
              <a:solidFill>
                <a:srgbClr val="000000"/>
              </a:solidFill>
              <a:latin typeface="Gill Sans MT"/>
            </a:endParaRPr>
          </a:p>
        </p:txBody>
      </p:sp>
      <p:sp>
        <p:nvSpPr>
          <p:cNvPr id="1393" name="Shape 1393"/>
          <p:cNvSpPr/>
          <p:nvPr/>
        </p:nvSpPr>
        <p:spPr>
          <a:xfrm>
            <a:off x="1170435" y="5089127"/>
            <a:ext cx="2095426"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2500" b="1">
                <a:solidFill>
                  <a:srgbClr val="002641"/>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Upwards of 85% of people never file a formal legal charge.</a:t>
            </a:r>
            <a:endParaRPr sz="1800" b="0" kern="0" dirty="0">
              <a:solidFill>
                <a:srgbClr val="000000"/>
              </a:solidFill>
              <a:latin typeface="Gill Sans MT"/>
            </a:endParaRPr>
          </a:p>
        </p:txBody>
      </p:sp>
      <p:sp>
        <p:nvSpPr>
          <p:cNvPr id="1402" name="Shape 1402"/>
          <p:cNvSpPr/>
          <p:nvPr/>
        </p:nvSpPr>
        <p:spPr>
          <a:xfrm>
            <a:off x="5683268" y="5089125"/>
            <a:ext cx="2036753"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272016" eaLnBrk="1" fontAlgn="auto" hangingPunct="1">
              <a:spcBef>
                <a:spcPts val="714"/>
              </a:spcBef>
              <a:spcAft>
                <a:spcPts val="0"/>
              </a:spcAft>
              <a:defRPr sz="1800"/>
            </a:pPr>
            <a:r>
              <a:rPr lang="en-US" sz="1800" kern="0" dirty="0">
                <a:solidFill>
                  <a:prstClr val="black"/>
                </a:solidFill>
                <a:latin typeface="Gill Sans MT"/>
                <a:ea typeface="Lato"/>
                <a:cs typeface="Lato"/>
                <a:sym typeface="Lato"/>
              </a:rPr>
              <a:t>Approximately 70% of employees never even complain internally.</a:t>
            </a:r>
            <a:endParaRPr sz="1800" kern="0" dirty="0">
              <a:solidFill>
                <a:prstClr val="black"/>
              </a:solidFill>
              <a:latin typeface="Gill Sans MT"/>
              <a:ea typeface="Lato"/>
              <a:cs typeface="Lato"/>
              <a:sym typeface="Lato"/>
            </a:endParaRPr>
          </a:p>
        </p:txBody>
      </p:sp>
      <p:graphicFrame>
        <p:nvGraphicFramePr>
          <p:cNvPr id="3" name="Chart 2"/>
          <p:cNvGraphicFramePr/>
          <p:nvPr>
            <p:extLst>
              <p:ext uri="{D42A27DB-BD31-4B8C-83A1-F6EECF244321}">
                <p14:modId xmlns:p14="http://schemas.microsoft.com/office/powerpoint/2010/main" val="333234839"/>
              </p:ext>
            </p:extLst>
          </p:nvPr>
        </p:nvGraphicFramePr>
        <p:xfrm>
          <a:off x="816872" y="1362887"/>
          <a:ext cx="2963051" cy="34343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p:nvPr>
            <p:extLst>
              <p:ext uri="{D42A27DB-BD31-4B8C-83A1-F6EECF244321}">
                <p14:modId xmlns:p14="http://schemas.microsoft.com/office/powerpoint/2010/main" val="3833581533"/>
              </p:ext>
            </p:extLst>
          </p:nvPr>
        </p:nvGraphicFramePr>
        <p:xfrm>
          <a:off x="4954058" y="1198919"/>
          <a:ext cx="3278605" cy="3762332"/>
        </p:xfrm>
        <a:graphic>
          <a:graphicData uri="http://schemas.openxmlformats.org/drawingml/2006/chart">
            <c:chart xmlns:c="http://schemas.openxmlformats.org/drawingml/2006/chart" xmlns:r="http://schemas.openxmlformats.org/officeDocument/2006/relationships" r:id="rId5"/>
          </a:graphicData>
        </a:graphic>
      </p:graphicFrame>
      <p:sp>
        <p:nvSpPr>
          <p:cNvPr id="7" name="Oval 6"/>
          <p:cNvSpPr/>
          <p:nvPr/>
        </p:nvSpPr>
        <p:spPr>
          <a:xfrm>
            <a:off x="1675763" y="2896824"/>
            <a:ext cx="1245269" cy="366522"/>
          </a:xfrm>
          <a:prstGeom prst="ellipse">
            <a:avLst/>
          </a:prstGeom>
          <a:solidFill>
            <a:schemeClr val="tx1"/>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endParaRPr lang="en-US" sz="1300" kern="0">
              <a:solidFill>
                <a:srgbClr val="FFFFFF"/>
              </a:solidFill>
              <a:latin typeface="Gill Sans MT"/>
              <a:sym typeface="Helvetica Light"/>
            </a:endParaRPr>
          </a:p>
        </p:txBody>
      </p:sp>
      <p:sp>
        <p:nvSpPr>
          <p:cNvPr id="37" name="Oval 36"/>
          <p:cNvSpPr/>
          <p:nvPr/>
        </p:nvSpPr>
        <p:spPr>
          <a:xfrm>
            <a:off x="5952678" y="2924282"/>
            <a:ext cx="1245269" cy="366522"/>
          </a:xfrm>
          <a:prstGeom prst="ellipse">
            <a:avLst/>
          </a:prstGeom>
          <a:solidFill>
            <a:schemeClr val="tx1"/>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endParaRPr lang="en-US" sz="1300" kern="0">
              <a:solidFill>
                <a:srgbClr val="FFFFFF"/>
              </a:solidFill>
              <a:latin typeface="Gill Sans MT"/>
              <a:sym typeface="Helvetica Light"/>
            </a:endParaRPr>
          </a:p>
        </p:txBody>
      </p:sp>
      <p:sp>
        <p:nvSpPr>
          <p:cNvPr id="22" name="TextBox 21"/>
          <p:cNvSpPr txBox="1"/>
          <p:nvPr/>
        </p:nvSpPr>
        <p:spPr>
          <a:xfrm>
            <a:off x="1675763" y="2768986"/>
            <a:ext cx="1245269" cy="5838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r>
              <a:rPr lang="en-US" sz="3400" b="1" kern="0" dirty="0">
                <a:solidFill>
                  <a:prstClr val="white"/>
                </a:solidFill>
                <a:latin typeface="Gill Sans MT"/>
                <a:sym typeface="Helvetica Light"/>
              </a:rPr>
              <a:t>85%</a:t>
            </a:r>
          </a:p>
        </p:txBody>
      </p:sp>
      <p:sp>
        <p:nvSpPr>
          <p:cNvPr id="39" name="TextBox 38"/>
          <p:cNvSpPr txBox="1"/>
          <p:nvPr/>
        </p:nvSpPr>
        <p:spPr>
          <a:xfrm>
            <a:off x="5993732" y="2819400"/>
            <a:ext cx="1245268" cy="5838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r>
              <a:rPr lang="en-US" sz="3400" b="1" kern="0" dirty="0">
                <a:solidFill>
                  <a:prstClr val="white"/>
                </a:solidFill>
                <a:latin typeface="Gill Sans MT"/>
                <a:sym typeface="Helvetica Light"/>
              </a:rPr>
              <a:t>70%</a:t>
            </a:r>
          </a:p>
        </p:txBody>
      </p:sp>
      <p:sp>
        <p:nvSpPr>
          <p:cNvPr id="12" name="Shape 775"/>
          <p:cNvSpPr/>
          <p:nvPr/>
        </p:nvSpPr>
        <p:spPr>
          <a:xfrm flipV="1">
            <a:off x="703584" y="826926"/>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algn="ctr" defTabSz="245348" eaLnBrk="1" fontAlgn="auto" hangingPunct="1">
              <a:spcBef>
                <a:spcPts val="0"/>
              </a:spcBef>
              <a:spcAft>
                <a:spcPts val="0"/>
              </a:spcAft>
              <a:defRPr sz="3200"/>
            </a:pPr>
            <a:endParaRPr sz="1300" kern="0">
              <a:solidFill>
                <a:sysClr val="windowText" lastClr="000000"/>
              </a:solidFill>
              <a:latin typeface="Gill Sans MT"/>
              <a:sym typeface="Helvetica Light"/>
            </a:endParaRPr>
          </a:p>
        </p:txBody>
      </p:sp>
    </p:spTree>
    <p:extLst>
      <p:ext uri="{BB962C8B-B14F-4D97-AF65-F5344CB8AC3E}">
        <p14:creationId xmlns:p14="http://schemas.microsoft.com/office/powerpoint/2010/main" val="366731615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1373"/>
                                        </p:tgtEl>
                                        <p:attrNameLst>
                                          <p:attrName>style.visibility</p:attrName>
                                        </p:attrNameLst>
                                      </p:cBhvr>
                                      <p:to>
                                        <p:strVal val="visible"/>
                                      </p:to>
                                    </p:set>
                                    <p:anim calcmode="lin" valueType="num">
                                      <p:cBhvr>
                                        <p:cTn id="7" dur="600" fill="hold"/>
                                        <p:tgtEl>
                                          <p:spTgt spid="1373"/>
                                        </p:tgtEl>
                                        <p:attrNameLst>
                                          <p:attrName>ppt_x</p:attrName>
                                        </p:attrNameLst>
                                      </p:cBhvr>
                                      <p:tavLst>
                                        <p:tav tm="0">
                                          <p:val>
                                            <p:strVal val="1+#ppt_w/2"/>
                                          </p:val>
                                        </p:tav>
                                        <p:tav tm="100000">
                                          <p:val>
                                            <p:strVal val="#ppt_x"/>
                                          </p:val>
                                        </p:tav>
                                      </p:tavLst>
                                    </p:anim>
                                    <p:anim calcmode="lin" valueType="num">
                                      <p:cBhvr>
                                        <p:cTn id="8" dur="600" fill="hold"/>
                                        <p:tgtEl>
                                          <p:spTgt spid="1373"/>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2" fill="hold" grpId="0" nodeType="afterEffect">
                                  <p:stCondLst>
                                    <p:cond delay="100"/>
                                  </p:stCondLst>
                                  <p:iterate>
                                    <p:tmAbs val="0"/>
                                  </p:iterate>
                                  <p:childTnLst>
                                    <p:set>
                                      <p:cBhvr>
                                        <p:cTn id="11" fill="hold"/>
                                        <p:tgtEl>
                                          <p:spTgt spid="1393"/>
                                        </p:tgtEl>
                                        <p:attrNameLst>
                                          <p:attrName>style.visibility</p:attrName>
                                        </p:attrNameLst>
                                      </p:cBhvr>
                                      <p:to>
                                        <p:strVal val="visible"/>
                                      </p:to>
                                    </p:set>
                                    <p:anim calcmode="lin" valueType="num">
                                      <p:cBhvr>
                                        <p:cTn id="12" dur="600" fill="hold"/>
                                        <p:tgtEl>
                                          <p:spTgt spid="1393"/>
                                        </p:tgtEl>
                                        <p:attrNameLst>
                                          <p:attrName>ppt_x</p:attrName>
                                        </p:attrNameLst>
                                      </p:cBhvr>
                                      <p:tavLst>
                                        <p:tav tm="0">
                                          <p:val>
                                            <p:strVal val="1+#ppt_w/2"/>
                                          </p:val>
                                        </p:tav>
                                        <p:tav tm="100000">
                                          <p:val>
                                            <p:strVal val="#ppt_x"/>
                                          </p:val>
                                        </p:tav>
                                      </p:tavLst>
                                    </p:anim>
                                    <p:anim calcmode="lin" valueType="num">
                                      <p:cBhvr>
                                        <p:cTn id="13" dur="600" fill="hold"/>
                                        <p:tgtEl>
                                          <p:spTgt spid="1393"/>
                                        </p:tgtEl>
                                        <p:attrNameLst>
                                          <p:attrName>ppt_y</p:attrName>
                                        </p:attrNameLst>
                                      </p:cBhvr>
                                      <p:tavLst>
                                        <p:tav tm="0">
                                          <p:val>
                                            <p:strVal val="#ppt_y"/>
                                          </p:val>
                                        </p:tav>
                                        <p:tav tm="100000">
                                          <p:val>
                                            <p:strVal val="#ppt_y"/>
                                          </p:val>
                                        </p:tav>
                                      </p:tavLst>
                                    </p:anim>
                                  </p:childTnLst>
                                </p:cTn>
                              </p:par>
                            </p:childTnLst>
                          </p:cTn>
                        </p:par>
                        <p:par>
                          <p:cTn id="14" fill="hold">
                            <p:stCondLst>
                              <p:cond delay="1300"/>
                            </p:stCondLst>
                            <p:childTnLst>
                              <p:par>
                                <p:cTn id="15" presetID="2" presetClass="entr" presetSubtype="4" fill="hold" grpId="0" nodeType="afterEffect">
                                  <p:stCondLst>
                                    <p:cond delay="100"/>
                                  </p:stCondLst>
                                  <p:iterate>
                                    <p:tmAbs val="0"/>
                                  </p:iterate>
                                  <p:childTnLst>
                                    <p:set>
                                      <p:cBhvr>
                                        <p:cTn id="16" fill="hold"/>
                                        <p:tgtEl>
                                          <p:spTgt spid="1402"/>
                                        </p:tgtEl>
                                        <p:attrNameLst>
                                          <p:attrName>style.visibility</p:attrName>
                                        </p:attrNameLst>
                                      </p:cBhvr>
                                      <p:to>
                                        <p:strVal val="visible"/>
                                      </p:to>
                                    </p:set>
                                    <p:anim calcmode="lin" valueType="num">
                                      <p:cBhvr>
                                        <p:cTn id="17" dur="700" fill="hold"/>
                                        <p:tgtEl>
                                          <p:spTgt spid="1402"/>
                                        </p:tgtEl>
                                        <p:attrNameLst>
                                          <p:attrName>ppt_x</p:attrName>
                                        </p:attrNameLst>
                                      </p:cBhvr>
                                      <p:tavLst>
                                        <p:tav tm="0">
                                          <p:val>
                                            <p:strVal val="#ppt_x"/>
                                          </p:val>
                                        </p:tav>
                                        <p:tav tm="100000">
                                          <p:val>
                                            <p:strVal val="#ppt_x"/>
                                          </p:val>
                                        </p:tav>
                                      </p:tavLst>
                                    </p:anim>
                                    <p:anim calcmode="lin" valueType="num">
                                      <p:cBhvr>
                                        <p:cTn id="18" dur="700" fill="hold"/>
                                        <p:tgtEl>
                                          <p:spTgt spid="1402"/>
                                        </p:tgtEl>
                                        <p:attrNameLst>
                                          <p:attrName>ppt_y</p:attrName>
                                        </p:attrNameLst>
                                      </p:cBhvr>
                                      <p:tavLst>
                                        <p:tav tm="0">
                                          <p:val>
                                            <p:strVal val="1+#ppt_h/2"/>
                                          </p:val>
                                        </p:tav>
                                        <p:tav tm="100000">
                                          <p:val>
                                            <p:strVal val="#ppt_y"/>
                                          </p:val>
                                        </p:tav>
                                      </p:tavLst>
                                    </p:anim>
                                  </p:childTnLst>
                                </p:cTn>
                              </p:par>
                            </p:childTnLst>
                          </p:cTn>
                        </p:par>
                        <p:par>
                          <p:cTn id="19" fill="hold">
                            <p:stCondLst>
                              <p:cond delay="2100"/>
                            </p:stCondLst>
                            <p:childTnLst>
                              <p:par>
                                <p:cTn id="20" presetID="22" presetClass="entr" presetSubtype="8" fill="hold" grpId="0" nodeType="afterEffect">
                                  <p:stCondLst>
                                    <p:cond delay="100"/>
                                  </p:stCondLst>
                                  <p:iterate>
                                    <p:tmAbs val="0"/>
                                  </p:iterate>
                                  <p:childTnLst>
                                    <p:set>
                                      <p:cBhvr>
                                        <p:cTn id="21" fill="hold"/>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 grpId="0" animBg="1" advAuto="0"/>
      <p:bldP spid="1393" grpId="0" animBg="1" advAuto="0"/>
      <p:bldP spid="1402" grpId="0" animBg="1" advAuto="0"/>
      <p:bldP spid="12"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48" name="Shape 1248"/>
          <p:cNvSpPr/>
          <p:nvPr/>
        </p:nvSpPr>
        <p:spPr>
          <a:xfrm>
            <a:off x="1359276" y="3353239"/>
            <a:ext cx="2965071" cy="1426419"/>
          </a:xfrm>
          <a:prstGeom prst="roundRect">
            <a:avLst>
              <a:gd name="adj" fmla="val 16171"/>
            </a:avLst>
          </a:prstGeom>
          <a:gradFill>
            <a:gsLst>
              <a:gs pos="21300">
                <a:schemeClr val="accent3">
                  <a:lumMod val="40000"/>
                  <a:lumOff val="60000"/>
                </a:schemeClr>
              </a:gs>
              <a:gs pos="0">
                <a:schemeClr val="accent3">
                  <a:lumMod val="40000"/>
                  <a:lumOff val="60000"/>
                </a:schemeClr>
              </a:gs>
              <a:gs pos="100000">
                <a:schemeClr val="accent3">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sym typeface="Helvetica Light"/>
            </a:endParaRPr>
          </a:p>
        </p:txBody>
      </p:sp>
      <p:sp>
        <p:nvSpPr>
          <p:cNvPr id="1231" name="Shape 1231"/>
          <p:cNvSpPr>
            <a:spLocks noGrp="1"/>
          </p:cNvSpPr>
          <p:nvPr>
            <p:ph type="sldNum" sz="quarter" idx="4294967295"/>
          </p:nvPr>
        </p:nvSpPr>
        <p:spPr>
          <a:xfrm>
            <a:off x="4438929" y="6596205"/>
            <a:ext cx="169069" cy="223838"/>
          </a:xfrm>
          <a:prstGeom prst="rect">
            <a:avLst/>
          </a:prstGeom>
          <a:extLst>
            <a:ext uri="{C572A759-6A51-4108-AA02-DFA0A04FC94B}">
              <ma14:wrappingTextBoxFlag xmlns:ma14="http://schemas.microsoft.com/office/mac/drawingml/2011/main" xmlns="" val="1"/>
            </a:ext>
          </a:extLst>
        </p:spPr>
        <p:txBody>
          <a:bodyPr>
            <a:noAutofit/>
          </a:bodyPr>
          <a:lstStyle/>
          <a:p>
            <a:pPr>
              <a:defRPr sz="1800">
                <a:solidFill>
                  <a:srgbClr val="000000"/>
                </a:solidFill>
              </a:defRPr>
            </a:pPr>
            <a:fld id="{86CB4B4D-7CA3-9044-876B-883B54F8677D}" type="slidenum">
              <a:rPr sz="1300" b="1">
                <a:solidFill>
                  <a:srgbClr val="000000"/>
                </a:solidFill>
              </a:rPr>
              <a:pPr>
                <a:defRPr sz="1800">
                  <a:solidFill>
                    <a:srgbClr val="000000"/>
                  </a:solidFill>
                </a:defRPr>
              </a:pPr>
              <a:t>95</a:t>
            </a:fld>
            <a:endParaRPr sz="1300" b="1" dirty="0">
              <a:solidFill>
                <a:srgbClr val="000000"/>
              </a:solidFill>
            </a:endParaRPr>
          </a:p>
        </p:txBody>
      </p:sp>
      <p:sp>
        <p:nvSpPr>
          <p:cNvPr id="1233" name="Shape 1233"/>
          <p:cNvSpPr/>
          <p:nvPr/>
        </p:nvSpPr>
        <p:spPr>
          <a:xfrm>
            <a:off x="568947" y="766861"/>
            <a:ext cx="7800935" cy="3847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algn="ctr" eaLnBrk="1" fontAlgn="auto" hangingPunct="1">
              <a:lnSpc>
                <a:spcPct val="100000"/>
              </a:lnSpc>
              <a:spcAft>
                <a:spcPts val="0"/>
              </a:spcAft>
              <a:defRPr sz="1800">
                <a:solidFill>
                  <a:srgbClr val="000000"/>
                </a:solidFill>
              </a:defRPr>
            </a:pPr>
            <a:r>
              <a:rPr lang="en-US" sz="2500" kern="0" dirty="0">
                <a:solidFill>
                  <a:srgbClr val="000000"/>
                </a:solidFill>
                <a:latin typeface="Gill Sans MT"/>
              </a:rPr>
              <a:t>Common Responses to Harassment</a:t>
            </a:r>
            <a:endParaRPr sz="2500" kern="0" dirty="0">
              <a:solidFill>
                <a:srgbClr val="000000"/>
              </a:solidFill>
              <a:latin typeface="Gill Sans MT"/>
            </a:endParaRPr>
          </a:p>
        </p:txBody>
      </p:sp>
      <p:sp>
        <p:nvSpPr>
          <p:cNvPr id="1234" name="Shape 1234"/>
          <p:cNvSpPr/>
          <p:nvPr/>
        </p:nvSpPr>
        <p:spPr>
          <a:xfrm flipV="1">
            <a:off x="507972" y="1376131"/>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algn="ctr" defTabSz="245348" eaLnBrk="1" fontAlgn="auto" hangingPunct="1">
              <a:spcBef>
                <a:spcPts val="0"/>
              </a:spcBef>
              <a:spcAft>
                <a:spcPts val="0"/>
              </a:spcAft>
              <a:defRPr sz="3200"/>
            </a:pPr>
            <a:endParaRPr sz="1300" kern="0">
              <a:solidFill>
                <a:sysClr val="windowText" lastClr="000000"/>
              </a:solidFill>
              <a:latin typeface="Gill Sans MT"/>
              <a:sym typeface="Helvetica Light"/>
            </a:endParaRPr>
          </a:p>
        </p:txBody>
      </p:sp>
      <p:sp>
        <p:nvSpPr>
          <p:cNvPr id="1236" name="Shape 1236"/>
          <p:cNvSpPr/>
          <p:nvPr/>
        </p:nvSpPr>
        <p:spPr>
          <a:xfrm>
            <a:off x="1378742" y="1527997"/>
            <a:ext cx="2965070" cy="1422885"/>
          </a:xfrm>
          <a:prstGeom prst="roundRect">
            <a:avLst>
              <a:gd name="adj" fmla="val 16171"/>
            </a:avLst>
          </a:prstGeom>
          <a:gradFill>
            <a:gsLst>
              <a:gs pos="0">
                <a:schemeClr val="accent1">
                  <a:tint val="50000"/>
                  <a:satMod val="300000"/>
                </a:schemeClr>
              </a:gs>
              <a:gs pos="35000">
                <a:schemeClr val="accent1">
                  <a:lumMod val="40000"/>
                  <a:lumOff val="60000"/>
                </a:schemeClr>
              </a:gs>
              <a:gs pos="100000">
                <a:schemeClr val="accent1">
                  <a:tint val="15000"/>
                  <a:satMod val="350000"/>
                </a:schemeClr>
              </a:gs>
            </a:gsLst>
            <a:lin ang="16200000" scaled="1"/>
          </a:gradFill>
          <a:ln/>
        </p:spPr>
        <p:style>
          <a:lnRef idx="1">
            <a:schemeClr val="accent1"/>
          </a:lnRef>
          <a:fillRef idx="2">
            <a:schemeClr val="accent1"/>
          </a:fillRef>
          <a:effectRef idx="1">
            <a:schemeClr val="accent1"/>
          </a:effectRef>
          <a:fontRef idx="minor">
            <a:schemeClr val="dk1"/>
          </a:fontRef>
        </p:style>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sym typeface="Helvetica Light"/>
            </a:endParaRPr>
          </a:p>
        </p:txBody>
      </p:sp>
      <p:sp>
        <p:nvSpPr>
          <p:cNvPr id="1238" name="Shape 1238"/>
          <p:cNvSpPr/>
          <p:nvPr/>
        </p:nvSpPr>
        <p:spPr>
          <a:xfrm>
            <a:off x="1792296" y="1984800"/>
            <a:ext cx="2137966"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Avoid the harasser</a:t>
            </a:r>
          </a:p>
        </p:txBody>
      </p:sp>
      <p:sp>
        <p:nvSpPr>
          <p:cNvPr id="1240" name="Shape 1240"/>
          <p:cNvSpPr/>
          <p:nvPr/>
        </p:nvSpPr>
        <p:spPr>
          <a:xfrm>
            <a:off x="1359276" y="5179164"/>
            <a:ext cx="2965071" cy="1417043"/>
          </a:xfrm>
          <a:prstGeom prst="roundRect">
            <a:avLst>
              <a:gd name="adj" fmla="val 16171"/>
            </a:avLst>
          </a:prstGeom>
          <a:gradFill>
            <a:gsLst>
              <a:gs pos="45400">
                <a:srgbClr val="85B5FA"/>
              </a:gs>
              <a:gs pos="0">
                <a:schemeClr val="accent2">
                  <a:lumMod val="20000"/>
                  <a:lumOff val="80000"/>
                </a:schemeClr>
              </a:gs>
              <a:gs pos="100000">
                <a:schemeClr val="accent2">
                  <a:lumMod val="40000"/>
                  <a:lumOff val="60000"/>
                </a:schemeClr>
              </a:gs>
            </a:gsLst>
          </a:gradFill>
          <a:ln/>
        </p:spPr>
        <p:style>
          <a:lnRef idx="1">
            <a:schemeClr val="accent2"/>
          </a:lnRef>
          <a:fillRef idx="3">
            <a:schemeClr val="accent2"/>
          </a:fillRef>
          <a:effectRef idx="2">
            <a:schemeClr val="accent2"/>
          </a:effectRef>
          <a:fontRef idx="minor">
            <a:schemeClr val="lt1"/>
          </a:fontRef>
        </p:style>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sym typeface="Helvetica Light"/>
            </a:endParaRPr>
          </a:p>
        </p:txBody>
      </p:sp>
      <p:sp>
        <p:nvSpPr>
          <p:cNvPr id="1242" name="Shape 1242"/>
          <p:cNvSpPr/>
          <p:nvPr/>
        </p:nvSpPr>
        <p:spPr>
          <a:xfrm>
            <a:off x="1735509" y="3739127"/>
            <a:ext cx="2251539"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Downplay the gravity of the situation</a:t>
            </a:r>
          </a:p>
        </p:txBody>
      </p:sp>
      <p:sp>
        <p:nvSpPr>
          <p:cNvPr id="1250" name="Shape 1250"/>
          <p:cNvSpPr/>
          <p:nvPr/>
        </p:nvSpPr>
        <p:spPr>
          <a:xfrm>
            <a:off x="1369011" y="5546452"/>
            <a:ext cx="2945603"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Attempt to forget                    the harassment </a:t>
            </a:r>
            <a:endParaRPr sz="1800" b="0" kern="0" dirty="0">
              <a:solidFill>
                <a:srgbClr val="000000"/>
              </a:solidFill>
              <a:latin typeface="Gill Sans MT"/>
            </a:endParaRPr>
          </a:p>
        </p:txBody>
      </p:sp>
      <p:sp>
        <p:nvSpPr>
          <p:cNvPr id="1252" name="Shape 1252"/>
          <p:cNvSpPr/>
          <p:nvPr/>
        </p:nvSpPr>
        <p:spPr>
          <a:xfrm>
            <a:off x="4672389" y="1528000"/>
            <a:ext cx="2965069" cy="1426419"/>
          </a:xfrm>
          <a:prstGeom prst="roundRect">
            <a:avLst>
              <a:gd name="adj" fmla="val 16171"/>
            </a:avLst>
          </a:prstGeom>
          <a:gradFill>
            <a:gsLst>
              <a:gs pos="0">
                <a:schemeClr val="tx2">
                  <a:lumMod val="20000"/>
                  <a:lumOff val="80000"/>
                </a:schemeClr>
              </a:gs>
              <a:gs pos="100000">
                <a:schemeClr val="accent4">
                  <a:tint val="50000"/>
                  <a:shade val="100000"/>
                  <a:satMod val="350000"/>
                </a:schemeClr>
              </a:gs>
            </a:gsLst>
          </a:gradFill>
          <a:ln/>
        </p:spPr>
        <p:style>
          <a:lnRef idx="1">
            <a:schemeClr val="accent4"/>
          </a:lnRef>
          <a:fillRef idx="3">
            <a:schemeClr val="accent4"/>
          </a:fillRef>
          <a:effectRef idx="2">
            <a:schemeClr val="accent4"/>
          </a:effectRef>
          <a:fontRef idx="minor">
            <a:schemeClr val="lt1"/>
          </a:fontRef>
        </p:style>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sym typeface="Helvetica Light"/>
            </a:endParaRPr>
          </a:p>
        </p:txBody>
      </p:sp>
      <p:sp>
        <p:nvSpPr>
          <p:cNvPr id="1254" name="Shape 1254"/>
          <p:cNvSpPr/>
          <p:nvPr/>
        </p:nvSpPr>
        <p:spPr>
          <a:xfrm>
            <a:off x="4967335" y="2008863"/>
            <a:ext cx="2286737"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Endure the behavior</a:t>
            </a:r>
            <a:endParaRPr sz="1800" b="0" kern="0" dirty="0">
              <a:solidFill>
                <a:srgbClr val="000000"/>
              </a:solidFill>
              <a:latin typeface="Gill Sans MT"/>
            </a:endParaRPr>
          </a:p>
        </p:txBody>
      </p:sp>
      <p:sp>
        <p:nvSpPr>
          <p:cNvPr id="1256" name="Shape 1256"/>
          <p:cNvSpPr/>
          <p:nvPr/>
        </p:nvSpPr>
        <p:spPr>
          <a:xfrm>
            <a:off x="4672390" y="5173810"/>
            <a:ext cx="2965069" cy="1422397"/>
          </a:xfrm>
          <a:prstGeom prst="roundRect">
            <a:avLst>
              <a:gd name="adj" fmla="val 16171"/>
            </a:avLst>
          </a:prstGeom>
          <a:gradFill>
            <a:gsLst>
              <a:gs pos="0">
                <a:schemeClr val="accent5">
                  <a:lumMod val="40000"/>
                  <a:lumOff val="60000"/>
                </a:schemeClr>
              </a:gs>
              <a:gs pos="100000">
                <a:schemeClr val="accent5">
                  <a:tint val="50000"/>
                  <a:shade val="100000"/>
                  <a:satMod val="350000"/>
                </a:schemeClr>
              </a:gs>
            </a:gsLst>
          </a:gradFill>
          <a:ln/>
        </p:spPr>
        <p:style>
          <a:lnRef idx="1">
            <a:schemeClr val="accent5"/>
          </a:lnRef>
          <a:fillRef idx="3">
            <a:schemeClr val="accent5"/>
          </a:fillRef>
          <a:effectRef idx="2">
            <a:schemeClr val="accent5"/>
          </a:effectRef>
          <a:fontRef idx="minor">
            <a:schemeClr val="lt1"/>
          </a:fontRef>
        </p:style>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sym typeface="Helvetica Light"/>
            </a:endParaRPr>
          </a:p>
        </p:txBody>
      </p:sp>
      <p:sp>
        <p:nvSpPr>
          <p:cNvPr id="1258" name="Shape 1258"/>
          <p:cNvSpPr/>
          <p:nvPr/>
        </p:nvSpPr>
        <p:spPr>
          <a:xfrm>
            <a:off x="5011555" y="5715731"/>
            <a:ext cx="2286737"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Leave the job, if one can</a:t>
            </a:r>
            <a:endParaRPr sz="1800" b="0" kern="0" dirty="0">
              <a:solidFill>
                <a:srgbClr val="000000"/>
              </a:solidFill>
              <a:latin typeface="Gill Sans MT"/>
            </a:endParaRPr>
          </a:p>
        </p:txBody>
      </p:sp>
      <p:sp>
        <p:nvSpPr>
          <p:cNvPr id="1260" name="Shape 1260"/>
          <p:cNvSpPr/>
          <p:nvPr/>
        </p:nvSpPr>
        <p:spPr>
          <a:xfrm>
            <a:off x="4672389" y="3364474"/>
            <a:ext cx="2965069" cy="1426419"/>
          </a:xfrm>
          <a:prstGeom prst="roundRect">
            <a:avLst>
              <a:gd name="adj" fmla="val 16171"/>
            </a:avLst>
          </a:prstGeom>
          <a:gradFill>
            <a:gsLst>
              <a:gs pos="0">
                <a:schemeClr val="accent6">
                  <a:lumMod val="40000"/>
                  <a:lumOff val="60000"/>
                </a:schemeClr>
              </a:gs>
              <a:gs pos="100000">
                <a:schemeClr val="accent6">
                  <a:tint val="50000"/>
                  <a:shade val="100000"/>
                  <a:satMod val="350000"/>
                </a:schemeClr>
              </a:gs>
            </a:gsLst>
          </a:gradFill>
          <a:ln/>
        </p:spPr>
        <p:style>
          <a:lnRef idx="1">
            <a:schemeClr val="accent6"/>
          </a:lnRef>
          <a:fillRef idx="3">
            <a:schemeClr val="accent6"/>
          </a:fillRef>
          <a:effectRef idx="2">
            <a:schemeClr val="accent6"/>
          </a:effectRef>
          <a:fontRef idx="minor">
            <a:schemeClr val="lt1"/>
          </a:fontRef>
        </p:style>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sym typeface="Helvetica Light"/>
            </a:endParaRPr>
          </a:p>
        </p:txBody>
      </p:sp>
      <p:sp>
        <p:nvSpPr>
          <p:cNvPr id="1261" name="Shape 1261"/>
          <p:cNvSpPr/>
          <p:nvPr/>
        </p:nvSpPr>
        <p:spPr>
          <a:xfrm>
            <a:off x="846570" y="4907731"/>
            <a:ext cx="60653" cy="337587"/>
          </a:xfrm>
          <a:prstGeom prst="rect">
            <a:avLst/>
          </a:prstGeom>
          <a:ln w="12700">
            <a:miter lim="400000"/>
          </a:ln>
          <a:extLst>
            <a:ext uri="{C572A759-6A51-4108-AA02-DFA0A04FC94B}">
              <ma14:wrappingTextBoxFlag xmlns:ma14="http://schemas.microsoft.com/office/mac/drawingml/2011/main" xmlns="" val="1"/>
            </a:ext>
          </a:extLst>
        </p:spPr>
        <p:txBody>
          <a:bodyPr wrap="none" lIns="30001" tIns="30001" rIns="30001" bIns="30001" anchor="ctr">
            <a:spAutoFit/>
          </a:bodyPr>
          <a:lstStyle>
            <a:lvl1pPr>
              <a:lnSpc>
                <a:spcPct val="150000"/>
              </a:lnSpc>
              <a:defRPr>
                <a:solidFill>
                  <a:srgbClr val="FFFFFF"/>
                </a:solidFill>
                <a:latin typeface="FontAwesome"/>
                <a:ea typeface="FontAwesome"/>
                <a:cs typeface="FontAwesome"/>
                <a:sym typeface="FontAwesome"/>
              </a:defRPr>
            </a:lvl1pPr>
          </a:lstStyle>
          <a:p>
            <a:pPr algn="ctr" defTabSz="245348" eaLnBrk="1" fontAlgn="auto" hangingPunct="1">
              <a:lnSpc>
                <a:spcPct val="100000"/>
              </a:lnSpc>
              <a:spcBef>
                <a:spcPts val="0"/>
              </a:spcBef>
              <a:spcAft>
                <a:spcPts val="0"/>
              </a:spcAft>
              <a:defRPr sz="1800">
                <a:solidFill>
                  <a:srgbClr val="000000"/>
                </a:solidFill>
              </a:defRPr>
            </a:pPr>
            <a:endParaRPr sz="1800" kern="0" dirty="0">
              <a:solidFill>
                <a:srgbClr val="000000"/>
              </a:solidFill>
            </a:endParaRPr>
          </a:p>
        </p:txBody>
      </p:sp>
      <p:sp>
        <p:nvSpPr>
          <p:cNvPr id="1262" name="Shape 1262"/>
          <p:cNvSpPr/>
          <p:nvPr/>
        </p:nvSpPr>
        <p:spPr>
          <a:xfrm>
            <a:off x="5011555" y="3712292"/>
            <a:ext cx="2198297"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r>
              <a:rPr lang="en-US" sz="1800" b="0" kern="0" dirty="0">
                <a:solidFill>
                  <a:srgbClr val="000000"/>
                </a:solidFill>
                <a:latin typeface="Gill Sans MT"/>
              </a:rPr>
              <a:t>Seek support from family &amp; friends</a:t>
            </a:r>
            <a:endParaRPr sz="1800" b="0" kern="0" dirty="0">
              <a:solidFill>
                <a:srgbClr val="000000"/>
              </a:solidFill>
              <a:latin typeface="Gill Sans MT"/>
            </a:endParaRPr>
          </a:p>
        </p:txBody>
      </p:sp>
      <p:sp>
        <p:nvSpPr>
          <p:cNvPr id="46" name="Shape 1233"/>
          <p:cNvSpPr/>
          <p:nvPr/>
        </p:nvSpPr>
        <p:spPr>
          <a:xfrm>
            <a:off x="568948" y="155820"/>
            <a:ext cx="7632104" cy="3847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eaLnBrk="1" fontAlgn="auto" hangingPunct="1">
              <a:lnSpc>
                <a:spcPct val="100000"/>
              </a:lnSpc>
              <a:spcAft>
                <a:spcPts val="0"/>
              </a:spcAft>
              <a:defRPr sz="1800">
                <a:solidFill>
                  <a:srgbClr val="000000"/>
                </a:solidFill>
              </a:defRPr>
            </a:pPr>
            <a:r>
              <a:rPr lang="en-US" sz="2500" kern="0" dirty="0">
                <a:ln>
                  <a:solidFill>
                    <a:srgbClr val="242852">
                      <a:alpha val="59000"/>
                    </a:srgbClr>
                  </a:solidFill>
                </a:ln>
                <a:solidFill>
                  <a:srgbClr val="000000"/>
                </a:solidFill>
                <a:latin typeface="Gill Sans MT"/>
              </a:rPr>
              <a:t>Instead…… </a:t>
            </a:r>
            <a:endParaRPr sz="2500" kern="0" dirty="0">
              <a:ln>
                <a:solidFill>
                  <a:srgbClr val="242852">
                    <a:alpha val="59000"/>
                  </a:srgbClr>
                </a:solidFill>
              </a:ln>
              <a:solidFill>
                <a:srgbClr val="000000"/>
              </a:solidFill>
              <a:latin typeface="Gill Sans MT"/>
            </a:endParaRPr>
          </a:p>
        </p:txBody>
      </p:sp>
      <p:sp>
        <p:nvSpPr>
          <p:cNvPr id="26" name="Shape 1238"/>
          <p:cNvSpPr/>
          <p:nvPr/>
        </p:nvSpPr>
        <p:spPr>
          <a:xfrm>
            <a:off x="363343" y="1838897"/>
            <a:ext cx="585492"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defTabSz="647700">
              <a:lnSpc>
                <a:spcPct val="120000"/>
              </a:lnSpc>
              <a:spcBef>
                <a:spcPts val="1700"/>
              </a:spcBef>
              <a:defRPr sz="2500" b="1">
                <a:solidFill>
                  <a:srgbClr val="FFFFFF"/>
                </a:solidFill>
                <a:latin typeface="Lato"/>
                <a:ea typeface="Lato"/>
                <a:cs typeface="Lato"/>
                <a:sym typeface="Lato"/>
              </a:defRPr>
            </a:lvl1pPr>
          </a:lstStyle>
          <a:p>
            <a:pPr algn="ctr" eaLnBrk="1" fontAlgn="auto" hangingPunct="1">
              <a:lnSpc>
                <a:spcPct val="100000"/>
              </a:lnSpc>
              <a:spcAft>
                <a:spcPts val="0"/>
              </a:spcAft>
              <a:defRPr sz="1800" b="0">
                <a:solidFill>
                  <a:srgbClr val="000000"/>
                </a:solidFill>
              </a:defRPr>
            </a:pPr>
            <a:endParaRPr lang="en-US" sz="1800" b="0" kern="0" dirty="0">
              <a:solidFill>
                <a:srgbClr val="000000"/>
              </a:solidFill>
              <a:latin typeface="Gill Sans MT"/>
            </a:endParaRPr>
          </a:p>
        </p:txBody>
      </p:sp>
    </p:spTree>
    <p:extLst>
      <p:ext uri="{BB962C8B-B14F-4D97-AF65-F5344CB8AC3E}">
        <p14:creationId xmlns:p14="http://schemas.microsoft.com/office/powerpoint/2010/main" val="245155024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1233"/>
                                        </p:tgtEl>
                                        <p:attrNameLst>
                                          <p:attrName>style.visibility</p:attrName>
                                        </p:attrNameLst>
                                      </p:cBhvr>
                                      <p:to>
                                        <p:strVal val="visible"/>
                                      </p:to>
                                    </p:set>
                                    <p:anim calcmode="lin" valueType="num">
                                      <p:cBhvr>
                                        <p:cTn id="7" dur="700" fill="hold"/>
                                        <p:tgtEl>
                                          <p:spTgt spid="1233"/>
                                        </p:tgtEl>
                                        <p:attrNameLst>
                                          <p:attrName>ppt_x</p:attrName>
                                        </p:attrNameLst>
                                      </p:cBhvr>
                                      <p:tavLst>
                                        <p:tav tm="0">
                                          <p:val>
                                            <p:strVal val="1+#ppt_w/2"/>
                                          </p:val>
                                        </p:tav>
                                        <p:tav tm="100000">
                                          <p:val>
                                            <p:strVal val="#ppt_x"/>
                                          </p:val>
                                        </p:tav>
                                      </p:tavLst>
                                    </p:anim>
                                    <p:anim calcmode="lin" valueType="num">
                                      <p:cBhvr>
                                        <p:cTn id="8" dur="700" fill="hold"/>
                                        <p:tgtEl>
                                          <p:spTgt spid="1233"/>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22" presetClass="entr" presetSubtype="8" fill="hold" grpId="0" nodeType="afterEffect">
                                  <p:stCondLst>
                                    <p:cond delay="100"/>
                                  </p:stCondLst>
                                  <p:iterate>
                                    <p:tmAbs val="0"/>
                                  </p:iterate>
                                  <p:childTnLst>
                                    <p:set>
                                      <p:cBhvr>
                                        <p:cTn id="11" fill="hold"/>
                                        <p:tgtEl>
                                          <p:spTgt spid="1234"/>
                                        </p:tgtEl>
                                        <p:attrNameLst>
                                          <p:attrName>style.visibility</p:attrName>
                                        </p:attrNameLst>
                                      </p:cBhvr>
                                      <p:to>
                                        <p:strVal val="visible"/>
                                      </p:to>
                                    </p:set>
                                    <p:animEffect transition="in" filter="wipe(left)">
                                      <p:cBhvr>
                                        <p:cTn id="12" dur="1000"/>
                                        <p:tgtEl>
                                          <p:spTgt spid="1234"/>
                                        </p:tgtEl>
                                      </p:cBhvr>
                                    </p:animEffect>
                                  </p:childTnLst>
                                </p:cTn>
                              </p:par>
                            </p:childTnLst>
                          </p:cTn>
                        </p:par>
                        <p:par>
                          <p:cTn id="13" fill="hold">
                            <p:stCondLst>
                              <p:cond delay="1800"/>
                            </p:stCondLst>
                            <p:childTnLst>
                              <p:par>
                                <p:cTn id="14" presetID="9" presetClass="entr" presetSubtype="16" fill="hold" grpId="0" nodeType="afterEffect">
                                  <p:stCondLst>
                                    <p:cond delay="100"/>
                                  </p:stCondLst>
                                  <p:iterate>
                                    <p:tmAbs val="0"/>
                                  </p:iterate>
                                  <p:childTnLst>
                                    <p:set>
                                      <p:cBhvr>
                                        <p:cTn id="15" fill="hold"/>
                                        <p:tgtEl>
                                          <p:spTgt spid="1236"/>
                                        </p:tgtEl>
                                        <p:attrNameLst>
                                          <p:attrName>style.visibility</p:attrName>
                                        </p:attrNameLst>
                                      </p:cBhvr>
                                      <p:to>
                                        <p:strVal val="visible"/>
                                      </p:to>
                                    </p:set>
                                    <p:animEffect transition="in" filter="dissolve(in)">
                                      <p:cBhvr>
                                        <p:cTn id="16" dur="450"/>
                                        <p:tgtEl>
                                          <p:spTgt spid="1236"/>
                                        </p:tgtEl>
                                      </p:cBhvr>
                                    </p:animEffect>
                                  </p:childTnLst>
                                </p:cTn>
                              </p:par>
                            </p:childTnLst>
                          </p:cTn>
                        </p:par>
                        <p:par>
                          <p:cTn id="17" fill="hold">
                            <p:stCondLst>
                              <p:cond delay="2350"/>
                            </p:stCondLst>
                            <p:childTnLst>
                              <p:par>
                                <p:cTn id="18" presetID="2" presetClass="entr" presetSubtype="2" fill="hold" grpId="0" nodeType="afterEffect">
                                  <p:stCondLst>
                                    <p:cond delay="100"/>
                                  </p:stCondLst>
                                  <p:iterate>
                                    <p:tmAbs val="0"/>
                                  </p:iterate>
                                  <p:childTnLst>
                                    <p:set>
                                      <p:cBhvr>
                                        <p:cTn id="19" fill="hold"/>
                                        <p:tgtEl>
                                          <p:spTgt spid="1238"/>
                                        </p:tgtEl>
                                        <p:attrNameLst>
                                          <p:attrName>style.visibility</p:attrName>
                                        </p:attrNameLst>
                                      </p:cBhvr>
                                      <p:to>
                                        <p:strVal val="visible"/>
                                      </p:to>
                                    </p:set>
                                    <p:anim calcmode="lin" valueType="num">
                                      <p:cBhvr>
                                        <p:cTn id="20" dur="600" fill="hold"/>
                                        <p:tgtEl>
                                          <p:spTgt spid="1238"/>
                                        </p:tgtEl>
                                        <p:attrNameLst>
                                          <p:attrName>ppt_x</p:attrName>
                                        </p:attrNameLst>
                                      </p:cBhvr>
                                      <p:tavLst>
                                        <p:tav tm="0">
                                          <p:val>
                                            <p:strVal val="1+#ppt_w/2"/>
                                          </p:val>
                                        </p:tav>
                                        <p:tav tm="100000">
                                          <p:val>
                                            <p:strVal val="#ppt_x"/>
                                          </p:val>
                                        </p:tav>
                                      </p:tavLst>
                                    </p:anim>
                                    <p:anim calcmode="lin" valueType="num">
                                      <p:cBhvr>
                                        <p:cTn id="21" dur="600" fill="hold"/>
                                        <p:tgtEl>
                                          <p:spTgt spid="1238"/>
                                        </p:tgtEl>
                                        <p:attrNameLst>
                                          <p:attrName>ppt_y</p:attrName>
                                        </p:attrNameLst>
                                      </p:cBhvr>
                                      <p:tavLst>
                                        <p:tav tm="0">
                                          <p:val>
                                            <p:strVal val="#ppt_y"/>
                                          </p:val>
                                        </p:tav>
                                        <p:tav tm="100000">
                                          <p:val>
                                            <p:strVal val="#ppt_y"/>
                                          </p:val>
                                        </p:tav>
                                      </p:tavLst>
                                    </p:anim>
                                  </p:childTnLst>
                                </p:cTn>
                              </p:par>
                            </p:childTnLst>
                          </p:cTn>
                        </p:par>
                        <p:par>
                          <p:cTn id="22" fill="hold">
                            <p:stCondLst>
                              <p:cond delay="3050"/>
                            </p:stCondLst>
                            <p:childTnLst>
                              <p:par>
                                <p:cTn id="23" presetID="9" presetClass="entr" presetSubtype="16" fill="hold" grpId="0" nodeType="afterEffect">
                                  <p:stCondLst>
                                    <p:cond delay="100"/>
                                  </p:stCondLst>
                                  <p:iterate>
                                    <p:tmAbs val="0"/>
                                  </p:iterate>
                                  <p:childTnLst>
                                    <p:set>
                                      <p:cBhvr>
                                        <p:cTn id="24" fill="hold"/>
                                        <p:tgtEl>
                                          <p:spTgt spid="1240"/>
                                        </p:tgtEl>
                                        <p:attrNameLst>
                                          <p:attrName>style.visibility</p:attrName>
                                        </p:attrNameLst>
                                      </p:cBhvr>
                                      <p:to>
                                        <p:strVal val="visible"/>
                                      </p:to>
                                    </p:set>
                                    <p:animEffect transition="in" filter="dissolve(in)">
                                      <p:cBhvr>
                                        <p:cTn id="25" dur="450"/>
                                        <p:tgtEl>
                                          <p:spTgt spid="1240"/>
                                        </p:tgtEl>
                                      </p:cBhvr>
                                    </p:animEffect>
                                  </p:childTnLst>
                                </p:cTn>
                              </p:par>
                            </p:childTnLst>
                          </p:cTn>
                        </p:par>
                        <p:par>
                          <p:cTn id="26" fill="hold">
                            <p:stCondLst>
                              <p:cond delay="3600"/>
                            </p:stCondLst>
                            <p:childTnLst>
                              <p:par>
                                <p:cTn id="27" presetID="2" presetClass="entr" presetSubtype="2" fill="hold" grpId="0" nodeType="afterEffect">
                                  <p:stCondLst>
                                    <p:cond delay="100"/>
                                  </p:stCondLst>
                                  <p:iterate>
                                    <p:tmAbs val="0"/>
                                  </p:iterate>
                                  <p:childTnLst>
                                    <p:set>
                                      <p:cBhvr>
                                        <p:cTn id="28" fill="hold"/>
                                        <p:tgtEl>
                                          <p:spTgt spid="1242"/>
                                        </p:tgtEl>
                                        <p:attrNameLst>
                                          <p:attrName>style.visibility</p:attrName>
                                        </p:attrNameLst>
                                      </p:cBhvr>
                                      <p:to>
                                        <p:strVal val="visible"/>
                                      </p:to>
                                    </p:set>
                                    <p:anim calcmode="lin" valueType="num">
                                      <p:cBhvr>
                                        <p:cTn id="29" dur="600" fill="hold"/>
                                        <p:tgtEl>
                                          <p:spTgt spid="1242"/>
                                        </p:tgtEl>
                                        <p:attrNameLst>
                                          <p:attrName>ppt_x</p:attrName>
                                        </p:attrNameLst>
                                      </p:cBhvr>
                                      <p:tavLst>
                                        <p:tav tm="0">
                                          <p:val>
                                            <p:strVal val="1+#ppt_w/2"/>
                                          </p:val>
                                        </p:tav>
                                        <p:tav tm="100000">
                                          <p:val>
                                            <p:strVal val="#ppt_x"/>
                                          </p:val>
                                        </p:tav>
                                      </p:tavLst>
                                    </p:anim>
                                    <p:anim calcmode="lin" valueType="num">
                                      <p:cBhvr>
                                        <p:cTn id="30" dur="600" fill="hold"/>
                                        <p:tgtEl>
                                          <p:spTgt spid="1242"/>
                                        </p:tgtEl>
                                        <p:attrNameLst>
                                          <p:attrName>ppt_y</p:attrName>
                                        </p:attrNameLst>
                                      </p:cBhvr>
                                      <p:tavLst>
                                        <p:tav tm="0">
                                          <p:val>
                                            <p:strVal val="#ppt_y"/>
                                          </p:val>
                                        </p:tav>
                                        <p:tav tm="100000">
                                          <p:val>
                                            <p:strVal val="#ppt_y"/>
                                          </p:val>
                                        </p:tav>
                                      </p:tavLst>
                                    </p:anim>
                                  </p:childTnLst>
                                </p:cTn>
                              </p:par>
                            </p:childTnLst>
                          </p:cTn>
                        </p:par>
                        <p:par>
                          <p:cTn id="31" fill="hold">
                            <p:stCondLst>
                              <p:cond delay="4300"/>
                            </p:stCondLst>
                            <p:childTnLst>
                              <p:par>
                                <p:cTn id="32" presetID="9" presetClass="entr" presetSubtype="16" fill="hold" grpId="0" nodeType="afterEffect">
                                  <p:stCondLst>
                                    <p:cond delay="100"/>
                                  </p:stCondLst>
                                  <p:iterate>
                                    <p:tmAbs val="0"/>
                                  </p:iterate>
                                  <p:childTnLst>
                                    <p:set>
                                      <p:cBhvr>
                                        <p:cTn id="33" fill="hold"/>
                                        <p:tgtEl>
                                          <p:spTgt spid="1248"/>
                                        </p:tgtEl>
                                        <p:attrNameLst>
                                          <p:attrName>style.visibility</p:attrName>
                                        </p:attrNameLst>
                                      </p:cBhvr>
                                      <p:to>
                                        <p:strVal val="visible"/>
                                      </p:to>
                                    </p:set>
                                    <p:animEffect transition="in" filter="dissolve(in)">
                                      <p:cBhvr>
                                        <p:cTn id="34" dur="450"/>
                                        <p:tgtEl>
                                          <p:spTgt spid="1248"/>
                                        </p:tgtEl>
                                      </p:cBhvr>
                                    </p:animEffect>
                                  </p:childTnLst>
                                </p:cTn>
                              </p:par>
                            </p:childTnLst>
                          </p:cTn>
                        </p:par>
                        <p:par>
                          <p:cTn id="35" fill="hold">
                            <p:stCondLst>
                              <p:cond delay="4850"/>
                            </p:stCondLst>
                            <p:childTnLst>
                              <p:par>
                                <p:cTn id="36" presetID="2" presetClass="entr" presetSubtype="2" fill="hold" grpId="0" nodeType="afterEffect">
                                  <p:stCondLst>
                                    <p:cond delay="100"/>
                                  </p:stCondLst>
                                  <p:iterate>
                                    <p:tmAbs val="0"/>
                                  </p:iterate>
                                  <p:childTnLst>
                                    <p:set>
                                      <p:cBhvr>
                                        <p:cTn id="37" fill="hold"/>
                                        <p:tgtEl>
                                          <p:spTgt spid="1250"/>
                                        </p:tgtEl>
                                        <p:attrNameLst>
                                          <p:attrName>style.visibility</p:attrName>
                                        </p:attrNameLst>
                                      </p:cBhvr>
                                      <p:to>
                                        <p:strVal val="visible"/>
                                      </p:to>
                                    </p:set>
                                    <p:anim calcmode="lin" valueType="num">
                                      <p:cBhvr>
                                        <p:cTn id="38" dur="600" fill="hold"/>
                                        <p:tgtEl>
                                          <p:spTgt spid="1250"/>
                                        </p:tgtEl>
                                        <p:attrNameLst>
                                          <p:attrName>ppt_x</p:attrName>
                                        </p:attrNameLst>
                                      </p:cBhvr>
                                      <p:tavLst>
                                        <p:tav tm="0">
                                          <p:val>
                                            <p:strVal val="1+#ppt_w/2"/>
                                          </p:val>
                                        </p:tav>
                                        <p:tav tm="100000">
                                          <p:val>
                                            <p:strVal val="#ppt_x"/>
                                          </p:val>
                                        </p:tav>
                                      </p:tavLst>
                                    </p:anim>
                                    <p:anim calcmode="lin" valueType="num">
                                      <p:cBhvr>
                                        <p:cTn id="39" dur="600" fill="hold"/>
                                        <p:tgtEl>
                                          <p:spTgt spid="1250"/>
                                        </p:tgtEl>
                                        <p:attrNameLst>
                                          <p:attrName>ppt_y</p:attrName>
                                        </p:attrNameLst>
                                      </p:cBhvr>
                                      <p:tavLst>
                                        <p:tav tm="0">
                                          <p:val>
                                            <p:strVal val="#ppt_y"/>
                                          </p:val>
                                        </p:tav>
                                        <p:tav tm="100000">
                                          <p:val>
                                            <p:strVal val="#ppt_y"/>
                                          </p:val>
                                        </p:tav>
                                      </p:tavLst>
                                    </p:anim>
                                  </p:childTnLst>
                                </p:cTn>
                              </p:par>
                            </p:childTnLst>
                          </p:cTn>
                        </p:par>
                        <p:par>
                          <p:cTn id="40" fill="hold">
                            <p:stCondLst>
                              <p:cond delay="5550"/>
                            </p:stCondLst>
                            <p:childTnLst>
                              <p:par>
                                <p:cTn id="41" presetID="9" presetClass="entr" presetSubtype="16" fill="hold" grpId="0" nodeType="afterEffect">
                                  <p:stCondLst>
                                    <p:cond delay="100"/>
                                  </p:stCondLst>
                                  <p:iterate>
                                    <p:tmAbs val="0"/>
                                  </p:iterate>
                                  <p:childTnLst>
                                    <p:set>
                                      <p:cBhvr>
                                        <p:cTn id="42" fill="hold"/>
                                        <p:tgtEl>
                                          <p:spTgt spid="1252"/>
                                        </p:tgtEl>
                                        <p:attrNameLst>
                                          <p:attrName>style.visibility</p:attrName>
                                        </p:attrNameLst>
                                      </p:cBhvr>
                                      <p:to>
                                        <p:strVal val="visible"/>
                                      </p:to>
                                    </p:set>
                                    <p:animEffect transition="in" filter="dissolve(in)">
                                      <p:cBhvr>
                                        <p:cTn id="43" dur="450"/>
                                        <p:tgtEl>
                                          <p:spTgt spid="1252"/>
                                        </p:tgtEl>
                                      </p:cBhvr>
                                    </p:animEffect>
                                  </p:childTnLst>
                                </p:cTn>
                              </p:par>
                            </p:childTnLst>
                          </p:cTn>
                        </p:par>
                        <p:par>
                          <p:cTn id="44" fill="hold">
                            <p:stCondLst>
                              <p:cond delay="6100"/>
                            </p:stCondLst>
                            <p:childTnLst>
                              <p:par>
                                <p:cTn id="45" presetID="2" presetClass="entr" presetSubtype="2" fill="hold" grpId="0" nodeType="afterEffect">
                                  <p:stCondLst>
                                    <p:cond delay="100"/>
                                  </p:stCondLst>
                                  <p:iterate>
                                    <p:tmAbs val="0"/>
                                  </p:iterate>
                                  <p:childTnLst>
                                    <p:set>
                                      <p:cBhvr>
                                        <p:cTn id="46" fill="hold"/>
                                        <p:tgtEl>
                                          <p:spTgt spid="1254"/>
                                        </p:tgtEl>
                                        <p:attrNameLst>
                                          <p:attrName>style.visibility</p:attrName>
                                        </p:attrNameLst>
                                      </p:cBhvr>
                                      <p:to>
                                        <p:strVal val="visible"/>
                                      </p:to>
                                    </p:set>
                                    <p:anim calcmode="lin" valueType="num">
                                      <p:cBhvr>
                                        <p:cTn id="47" dur="600" fill="hold"/>
                                        <p:tgtEl>
                                          <p:spTgt spid="1254"/>
                                        </p:tgtEl>
                                        <p:attrNameLst>
                                          <p:attrName>ppt_x</p:attrName>
                                        </p:attrNameLst>
                                      </p:cBhvr>
                                      <p:tavLst>
                                        <p:tav tm="0">
                                          <p:val>
                                            <p:strVal val="1+#ppt_w/2"/>
                                          </p:val>
                                        </p:tav>
                                        <p:tav tm="100000">
                                          <p:val>
                                            <p:strVal val="#ppt_x"/>
                                          </p:val>
                                        </p:tav>
                                      </p:tavLst>
                                    </p:anim>
                                    <p:anim calcmode="lin" valueType="num">
                                      <p:cBhvr>
                                        <p:cTn id="48" dur="600" fill="hold"/>
                                        <p:tgtEl>
                                          <p:spTgt spid="1254"/>
                                        </p:tgtEl>
                                        <p:attrNameLst>
                                          <p:attrName>ppt_y</p:attrName>
                                        </p:attrNameLst>
                                      </p:cBhvr>
                                      <p:tavLst>
                                        <p:tav tm="0">
                                          <p:val>
                                            <p:strVal val="#ppt_y"/>
                                          </p:val>
                                        </p:tav>
                                        <p:tav tm="100000">
                                          <p:val>
                                            <p:strVal val="#ppt_y"/>
                                          </p:val>
                                        </p:tav>
                                      </p:tavLst>
                                    </p:anim>
                                  </p:childTnLst>
                                </p:cTn>
                              </p:par>
                            </p:childTnLst>
                          </p:cTn>
                        </p:par>
                        <p:par>
                          <p:cTn id="49" fill="hold">
                            <p:stCondLst>
                              <p:cond delay="6800"/>
                            </p:stCondLst>
                            <p:childTnLst>
                              <p:par>
                                <p:cTn id="50" presetID="9" presetClass="entr" presetSubtype="16" fill="hold" grpId="0" nodeType="afterEffect">
                                  <p:stCondLst>
                                    <p:cond delay="100"/>
                                  </p:stCondLst>
                                  <p:iterate>
                                    <p:tmAbs val="0"/>
                                  </p:iterate>
                                  <p:childTnLst>
                                    <p:set>
                                      <p:cBhvr>
                                        <p:cTn id="51" fill="hold"/>
                                        <p:tgtEl>
                                          <p:spTgt spid="1256"/>
                                        </p:tgtEl>
                                        <p:attrNameLst>
                                          <p:attrName>style.visibility</p:attrName>
                                        </p:attrNameLst>
                                      </p:cBhvr>
                                      <p:to>
                                        <p:strVal val="visible"/>
                                      </p:to>
                                    </p:set>
                                    <p:animEffect transition="in" filter="dissolve(in)">
                                      <p:cBhvr>
                                        <p:cTn id="52" dur="450"/>
                                        <p:tgtEl>
                                          <p:spTgt spid="1256"/>
                                        </p:tgtEl>
                                      </p:cBhvr>
                                    </p:animEffect>
                                  </p:childTnLst>
                                </p:cTn>
                              </p:par>
                            </p:childTnLst>
                          </p:cTn>
                        </p:par>
                        <p:par>
                          <p:cTn id="53" fill="hold">
                            <p:stCondLst>
                              <p:cond delay="7350"/>
                            </p:stCondLst>
                            <p:childTnLst>
                              <p:par>
                                <p:cTn id="54" presetID="2" presetClass="entr" presetSubtype="2" fill="hold" grpId="0" nodeType="afterEffect">
                                  <p:stCondLst>
                                    <p:cond delay="100"/>
                                  </p:stCondLst>
                                  <p:iterate>
                                    <p:tmAbs val="0"/>
                                  </p:iterate>
                                  <p:childTnLst>
                                    <p:set>
                                      <p:cBhvr>
                                        <p:cTn id="55" fill="hold"/>
                                        <p:tgtEl>
                                          <p:spTgt spid="1258"/>
                                        </p:tgtEl>
                                        <p:attrNameLst>
                                          <p:attrName>style.visibility</p:attrName>
                                        </p:attrNameLst>
                                      </p:cBhvr>
                                      <p:to>
                                        <p:strVal val="visible"/>
                                      </p:to>
                                    </p:set>
                                    <p:anim calcmode="lin" valueType="num">
                                      <p:cBhvr>
                                        <p:cTn id="56" dur="600" fill="hold"/>
                                        <p:tgtEl>
                                          <p:spTgt spid="1258"/>
                                        </p:tgtEl>
                                        <p:attrNameLst>
                                          <p:attrName>ppt_x</p:attrName>
                                        </p:attrNameLst>
                                      </p:cBhvr>
                                      <p:tavLst>
                                        <p:tav tm="0">
                                          <p:val>
                                            <p:strVal val="1+#ppt_w/2"/>
                                          </p:val>
                                        </p:tav>
                                        <p:tav tm="100000">
                                          <p:val>
                                            <p:strVal val="#ppt_x"/>
                                          </p:val>
                                        </p:tav>
                                      </p:tavLst>
                                    </p:anim>
                                    <p:anim calcmode="lin" valueType="num">
                                      <p:cBhvr>
                                        <p:cTn id="57" dur="600" fill="hold"/>
                                        <p:tgtEl>
                                          <p:spTgt spid="1258"/>
                                        </p:tgtEl>
                                        <p:attrNameLst>
                                          <p:attrName>ppt_y</p:attrName>
                                        </p:attrNameLst>
                                      </p:cBhvr>
                                      <p:tavLst>
                                        <p:tav tm="0">
                                          <p:val>
                                            <p:strVal val="#ppt_y"/>
                                          </p:val>
                                        </p:tav>
                                        <p:tav tm="100000">
                                          <p:val>
                                            <p:strVal val="#ppt_y"/>
                                          </p:val>
                                        </p:tav>
                                      </p:tavLst>
                                    </p:anim>
                                  </p:childTnLst>
                                </p:cTn>
                              </p:par>
                            </p:childTnLst>
                          </p:cTn>
                        </p:par>
                        <p:par>
                          <p:cTn id="58" fill="hold">
                            <p:stCondLst>
                              <p:cond delay="8050"/>
                            </p:stCondLst>
                            <p:childTnLst>
                              <p:par>
                                <p:cTn id="59" presetID="9" presetClass="entr" presetSubtype="16" fill="hold" grpId="0" nodeType="afterEffect">
                                  <p:stCondLst>
                                    <p:cond delay="100"/>
                                  </p:stCondLst>
                                  <p:iterate>
                                    <p:tmAbs val="0"/>
                                  </p:iterate>
                                  <p:childTnLst>
                                    <p:set>
                                      <p:cBhvr>
                                        <p:cTn id="60" fill="hold"/>
                                        <p:tgtEl>
                                          <p:spTgt spid="1260"/>
                                        </p:tgtEl>
                                        <p:attrNameLst>
                                          <p:attrName>style.visibility</p:attrName>
                                        </p:attrNameLst>
                                      </p:cBhvr>
                                      <p:to>
                                        <p:strVal val="visible"/>
                                      </p:to>
                                    </p:set>
                                    <p:animEffect transition="in" filter="dissolve(in)">
                                      <p:cBhvr>
                                        <p:cTn id="61" dur="450"/>
                                        <p:tgtEl>
                                          <p:spTgt spid="1260"/>
                                        </p:tgtEl>
                                      </p:cBhvr>
                                    </p:animEffect>
                                  </p:childTnLst>
                                </p:cTn>
                              </p:par>
                            </p:childTnLst>
                          </p:cTn>
                        </p:par>
                        <p:par>
                          <p:cTn id="62" fill="hold">
                            <p:stCondLst>
                              <p:cond delay="8600"/>
                            </p:stCondLst>
                            <p:childTnLst>
                              <p:par>
                                <p:cTn id="63" presetID="9" presetClass="entr" presetSubtype="16" fill="hold" grpId="0" nodeType="afterEffect">
                                  <p:stCondLst>
                                    <p:cond delay="100"/>
                                  </p:stCondLst>
                                  <p:iterate>
                                    <p:tmAbs val="0"/>
                                  </p:iterate>
                                  <p:childTnLst>
                                    <p:set>
                                      <p:cBhvr>
                                        <p:cTn id="64" fill="hold"/>
                                        <p:tgtEl>
                                          <p:spTgt spid="1261"/>
                                        </p:tgtEl>
                                        <p:attrNameLst>
                                          <p:attrName>style.visibility</p:attrName>
                                        </p:attrNameLst>
                                      </p:cBhvr>
                                      <p:to>
                                        <p:strVal val="visible"/>
                                      </p:to>
                                    </p:set>
                                    <p:animEffect transition="in" filter="dissolve(in)">
                                      <p:cBhvr>
                                        <p:cTn id="65" dur="450"/>
                                        <p:tgtEl>
                                          <p:spTgt spid="1261"/>
                                        </p:tgtEl>
                                      </p:cBhvr>
                                    </p:animEffect>
                                  </p:childTnLst>
                                </p:cTn>
                              </p:par>
                            </p:childTnLst>
                          </p:cTn>
                        </p:par>
                        <p:par>
                          <p:cTn id="66" fill="hold">
                            <p:stCondLst>
                              <p:cond delay="9150"/>
                            </p:stCondLst>
                            <p:childTnLst>
                              <p:par>
                                <p:cTn id="67" presetID="2" presetClass="entr" presetSubtype="2" fill="hold" grpId="0" nodeType="afterEffect">
                                  <p:stCondLst>
                                    <p:cond delay="100"/>
                                  </p:stCondLst>
                                  <p:iterate>
                                    <p:tmAbs val="0"/>
                                  </p:iterate>
                                  <p:childTnLst>
                                    <p:set>
                                      <p:cBhvr>
                                        <p:cTn id="68" fill="hold"/>
                                        <p:tgtEl>
                                          <p:spTgt spid="1262"/>
                                        </p:tgtEl>
                                        <p:attrNameLst>
                                          <p:attrName>style.visibility</p:attrName>
                                        </p:attrNameLst>
                                      </p:cBhvr>
                                      <p:to>
                                        <p:strVal val="visible"/>
                                      </p:to>
                                    </p:set>
                                    <p:anim calcmode="lin" valueType="num">
                                      <p:cBhvr>
                                        <p:cTn id="69" dur="600" fill="hold"/>
                                        <p:tgtEl>
                                          <p:spTgt spid="1262"/>
                                        </p:tgtEl>
                                        <p:attrNameLst>
                                          <p:attrName>ppt_x</p:attrName>
                                        </p:attrNameLst>
                                      </p:cBhvr>
                                      <p:tavLst>
                                        <p:tav tm="0">
                                          <p:val>
                                            <p:strVal val="1+#ppt_w/2"/>
                                          </p:val>
                                        </p:tav>
                                        <p:tav tm="100000">
                                          <p:val>
                                            <p:strVal val="#ppt_x"/>
                                          </p:val>
                                        </p:tav>
                                      </p:tavLst>
                                    </p:anim>
                                    <p:anim calcmode="lin" valueType="num">
                                      <p:cBhvr>
                                        <p:cTn id="70" dur="600" fill="hold"/>
                                        <p:tgtEl>
                                          <p:spTgt spid="1262"/>
                                        </p:tgtEl>
                                        <p:attrNameLst>
                                          <p:attrName>ppt_y</p:attrName>
                                        </p:attrNameLst>
                                      </p:cBhvr>
                                      <p:tavLst>
                                        <p:tav tm="0">
                                          <p:val>
                                            <p:strVal val="#ppt_y"/>
                                          </p:val>
                                        </p:tav>
                                        <p:tav tm="100000">
                                          <p:val>
                                            <p:strVal val="#ppt_y"/>
                                          </p:val>
                                        </p:tav>
                                      </p:tavLst>
                                    </p:anim>
                                  </p:childTnLst>
                                </p:cTn>
                              </p:par>
                            </p:childTnLst>
                          </p:cTn>
                        </p:par>
                        <p:par>
                          <p:cTn id="71" fill="hold">
                            <p:stCondLst>
                              <p:cond delay="9850"/>
                            </p:stCondLst>
                            <p:childTnLst>
                              <p:par>
                                <p:cTn id="72" presetID="2" presetClass="entr" presetSubtype="2" fill="hold" grpId="0" nodeType="afterEffect">
                                  <p:stCondLst>
                                    <p:cond delay="0"/>
                                  </p:stCondLst>
                                  <p:iterate>
                                    <p:tmAbs val="0"/>
                                  </p:iterate>
                                  <p:childTnLst>
                                    <p:set>
                                      <p:cBhvr>
                                        <p:cTn id="73" fill="hold"/>
                                        <p:tgtEl>
                                          <p:spTgt spid="46"/>
                                        </p:tgtEl>
                                        <p:attrNameLst>
                                          <p:attrName>style.visibility</p:attrName>
                                        </p:attrNameLst>
                                      </p:cBhvr>
                                      <p:to>
                                        <p:strVal val="visible"/>
                                      </p:to>
                                    </p:set>
                                    <p:anim calcmode="lin" valueType="num">
                                      <p:cBhvr>
                                        <p:cTn id="74" dur="700" fill="hold"/>
                                        <p:tgtEl>
                                          <p:spTgt spid="46"/>
                                        </p:tgtEl>
                                        <p:attrNameLst>
                                          <p:attrName>ppt_x</p:attrName>
                                        </p:attrNameLst>
                                      </p:cBhvr>
                                      <p:tavLst>
                                        <p:tav tm="0">
                                          <p:val>
                                            <p:strVal val="1+#ppt_w/2"/>
                                          </p:val>
                                        </p:tav>
                                        <p:tav tm="100000">
                                          <p:val>
                                            <p:strVal val="#ppt_x"/>
                                          </p:val>
                                        </p:tav>
                                      </p:tavLst>
                                    </p:anim>
                                    <p:anim calcmode="lin" valueType="num">
                                      <p:cBhvr>
                                        <p:cTn id="75" dur="700" fill="hold"/>
                                        <p:tgtEl>
                                          <p:spTgt spid="46"/>
                                        </p:tgtEl>
                                        <p:attrNameLst>
                                          <p:attrName>ppt_y</p:attrName>
                                        </p:attrNameLst>
                                      </p:cBhvr>
                                      <p:tavLst>
                                        <p:tav tm="0">
                                          <p:val>
                                            <p:strVal val="#ppt_y"/>
                                          </p:val>
                                        </p:tav>
                                        <p:tav tm="100000">
                                          <p:val>
                                            <p:strVal val="#ppt_y"/>
                                          </p:val>
                                        </p:tav>
                                      </p:tavLst>
                                    </p:anim>
                                  </p:childTnLst>
                                </p:cTn>
                              </p:par>
                            </p:childTnLst>
                          </p:cTn>
                        </p:par>
                        <p:par>
                          <p:cTn id="76" fill="hold">
                            <p:stCondLst>
                              <p:cond delay="10550"/>
                            </p:stCondLst>
                            <p:childTnLst>
                              <p:par>
                                <p:cTn id="77" presetID="2" presetClass="entr" presetSubtype="2" fill="hold" grpId="0" nodeType="afterEffect">
                                  <p:stCondLst>
                                    <p:cond delay="100"/>
                                  </p:stCondLst>
                                  <p:iterate>
                                    <p:tmAbs val="0"/>
                                  </p:iterate>
                                  <p:childTnLst>
                                    <p:set>
                                      <p:cBhvr>
                                        <p:cTn id="78" fill="hold"/>
                                        <p:tgtEl>
                                          <p:spTgt spid="26"/>
                                        </p:tgtEl>
                                        <p:attrNameLst>
                                          <p:attrName>style.visibility</p:attrName>
                                        </p:attrNameLst>
                                      </p:cBhvr>
                                      <p:to>
                                        <p:strVal val="visible"/>
                                      </p:to>
                                    </p:set>
                                    <p:anim calcmode="lin" valueType="num">
                                      <p:cBhvr>
                                        <p:cTn id="79" dur="600" fill="hold"/>
                                        <p:tgtEl>
                                          <p:spTgt spid="26"/>
                                        </p:tgtEl>
                                        <p:attrNameLst>
                                          <p:attrName>ppt_x</p:attrName>
                                        </p:attrNameLst>
                                      </p:cBhvr>
                                      <p:tavLst>
                                        <p:tav tm="0">
                                          <p:val>
                                            <p:strVal val="1+#ppt_w/2"/>
                                          </p:val>
                                        </p:tav>
                                        <p:tav tm="100000">
                                          <p:val>
                                            <p:strVal val="#ppt_x"/>
                                          </p:val>
                                        </p:tav>
                                      </p:tavLst>
                                    </p:anim>
                                    <p:anim calcmode="lin" valueType="num">
                                      <p:cBhvr>
                                        <p:cTn id="80" dur="6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 grpId="0" animBg="1" advAuto="0"/>
      <p:bldP spid="1233" grpId="0" animBg="1" advAuto="0"/>
      <p:bldP spid="1234" grpId="0" animBg="1" advAuto="0"/>
      <p:bldP spid="1236" grpId="0" animBg="1" advAuto="0"/>
      <p:bldP spid="1238" grpId="0" animBg="1" advAuto="0"/>
      <p:bldP spid="1240" grpId="0" animBg="1" advAuto="0"/>
      <p:bldP spid="1242" grpId="0" animBg="1" advAuto="0"/>
      <p:bldP spid="1250" grpId="0" animBg="1" advAuto="0"/>
      <p:bldP spid="1252" grpId="0" animBg="1" advAuto="0"/>
      <p:bldP spid="1254" grpId="0" animBg="1" advAuto="0"/>
      <p:bldP spid="1256" grpId="0" animBg="1" advAuto="0"/>
      <p:bldP spid="1258" grpId="0" animBg="1" advAuto="0"/>
      <p:bldP spid="1260" grpId="0" animBg="1" advAuto="0"/>
      <p:bldP spid="1261" grpId="0" animBg="1" advAuto="0"/>
      <p:bldP spid="1262" grpId="0" animBg="1" advAuto="0"/>
      <p:bldP spid="46" grpId="0" animBg="1" advAuto="0"/>
      <p:bldP spid="26"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Freihandform 44"/>
          <p:cNvSpPr/>
          <p:nvPr/>
        </p:nvSpPr>
        <p:spPr>
          <a:xfrm>
            <a:off x="0" y="2815390"/>
            <a:ext cx="4975538" cy="1431758"/>
          </a:xfrm>
          <a:custGeom>
            <a:avLst/>
            <a:gdLst>
              <a:gd name="connsiteX0" fmla="*/ 0 w 5339182"/>
              <a:gd name="connsiteY0" fmla="*/ 0 h 1234955"/>
              <a:gd name="connsiteX1" fmla="*/ 3583901 w 5339182"/>
              <a:gd name="connsiteY1" fmla="*/ 0 h 1234955"/>
              <a:gd name="connsiteX2" fmla="*/ 3583901 w 5339182"/>
              <a:gd name="connsiteY2" fmla="*/ 1 h 1234955"/>
              <a:gd name="connsiteX3" fmla="*/ 4983052 w 5339182"/>
              <a:gd name="connsiteY3" fmla="*/ 1 h 1234955"/>
              <a:gd name="connsiteX4" fmla="*/ 4986854 w 5339182"/>
              <a:gd name="connsiteY4" fmla="*/ 23268 h 1234955"/>
              <a:gd name="connsiteX5" fmla="*/ 4966064 w 5339182"/>
              <a:gd name="connsiteY5" fmla="*/ 423483 h 1234955"/>
              <a:gd name="connsiteX6" fmla="*/ 4958105 w 5339182"/>
              <a:gd name="connsiteY6" fmla="*/ 454668 h 1234955"/>
              <a:gd name="connsiteX7" fmla="*/ 4957993 w 5339182"/>
              <a:gd name="connsiteY7" fmla="*/ 454668 h 1234955"/>
              <a:gd name="connsiteX8" fmla="*/ 4961671 w 5339182"/>
              <a:gd name="connsiteY8" fmla="*/ 465687 h 1234955"/>
              <a:gd name="connsiteX9" fmla="*/ 4958572 w 5339182"/>
              <a:gd name="connsiteY9" fmla="*/ 474970 h 1234955"/>
              <a:gd name="connsiteX10" fmla="*/ 4989047 w 5339182"/>
              <a:gd name="connsiteY10" fmla="*/ 524390 h 1234955"/>
              <a:gd name="connsiteX11" fmla="*/ 5142781 w 5339182"/>
              <a:gd name="connsiteY11" fmla="*/ 745734 h 1234955"/>
              <a:gd name="connsiteX12" fmla="*/ 5309105 w 5339182"/>
              <a:gd name="connsiteY12" fmla="*/ 964032 h 1234955"/>
              <a:gd name="connsiteX13" fmla="*/ 5311865 w 5339182"/>
              <a:gd name="connsiteY13" fmla="*/ 968405 h 1234955"/>
              <a:gd name="connsiteX14" fmla="*/ 5317917 w 5339182"/>
              <a:gd name="connsiteY14" fmla="*/ 973608 h 1234955"/>
              <a:gd name="connsiteX15" fmla="*/ 5339182 w 5339182"/>
              <a:gd name="connsiteY15" fmla="*/ 1039073 h 1234955"/>
              <a:gd name="connsiteX16" fmla="*/ 5266579 w 5339182"/>
              <a:gd name="connsiteY16" fmla="*/ 1131655 h 1234955"/>
              <a:gd name="connsiteX17" fmla="*/ 5254946 w 5339182"/>
              <a:gd name="connsiteY17" fmla="*/ 1128661 h 1234955"/>
              <a:gd name="connsiteX18" fmla="*/ 5251931 w 5339182"/>
              <a:gd name="connsiteY18" fmla="*/ 1130355 h 1234955"/>
              <a:gd name="connsiteX19" fmla="*/ 5090806 w 5339182"/>
              <a:gd name="connsiteY19" fmla="*/ 1182332 h 1234955"/>
              <a:gd name="connsiteX20" fmla="*/ 5023237 w 5339182"/>
              <a:gd name="connsiteY20" fmla="*/ 1218715 h 1234955"/>
              <a:gd name="connsiteX21" fmla="*/ 5022536 w 5339182"/>
              <a:gd name="connsiteY21" fmla="*/ 1234955 h 1234955"/>
              <a:gd name="connsiteX22" fmla="*/ 3583901 w 5339182"/>
              <a:gd name="connsiteY22" fmla="*/ 1234955 h 1234955"/>
              <a:gd name="connsiteX23" fmla="*/ 3583901 w 5339182"/>
              <a:gd name="connsiteY23" fmla="*/ 1234953 h 1234955"/>
              <a:gd name="connsiteX24" fmla="*/ 0 w 5339182"/>
              <a:gd name="connsiteY24" fmla="*/ 1234953 h 123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9182" h="1234955">
                <a:moveTo>
                  <a:pt x="0" y="0"/>
                </a:moveTo>
                <a:lnTo>
                  <a:pt x="3583901" y="0"/>
                </a:lnTo>
                <a:lnTo>
                  <a:pt x="3583901" y="1"/>
                </a:lnTo>
                <a:lnTo>
                  <a:pt x="4983052" y="1"/>
                </a:lnTo>
                <a:lnTo>
                  <a:pt x="4986854" y="23268"/>
                </a:lnTo>
                <a:cubicBezTo>
                  <a:pt x="5014574" y="199986"/>
                  <a:pt x="4971261" y="348984"/>
                  <a:pt x="4966064" y="423483"/>
                </a:cubicBezTo>
                <a:cubicBezTo>
                  <a:pt x="4964765" y="442108"/>
                  <a:pt x="4961625" y="450986"/>
                  <a:pt x="4958105" y="454668"/>
                </a:cubicBezTo>
                <a:lnTo>
                  <a:pt x="4957993" y="454668"/>
                </a:lnTo>
                <a:lnTo>
                  <a:pt x="4961671" y="465687"/>
                </a:lnTo>
                <a:lnTo>
                  <a:pt x="4958572" y="474970"/>
                </a:lnTo>
                <a:lnTo>
                  <a:pt x="4989047" y="524390"/>
                </a:lnTo>
                <a:cubicBezTo>
                  <a:pt x="5032009" y="590131"/>
                  <a:pt x="5098602" y="684012"/>
                  <a:pt x="5142781" y="745734"/>
                </a:cubicBezTo>
                <a:cubicBezTo>
                  <a:pt x="5201687" y="828029"/>
                  <a:pt x="5277919" y="917254"/>
                  <a:pt x="5309105" y="964032"/>
                </a:cubicBezTo>
                <a:lnTo>
                  <a:pt x="5311865" y="968405"/>
                </a:lnTo>
                <a:lnTo>
                  <a:pt x="5317917" y="973608"/>
                </a:lnTo>
                <a:cubicBezTo>
                  <a:pt x="5331056" y="990361"/>
                  <a:pt x="5339182" y="1013507"/>
                  <a:pt x="5339182" y="1039073"/>
                </a:cubicBezTo>
                <a:cubicBezTo>
                  <a:pt x="5339182" y="1090204"/>
                  <a:pt x="5306676" y="1131655"/>
                  <a:pt x="5266579" y="1131655"/>
                </a:cubicBezTo>
                <a:lnTo>
                  <a:pt x="5254946" y="1128661"/>
                </a:lnTo>
                <a:lnTo>
                  <a:pt x="5251931" y="1130355"/>
                </a:lnTo>
                <a:cubicBezTo>
                  <a:pt x="5218147" y="1145948"/>
                  <a:pt x="5128922" y="1167605"/>
                  <a:pt x="5090806" y="1182332"/>
                </a:cubicBezTo>
                <a:cubicBezTo>
                  <a:pt x="5052690" y="1197058"/>
                  <a:pt x="5031033" y="1194459"/>
                  <a:pt x="5023237" y="1218715"/>
                </a:cubicBezTo>
                <a:lnTo>
                  <a:pt x="5022536" y="1234955"/>
                </a:lnTo>
                <a:lnTo>
                  <a:pt x="3583901" y="1234955"/>
                </a:lnTo>
                <a:lnTo>
                  <a:pt x="3583901" y="1234953"/>
                </a:lnTo>
                <a:lnTo>
                  <a:pt x="0" y="1234953"/>
                </a:lnTo>
                <a:close/>
              </a:path>
            </a:pathLst>
          </a:custGeom>
          <a:gradFill>
            <a:gsLst>
              <a:gs pos="71650">
                <a:schemeClr val="accent1"/>
              </a:gs>
              <a:gs pos="41253">
                <a:schemeClr val="accent1">
                  <a:lumMod val="60000"/>
                  <a:lumOff val="40000"/>
                </a:schemeClr>
              </a:gs>
              <a:gs pos="25430">
                <a:schemeClr val="accent1">
                  <a:lumMod val="60000"/>
                  <a:lumOff val="40000"/>
                </a:schemeClr>
              </a:gs>
              <a:gs pos="1250">
                <a:schemeClr val="accent1">
                  <a:tint val="44500"/>
                  <a:satMod val="160000"/>
                </a:schemeClr>
              </a:gs>
              <a:gs pos="50000">
                <a:schemeClr val="accent1">
                  <a:tint val="44500"/>
                  <a:satMod val="160000"/>
                </a:schemeClr>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8403" tIns="19202" rIns="38403" bIns="19202" anchor="ctr"/>
          <a:lstStyle/>
          <a:p>
            <a:pPr algn="ctr" defTabSz="245348" eaLnBrk="1" fontAlgn="auto" hangingPunct="1">
              <a:spcBef>
                <a:spcPts val="0"/>
              </a:spcBef>
              <a:spcAft>
                <a:spcPts val="0"/>
              </a:spcAft>
              <a:defRPr/>
            </a:pPr>
            <a:endParaRPr lang="de-DE" sz="600" kern="0">
              <a:solidFill>
                <a:prstClr val="white"/>
              </a:solidFill>
              <a:sym typeface="Helvetica Light"/>
            </a:endParaRPr>
          </a:p>
        </p:txBody>
      </p:sp>
      <p:sp>
        <p:nvSpPr>
          <p:cNvPr id="1329" name="Shape 1329"/>
          <p:cNvSpPr>
            <a:spLocks noGrp="1"/>
          </p:cNvSpPr>
          <p:nvPr>
            <p:ph type="sldNum" sz="quarter" idx="4294967295"/>
          </p:nvPr>
        </p:nvSpPr>
        <p:spPr>
          <a:xfrm>
            <a:off x="4562665" y="6634162"/>
            <a:ext cx="169069" cy="223838"/>
          </a:xfrm>
          <a:prstGeom prst="rect">
            <a:avLst/>
          </a:prstGeom>
          <a:extLst>
            <a:ext uri="{C572A759-6A51-4108-AA02-DFA0A04FC94B}">
              <ma14:wrappingTextBoxFlag xmlns:ma14="http://schemas.microsoft.com/office/mac/drawingml/2011/main" xmlns="" val="1"/>
            </a:ext>
          </a:extLst>
        </p:spPr>
        <p:txBody>
          <a:bodyPr>
            <a:noAutofit/>
          </a:bodyPr>
          <a:lstStyle/>
          <a:p>
            <a:pPr>
              <a:defRPr sz="1800">
                <a:solidFill>
                  <a:srgbClr val="000000"/>
                </a:solidFill>
              </a:defRPr>
            </a:pPr>
            <a:fld id="{86CB4B4D-7CA3-9044-876B-883B54F8677D}" type="slidenum">
              <a:rPr sz="1300" b="1">
                <a:solidFill>
                  <a:srgbClr val="000000"/>
                </a:solidFill>
              </a:rPr>
              <a:pPr>
                <a:defRPr sz="1800">
                  <a:solidFill>
                    <a:srgbClr val="000000"/>
                  </a:solidFill>
                </a:defRPr>
              </a:pPr>
              <a:t>96</a:t>
            </a:fld>
            <a:endParaRPr sz="1300" b="1" dirty="0">
              <a:solidFill>
                <a:srgbClr val="000000"/>
              </a:solidFill>
            </a:endParaRPr>
          </a:p>
        </p:txBody>
      </p:sp>
      <p:sp>
        <p:nvSpPr>
          <p:cNvPr id="4" name="Freihandform 45"/>
          <p:cNvSpPr/>
          <p:nvPr/>
        </p:nvSpPr>
        <p:spPr>
          <a:xfrm>
            <a:off x="0" y="4247149"/>
            <a:ext cx="4740922" cy="2610853"/>
          </a:xfrm>
          <a:custGeom>
            <a:avLst/>
            <a:gdLst>
              <a:gd name="connsiteX0" fmla="*/ 0 w 5073513"/>
              <a:gd name="connsiteY0" fmla="*/ 0 h 1828905"/>
              <a:gd name="connsiteX1" fmla="*/ 3583901 w 5073513"/>
              <a:gd name="connsiteY1" fmla="*/ 0 h 1828905"/>
              <a:gd name="connsiteX2" fmla="*/ 5022536 w 5073513"/>
              <a:gd name="connsiteY2" fmla="*/ 0 h 1828905"/>
              <a:gd name="connsiteX3" fmla="*/ 5022222 w 5073513"/>
              <a:gd name="connsiteY3" fmla="*/ 7271 h 1828905"/>
              <a:gd name="connsiteX4" fmla="*/ 5044028 w 5073513"/>
              <a:gd name="connsiteY4" fmla="*/ 92910 h 1828905"/>
              <a:gd name="connsiteX5" fmla="*/ 5064818 w 5073513"/>
              <a:gd name="connsiteY5" fmla="*/ 144886 h 1828905"/>
              <a:gd name="connsiteX6" fmla="*/ 5064818 w 5073513"/>
              <a:gd name="connsiteY6" fmla="*/ 196862 h 1828905"/>
              <a:gd name="connsiteX7" fmla="*/ 5023237 w 5073513"/>
              <a:gd name="connsiteY7" fmla="*/ 238442 h 1828905"/>
              <a:gd name="connsiteX8" fmla="*/ 5059621 w 5073513"/>
              <a:gd name="connsiteY8" fmla="*/ 306011 h 1828905"/>
              <a:gd name="connsiteX9" fmla="*/ 5070016 w 5073513"/>
              <a:gd name="connsiteY9" fmla="*/ 352789 h 1828905"/>
              <a:gd name="connsiteX10" fmla="*/ 5002447 w 5073513"/>
              <a:gd name="connsiteY10" fmla="*/ 420358 h 1828905"/>
              <a:gd name="connsiteX11" fmla="*/ 4966064 w 5073513"/>
              <a:gd name="connsiteY11" fmla="*/ 456741 h 1828905"/>
              <a:gd name="connsiteX12" fmla="*/ 4971261 w 5073513"/>
              <a:gd name="connsiteY12" fmla="*/ 545100 h 1828905"/>
              <a:gd name="connsiteX13" fmla="*/ 5025227 w 5073513"/>
              <a:gd name="connsiteY13" fmla="*/ 606618 h 1828905"/>
              <a:gd name="connsiteX14" fmla="*/ 5030907 w 5073513"/>
              <a:gd name="connsiteY14" fmla="*/ 617824 h 1828905"/>
              <a:gd name="connsiteX15" fmla="*/ 5036313 w 5073513"/>
              <a:gd name="connsiteY15" fmla="*/ 622612 h 1828905"/>
              <a:gd name="connsiteX16" fmla="*/ 5057022 w 5073513"/>
              <a:gd name="connsiteY16" fmla="*/ 660096 h 1828905"/>
              <a:gd name="connsiteX17" fmla="*/ 5024537 w 5073513"/>
              <a:gd name="connsiteY17" fmla="*/ 903732 h 1828905"/>
              <a:gd name="connsiteX18" fmla="*/ 4803640 w 5073513"/>
              <a:gd name="connsiteY18" fmla="*/ 965454 h 1828905"/>
              <a:gd name="connsiteX19" fmla="*/ 4565890 w 5073513"/>
              <a:gd name="connsiteY19" fmla="*/ 962206 h 1828905"/>
              <a:gd name="connsiteX20" fmla="*/ 4482266 w 5073513"/>
              <a:gd name="connsiteY20" fmla="*/ 961553 h 1828905"/>
              <a:gd name="connsiteX21" fmla="*/ 4409921 w 5073513"/>
              <a:gd name="connsiteY21" fmla="*/ 971303 h 1828905"/>
              <a:gd name="connsiteX22" fmla="*/ 4305969 w 5073513"/>
              <a:gd name="connsiteY22" fmla="*/ 1007686 h 1828905"/>
              <a:gd name="connsiteX23" fmla="*/ 4243599 w 5073513"/>
              <a:gd name="connsiteY23" fmla="*/ 1080452 h 1828905"/>
              <a:gd name="connsiteX24" fmla="*/ 4222808 w 5073513"/>
              <a:gd name="connsiteY24" fmla="*/ 1179206 h 1828905"/>
              <a:gd name="connsiteX25" fmla="*/ 4228006 w 5073513"/>
              <a:gd name="connsiteY25" fmla="*/ 1423493 h 1828905"/>
              <a:gd name="connsiteX26" fmla="*/ 4228388 w 5073513"/>
              <a:gd name="connsiteY26" fmla="*/ 1501791 h 1828905"/>
              <a:gd name="connsiteX27" fmla="*/ 4230258 w 5073513"/>
              <a:gd name="connsiteY27" fmla="*/ 1501791 h 1828905"/>
              <a:gd name="connsiteX28" fmla="*/ 4230258 w 5073513"/>
              <a:gd name="connsiteY28" fmla="*/ 1828905 h 1828905"/>
              <a:gd name="connsiteX29" fmla="*/ 3583901 w 5073513"/>
              <a:gd name="connsiteY29" fmla="*/ 1828905 h 1828905"/>
              <a:gd name="connsiteX30" fmla="*/ 0 w 5073513"/>
              <a:gd name="connsiteY30" fmla="*/ 1828905 h 18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73513" h="1828905">
                <a:moveTo>
                  <a:pt x="0" y="0"/>
                </a:moveTo>
                <a:lnTo>
                  <a:pt x="3583901" y="0"/>
                </a:lnTo>
                <a:lnTo>
                  <a:pt x="5022536" y="0"/>
                </a:lnTo>
                <a:lnTo>
                  <a:pt x="5022222" y="7271"/>
                </a:lnTo>
                <a:cubicBezTo>
                  <a:pt x="5025349" y="35086"/>
                  <a:pt x="5038830" y="72769"/>
                  <a:pt x="5044028" y="92910"/>
                </a:cubicBezTo>
                <a:cubicBezTo>
                  <a:pt x="5050958" y="119764"/>
                  <a:pt x="5061353" y="127560"/>
                  <a:pt x="5064818" y="144886"/>
                </a:cubicBezTo>
                <a:cubicBezTo>
                  <a:pt x="5068283" y="162211"/>
                  <a:pt x="5071748" y="181269"/>
                  <a:pt x="5064818" y="196862"/>
                </a:cubicBezTo>
                <a:cubicBezTo>
                  <a:pt x="5057888" y="212454"/>
                  <a:pt x="5024103" y="220250"/>
                  <a:pt x="5023237" y="238442"/>
                </a:cubicBezTo>
                <a:cubicBezTo>
                  <a:pt x="5022371" y="256634"/>
                  <a:pt x="5051824" y="286953"/>
                  <a:pt x="5059621" y="306011"/>
                </a:cubicBezTo>
                <a:cubicBezTo>
                  <a:pt x="5067417" y="325069"/>
                  <a:pt x="5079545" y="333732"/>
                  <a:pt x="5070016" y="352789"/>
                </a:cubicBezTo>
                <a:cubicBezTo>
                  <a:pt x="5060487" y="371847"/>
                  <a:pt x="5002447" y="420358"/>
                  <a:pt x="5002447" y="420358"/>
                </a:cubicBezTo>
                <a:cubicBezTo>
                  <a:pt x="4985122" y="437683"/>
                  <a:pt x="4971261" y="435951"/>
                  <a:pt x="4966064" y="456741"/>
                </a:cubicBezTo>
                <a:cubicBezTo>
                  <a:pt x="4960866" y="477532"/>
                  <a:pt x="4959134" y="515647"/>
                  <a:pt x="4971261" y="545100"/>
                </a:cubicBezTo>
                <a:cubicBezTo>
                  <a:pt x="4980358" y="567190"/>
                  <a:pt x="5007482" y="582945"/>
                  <a:pt x="5025227" y="606618"/>
                </a:cubicBezTo>
                <a:lnTo>
                  <a:pt x="5030907" y="617824"/>
                </a:lnTo>
                <a:lnTo>
                  <a:pt x="5036313" y="622612"/>
                </a:lnTo>
                <a:cubicBezTo>
                  <a:pt x="5044570" y="633297"/>
                  <a:pt x="5051067" y="645614"/>
                  <a:pt x="5057022" y="660096"/>
                </a:cubicBezTo>
                <a:cubicBezTo>
                  <a:pt x="5080844" y="718028"/>
                  <a:pt x="5066767" y="852840"/>
                  <a:pt x="5024537" y="903732"/>
                </a:cubicBezTo>
                <a:cubicBezTo>
                  <a:pt x="4982307" y="954626"/>
                  <a:pt x="4918961" y="953544"/>
                  <a:pt x="4803640" y="965454"/>
                </a:cubicBezTo>
                <a:cubicBezTo>
                  <a:pt x="4745979" y="971411"/>
                  <a:pt x="4655563" y="965454"/>
                  <a:pt x="4565890" y="962206"/>
                </a:cubicBezTo>
                <a:lnTo>
                  <a:pt x="4482266" y="961553"/>
                </a:lnTo>
                <a:lnTo>
                  <a:pt x="4409921" y="971303"/>
                </a:lnTo>
                <a:cubicBezTo>
                  <a:pt x="4365742" y="979965"/>
                  <a:pt x="4333690" y="989494"/>
                  <a:pt x="4305969" y="1007686"/>
                </a:cubicBezTo>
                <a:cubicBezTo>
                  <a:pt x="4278249" y="1025878"/>
                  <a:pt x="4257458" y="1051866"/>
                  <a:pt x="4243599" y="1080452"/>
                </a:cubicBezTo>
                <a:cubicBezTo>
                  <a:pt x="4229738" y="1109039"/>
                  <a:pt x="4225407" y="1122033"/>
                  <a:pt x="4222808" y="1179206"/>
                </a:cubicBezTo>
                <a:cubicBezTo>
                  <a:pt x="4220209" y="1236380"/>
                  <a:pt x="4227139" y="1341198"/>
                  <a:pt x="4228006" y="1423493"/>
                </a:cubicBezTo>
                <a:lnTo>
                  <a:pt x="4228388" y="1501791"/>
                </a:lnTo>
                <a:lnTo>
                  <a:pt x="4230258" y="1501791"/>
                </a:lnTo>
                <a:lnTo>
                  <a:pt x="4230258" y="1828905"/>
                </a:lnTo>
                <a:lnTo>
                  <a:pt x="3583901" y="1828905"/>
                </a:lnTo>
                <a:lnTo>
                  <a:pt x="0" y="1828905"/>
                </a:lnTo>
                <a:close/>
              </a:path>
            </a:pathLst>
          </a:custGeom>
          <a:gradFill flip="none" rotWithShape="1">
            <a:gsLst>
              <a:gs pos="0">
                <a:schemeClr val="accent1"/>
              </a:gs>
              <a:gs pos="50000">
                <a:schemeClr val="accent1">
                  <a:lumMod val="75000"/>
                  <a:shade val="67500"/>
                  <a:satMod val="115000"/>
                </a:schemeClr>
              </a:gs>
              <a:gs pos="100000">
                <a:schemeClr val="accent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8403" tIns="19202" rIns="38403" bIns="19202" anchor="ctr"/>
          <a:lstStyle/>
          <a:p>
            <a:pPr algn="ctr" defTabSz="245348" eaLnBrk="1" fontAlgn="auto" hangingPunct="1">
              <a:spcBef>
                <a:spcPts val="0"/>
              </a:spcBef>
              <a:spcAft>
                <a:spcPts val="0"/>
              </a:spcAft>
              <a:defRPr/>
            </a:pPr>
            <a:endParaRPr lang="de-DE" sz="600" kern="0">
              <a:solidFill>
                <a:prstClr val="white"/>
              </a:solidFill>
              <a:sym typeface="Helvetica Light"/>
            </a:endParaRPr>
          </a:p>
        </p:txBody>
      </p:sp>
      <p:sp>
        <p:nvSpPr>
          <p:cNvPr id="15" name="Freihandform 41"/>
          <p:cNvSpPr/>
          <p:nvPr/>
        </p:nvSpPr>
        <p:spPr>
          <a:xfrm>
            <a:off x="2" y="1131427"/>
            <a:ext cx="4647197" cy="1683965"/>
          </a:xfrm>
          <a:custGeom>
            <a:avLst/>
            <a:gdLst>
              <a:gd name="connsiteX0" fmla="*/ 0 w 4983052"/>
              <a:gd name="connsiteY0" fmla="*/ 0 h 1226733"/>
              <a:gd name="connsiteX1" fmla="*/ 3583901 w 4983052"/>
              <a:gd name="connsiteY1" fmla="*/ 0 h 1226733"/>
              <a:gd name="connsiteX2" fmla="*/ 3639168 w 4983052"/>
              <a:gd name="connsiteY2" fmla="*/ 4339 h 1226733"/>
              <a:gd name="connsiteX3" fmla="*/ 3752651 w 4983052"/>
              <a:gd name="connsiteY3" fmla="*/ 20377 h 1226733"/>
              <a:gd name="connsiteX4" fmla="*/ 3979660 w 4983052"/>
              <a:gd name="connsiteY4" fmla="*/ 67514 h 1226733"/>
              <a:gd name="connsiteX5" fmla="*/ 4099725 w 4983052"/>
              <a:gd name="connsiteY5" fmla="*/ 104027 h 1226733"/>
              <a:gd name="connsiteX6" fmla="*/ 4121130 w 4983052"/>
              <a:gd name="connsiteY6" fmla="*/ 109129 h 1226733"/>
              <a:gd name="connsiteX7" fmla="*/ 4143304 w 4983052"/>
              <a:gd name="connsiteY7" fmla="*/ 117278 h 1226733"/>
              <a:gd name="connsiteX8" fmla="*/ 4206553 w 4983052"/>
              <a:gd name="connsiteY8" fmla="*/ 136514 h 1226733"/>
              <a:gd name="connsiteX9" fmla="*/ 4407304 w 4983052"/>
              <a:gd name="connsiteY9" fmla="*/ 235357 h 1226733"/>
              <a:gd name="connsiteX10" fmla="*/ 4432018 w 4983052"/>
              <a:gd name="connsiteY10" fmla="*/ 254274 h 1226733"/>
              <a:gd name="connsiteX11" fmla="*/ 4488130 w 4983052"/>
              <a:gd name="connsiteY11" fmla="*/ 288284 h 1226733"/>
              <a:gd name="connsiteX12" fmla="*/ 4799741 w 4983052"/>
              <a:gd name="connsiteY12" fmla="*/ 589906 h 1226733"/>
              <a:gd name="connsiteX13" fmla="*/ 4975084 w 4983052"/>
              <a:gd name="connsiteY13" fmla="*/ 1177970 h 1226733"/>
              <a:gd name="connsiteX14" fmla="*/ 4983052 w 4983052"/>
              <a:gd name="connsiteY14" fmla="*/ 1226733 h 1226733"/>
              <a:gd name="connsiteX15" fmla="*/ 3583901 w 4983052"/>
              <a:gd name="connsiteY15" fmla="*/ 1226733 h 1226733"/>
              <a:gd name="connsiteX16" fmla="*/ 0 w 4983052"/>
              <a:gd name="connsiteY16" fmla="*/ 1226733 h 1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83052" h="1226733">
                <a:moveTo>
                  <a:pt x="0" y="0"/>
                </a:moveTo>
                <a:lnTo>
                  <a:pt x="3583901" y="0"/>
                </a:lnTo>
                <a:lnTo>
                  <a:pt x="3639168" y="4339"/>
                </a:lnTo>
                <a:cubicBezTo>
                  <a:pt x="3678273" y="8569"/>
                  <a:pt x="3716252" y="13899"/>
                  <a:pt x="3752651" y="20377"/>
                </a:cubicBezTo>
                <a:cubicBezTo>
                  <a:pt x="3825448" y="33333"/>
                  <a:pt x="3902564" y="48602"/>
                  <a:pt x="3979660" y="67514"/>
                </a:cubicBezTo>
                <a:lnTo>
                  <a:pt x="4099725" y="104027"/>
                </a:lnTo>
                <a:lnTo>
                  <a:pt x="4121130" y="109129"/>
                </a:lnTo>
                <a:lnTo>
                  <a:pt x="4143304" y="117278"/>
                </a:lnTo>
                <a:lnTo>
                  <a:pt x="4206553" y="136514"/>
                </a:lnTo>
                <a:cubicBezTo>
                  <a:pt x="4279273" y="164045"/>
                  <a:pt x="4347636" y="196548"/>
                  <a:pt x="4407304" y="235357"/>
                </a:cubicBezTo>
                <a:lnTo>
                  <a:pt x="4432018" y="254274"/>
                </a:lnTo>
                <a:lnTo>
                  <a:pt x="4488130" y="288284"/>
                </a:lnTo>
                <a:cubicBezTo>
                  <a:pt x="4607592" y="365923"/>
                  <a:pt x="4722426" y="460615"/>
                  <a:pt x="4799741" y="589906"/>
                </a:cubicBezTo>
                <a:cubicBezTo>
                  <a:pt x="4889941" y="740744"/>
                  <a:pt x="4944326" y="997701"/>
                  <a:pt x="4975084" y="1177970"/>
                </a:cubicBezTo>
                <a:lnTo>
                  <a:pt x="4983052" y="1226733"/>
                </a:lnTo>
                <a:lnTo>
                  <a:pt x="3583901" y="1226733"/>
                </a:lnTo>
                <a:lnTo>
                  <a:pt x="0" y="1226733"/>
                </a:lnTo>
                <a:close/>
              </a:path>
            </a:pathLst>
          </a:custGeom>
          <a:gradFill>
            <a:gsLst>
              <a:gs pos="0">
                <a:schemeClr val="accent1"/>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8403" tIns="19202" rIns="38403" bIns="19202" anchor="ctr"/>
          <a:lstStyle/>
          <a:p>
            <a:pPr algn="ctr" defTabSz="245348" eaLnBrk="1" fontAlgn="auto" hangingPunct="1">
              <a:spcBef>
                <a:spcPts val="0"/>
              </a:spcBef>
              <a:spcAft>
                <a:spcPts val="0"/>
              </a:spcAft>
              <a:defRPr/>
            </a:pPr>
            <a:endParaRPr lang="de-DE" sz="600" kern="0">
              <a:solidFill>
                <a:prstClr val="white"/>
              </a:solidFill>
              <a:sym typeface="Helvetica Light"/>
            </a:endParaRPr>
          </a:p>
        </p:txBody>
      </p:sp>
      <p:sp>
        <p:nvSpPr>
          <p:cNvPr id="2" name="TextBox 1"/>
          <p:cNvSpPr txBox="1"/>
          <p:nvPr/>
        </p:nvSpPr>
        <p:spPr>
          <a:xfrm>
            <a:off x="690262" y="178875"/>
            <a:ext cx="7325488" cy="5838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r>
              <a:rPr lang="en-US" sz="3400" kern="0" dirty="0">
                <a:solidFill>
                  <a:srgbClr val="000000"/>
                </a:solidFill>
                <a:latin typeface="Gill Sans MT"/>
                <a:sym typeface="Helvetica Light"/>
              </a:rPr>
              <a:t>IT’S ON US- IN THE WORKPLACE</a:t>
            </a:r>
          </a:p>
        </p:txBody>
      </p:sp>
      <p:pic>
        <p:nvPicPr>
          <p:cNvPr id="17" name="Picture 2" descr="IT'S ON US"/>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0948" y="1405567"/>
            <a:ext cx="3000791" cy="4707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42730" y="1371600"/>
            <a:ext cx="3144069" cy="1168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r>
              <a:rPr lang="en-US" sz="1800" kern="0" dirty="0">
                <a:solidFill>
                  <a:srgbClr val="000000"/>
                </a:solidFill>
                <a:latin typeface="Gill Sans MT"/>
                <a:sym typeface="Helvetica Light"/>
              </a:rPr>
              <a:t>Employees should feel a sense of </a:t>
            </a:r>
          </a:p>
          <a:p>
            <a:pPr algn="ctr" defTabSz="245354" eaLnBrk="1" fontAlgn="auto" latinLnBrk="1">
              <a:spcBef>
                <a:spcPts val="0"/>
              </a:spcBef>
              <a:spcAft>
                <a:spcPts val="0"/>
              </a:spcAft>
            </a:pPr>
            <a:r>
              <a:rPr lang="en-US" sz="1800" b="1" kern="0" dirty="0">
                <a:solidFill>
                  <a:srgbClr val="000000"/>
                </a:solidFill>
                <a:latin typeface="Gill Sans MT"/>
                <a:sym typeface="Helvetica Light"/>
              </a:rPr>
              <a:t>collective</a:t>
            </a:r>
            <a:r>
              <a:rPr lang="en-US" sz="1800" kern="0" dirty="0">
                <a:solidFill>
                  <a:srgbClr val="000000"/>
                </a:solidFill>
                <a:latin typeface="Gill Sans MT"/>
                <a:sym typeface="Helvetica Light"/>
              </a:rPr>
              <a:t> </a:t>
            </a:r>
            <a:r>
              <a:rPr lang="en-US" sz="1800" b="1" kern="0" dirty="0">
                <a:solidFill>
                  <a:srgbClr val="000000"/>
                </a:solidFill>
                <a:latin typeface="Gill Sans MT"/>
                <a:sym typeface="Helvetica Light"/>
              </a:rPr>
              <a:t>responsibility &amp; </a:t>
            </a:r>
          </a:p>
          <a:p>
            <a:pPr algn="ctr" defTabSz="245354" eaLnBrk="1" fontAlgn="auto" latinLnBrk="1">
              <a:spcBef>
                <a:spcPts val="0"/>
              </a:spcBef>
              <a:spcAft>
                <a:spcPts val="0"/>
              </a:spcAft>
            </a:pPr>
            <a:r>
              <a:rPr lang="en-US" sz="1800" b="1" kern="0" dirty="0">
                <a:solidFill>
                  <a:srgbClr val="000000"/>
                </a:solidFill>
                <a:latin typeface="Gill Sans MT"/>
                <a:sym typeface="Helvetica Light"/>
              </a:rPr>
              <a:t>empowerment </a:t>
            </a:r>
          </a:p>
          <a:p>
            <a:pPr algn="ctr" defTabSz="245354" eaLnBrk="1" fontAlgn="auto" latinLnBrk="1">
              <a:spcBef>
                <a:spcPts val="0"/>
              </a:spcBef>
              <a:spcAft>
                <a:spcPts val="0"/>
              </a:spcAft>
            </a:pPr>
            <a:r>
              <a:rPr lang="en-US" sz="1800" kern="0" dirty="0">
                <a:solidFill>
                  <a:srgbClr val="000000"/>
                </a:solidFill>
                <a:latin typeface="Gill Sans MT"/>
                <a:sym typeface="Helvetica Light"/>
              </a:rPr>
              <a:t>to stop harassment at work. </a:t>
            </a:r>
          </a:p>
        </p:txBody>
      </p:sp>
      <p:sp>
        <p:nvSpPr>
          <p:cNvPr id="22" name="TextBox 21"/>
          <p:cNvSpPr txBox="1"/>
          <p:nvPr/>
        </p:nvSpPr>
        <p:spPr>
          <a:xfrm>
            <a:off x="5628456" y="3319075"/>
            <a:ext cx="3210744" cy="1168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0004" tIns="30004" rIns="30004" bIns="30004" numCol="1" spcCol="16002" rtlCol="0" anchor="ctr">
            <a:spAutoFit/>
          </a:bodyPr>
          <a:lstStyle/>
          <a:p>
            <a:pPr algn="ctr" defTabSz="245354" eaLnBrk="1" fontAlgn="auto" latinLnBrk="1">
              <a:spcBef>
                <a:spcPts val="0"/>
              </a:spcBef>
              <a:spcAft>
                <a:spcPts val="0"/>
              </a:spcAft>
            </a:pPr>
            <a:r>
              <a:rPr lang="en-US" sz="1800" kern="0" dirty="0">
                <a:solidFill>
                  <a:srgbClr val="000000"/>
                </a:solidFill>
                <a:latin typeface="Gill Sans MT"/>
                <a:sym typeface="Helvetica Light"/>
              </a:rPr>
              <a:t>EEOC wants to act as a </a:t>
            </a:r>
            <a:r>
              <a:rPr lang="en-US" sz="1800" b="1" kern="0" dirty="0">
                <a:solidFill>
                  <a:srgbClr val="000000"/>
                </a:solidFill>
                <a:latin typeface="Gill Sans MT"/>
                <a:sym typeface="Helvetica Light"/>
              </a:rPr>
              <a:t>catalyst</a:t>
            </a:r>
            <a:r>
              <a:rPr lang="en-US" sz="1800" kern="0" dirty="0">
                <a:solidFill>
                  <a:srgbClr val="000000"/>
                </a:solidFill>
                <a:latin typeface="Gill Sans MT"/>
                <a:sym typeface="Helvetica Light"/>
              </a:rPr>
              <a:t> </a:t>
            </a:r>
          </a:p>
          <a:p>
            <a:pPr algn="ctr" defTabSz="245354" eaLnBrk="1" fontAlgn="auto" latinLnBrk="1">
              <a:spcBef>
                <a:spcPts val="0"/>
              </a:spcBef>
              <a:spcAft>
                <a:spcPts val="0"/>
              </a:spcAft>
            </a:pPr>
            <a:r>
              <a:rPr lang="en-US" sz="1800" kern="0" dirty="0">
                <a:solidFill>
                  <a:srgbClr val="000000"/>
                </a:solidFill>
                <a:latin typeface="Gill Sans MT"/>
                <a:sym typeface="Helvetica Light"/>
              </a:rPr>
              <a:t>to help launch an </a:t>
            </a:r>
          </a:p>
          <a:p>
            <a:pPr algn="ctr" defTabSz="245354" eaLnBrk="1" fontAlgn="auto" latinLnBrk="1">
              <a:spcBef>
                <a:spcPts val="0"/>
              </a:spcBef>
              <a:spcAft>
                <a:spcPts val="0"/>
              </a:spcAft>
            </a:pPr>
            <a:r>
              <a:rPr lang="en-US" sz="1800" b="1" kern="0" dirty="0">
                <a:solidFill>
                  <a:srgbClr val="000000"/>
                </a:solidFill>
                <a:latin typeface="Gill Sans MT"/>
                <a:sym typeface="Helvetica Light"/>
              </a:rPr>
              <a:t>“It’s on Us” </a:t>
            </a:r>
            <a:r>
              <a:rPr lang="en-US" sz="1800" kern="0" dirty="0">
                <a:solidFill>
                  <a:srgbClr val="000000"/>
                </a:solidFill>
                <a:latin typeface="Gill Sans MT"/>
                <a:sym typeface="Helvetica Light"/>
              </a:rPr>
              <a:t>campaign  </a:t>
            </a:r>
          </a:p>
          <a:p>
            <a:pPr algn="ctr" defTabSz="245354" eaLnBrk="1" fontAlgn="auto" latinLnBrk="1">
              <a:spcBef>
                <a:spcPts val="0"/>
              </a:spcBef>
              <a:spcAft>
                <a:spcPts val="0"/>
              </a:spcAft>
            </a:pPr>
            <a:r>
              <a:rPr lang="en-US" sz="1800" kern="0" dirty="0">
                <a:solidFill>
                  <a:srgbClr val="000000"/>
                </a:solidFill>
                <a:latin typeface="Gill Sans MT"/>
                <a:sym typeface="Helvetica Light"/>
              </a:rPr>
              <a:t>in the </a:t>
            </a:r>
            <a:r>
              <a:rPr lang="en-US" sz="1800" b="1" kern="0" dirty="0">
                <a:solidFill>
                  <a:srgbClr val="000000"/>
                </a:solidFill>
                <a:latin typeface="Gill Sans MT"/>
                <a:sym typeface="Helvetica Light"/>
              </a:rPr>
              <a:t>workplace</a:t>
            </a:r>
            <a:r>
              <a:rPr lang="en-US" sz="1800" kern="0" dirty="0">
                <a:solidFill>
                  <a:srgbClr val="000000"/>
                </a:solidFill>
                <a:latin typeface="Gill Sans MT"/>
                <a:sym typeface="Helvetica Light"/>
              </a:rPr>
              <a:t>.</a:t>
            </a:r>
            <a:r>
              <a:rPr lang="en-US" sz="1800" b="1" kern="0" dirty="0">
                <a:solidFill>
                  <a:srgbClr val="000000"/>
                </a:solidFill>
                <a:latin typeface="Gill Sans MT"/>
                <a:sym typeface="Helvetica Light"/>
              </a:rPr>
              <a:t> </a:t>
            </a:r>
          </a:p>
        </p:txBody>
      </p:sp>
      <p:sp>
        <p:nvSpPr>
          <p:cNvPr id="23" name="Shape 82"/>
          <p:cNvSpPr/>
          <p:nvPr/>
        </p:nvSpPr>
        <p:spPr>
          <a:xfrm>
            <a:off x="5105400" y="1425284"/>
            <a:ext cx="351606" cy="469460"/>
          </a:xfrm>
          <a:prstGeom prst="roundRect">
            <a:avLst>
              <a:gd name="adj" fmla="val 50000"/>
            </a:avLst>
          </a:prstGeom>
          <a:solidFill>
            <a:schemeClr val="accent2">
              <a:lumMod val="75000"/>
            </a:schemeClr>
          </a:solidFill>
          <a:ln w="12700">
            <a:miter lim="400000"/>
          </a:ln>
        </p:spPr>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latin typeface="Gill Sans MT"/>
              <a:sym typeface="Helvetica Light"/>
            </a:endParaRPr>
          </a:p>
        </p:txBody>
      </p:sp>
      <p:sp>
        <p:nvSpPr>
          <p:cNvPr id="26" name="Shape 82"/>
          <p:cNvSpPr/>
          <p:nvPr/>
        </p:nvSpPr>
        <p:spPr>
          <a:xfrm>
            <a:off x="5179628" y="3296539"/>
            <a:ext cx="351606" cy="469460"/>
          </a:xfrm>
          <a:prstGeom prst="roundRect">
            <a:avLst>
              <a:gd name="adj" fmla="val 50000"/>
            </a:avLst>
          </a:prstGeom>
          <a:solidFill>
            <a:schemeClr val="accent2">
              <a:lumMod val="75000"/>
            </a:schemeClr>
          </a:solidFill>
          <a:ln w="12700">
            <a:miter lim="400000"/>
          </a:ln>
        </p:spPr>
        <p:txBody>
          <a:bodyPr lIns="0" tIns="0" rIns="0" bIns="0" anchor="ctr"/>
          <a:lstStyle/>
          <a:p>
            <a:pPr algn="ctr" defTabSz="245348" eaLnBrk="1" fontAlgn="auto" hangingPunct="1">
              <a:spcBef>
                <a:spcPts val="0"/>
              </a:spcBef>
              <a:spcAft>
                <a:spcPts val="0"/>
              </a:spcAft>
              <a:defRPr sz="3200">
                <a:solidFill>
                  <a:srgbClr val="FFFFFF"/>
                </a:solidFill>
              </a:defRPr>
            </a:pPr>
            <a:endParaRPr sz="1300" kern="0">
              <a:solidFill>
                <a:srgbClr val="FFFFFF"/>
              </a:solidFill>
              <a:latin typeface="Gill Sans MT"/>
              <a:sym typeface="Helvetica Light"/>
            </a:endParaRPr>
          </a:p>
        </p:txBody>
      </p:sp>
      <p:sp>
        <p:nvSpPr>
          <p:cNvPr id="12" name="Shape 1332"/>
          <p:cNvSpPr/>
          <p:nvPr/>
        </p:nvSpPr>
        <p:spPr>
          <a:xfrm flipV="1">
            <a:off x="690264" y="821051"/>
            <a:ext cx="7861911" cy="0"/>
          </a:xfrm>
          <a:prstGeom prst="line">
            <a:avLst/>
          </a:prstGeom>
          <a:ln w="25400">
            <a:solidFill>
              <a:srgbClr val="9A9A9A"/>
            </a:solidFill>
            <a:prstDash val="sysDot"/>
            <a:miter lim="400000"/>
            <a:headEnd type="triangle" len="sm"/>
            <a:tailEnd type="triangle" len="sm"/>
          </a:ln>
        </p:spPr>
        <p:txBody>
          <a:bodyPr lIns="0" tIns="0" rIns="0" bIns="0" anchor="ctr"/>
          <a:lstStyle/>
          <a:p>
            <a:pPr algn="ctr" defTabSz="245348" eaLnBrk="1" fontAlgn="auto" hangingPunct="1">
              <a:spcBef>
                <a:spcPts val="0"/>
              </a:spcBef>
              <a:spcAft>
                <a:spcPts val="0"/>
              </a:spcAft>
              <a:defRPr sz="3200"/>
            </a:pPr>
            <a:endParaRPr sz="1300" kern="0">
              <a:solidFill>
                <a:sysClr val="windowText" lastClr="000000"/>
              </a:solidFill>
              <a:latin typeface="Gill Sans MT"/>
              <a:sym typeface="Helvetica Light"/>
            </a:endParaRPr>
          </a:p>
        </p:txBody>
      </p:sp>
    </p:spTree>
    <p:extLst>
      <p:ext uri="{BB962C8B-B14F-4D97-AF65-F5344CB8AC3E}">
        <p14:creationId xmlns:p14="http://schemas.microsoft.com/office/powerpoint/2010/main" val="159131865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16" fill="hold" grpId="0" nodeType="afterEffect">
                                  <p:stCondLst>
                                    <p:cond delay="100"/>
                                  </p:stCondLst>
                                  <p:iterate>
                                    <p:tmAbs val="0"/>
                                  </p:iterate>
                                  <p:childTnLst>
                                    <p:set>
                                      <p:cBhvr>
                                        <p:cTn id="6" fill="hold"/>
                                        <p:tgtEl>
                                          <p:spTgt spid="23"/>
                                        </p:tgtEl>
                                        <p:attrNameLst>
                                          <p:attrName>style.visibility</p:attrName>
                                        </p:attrNameLst>
                                      </p:cBhvr>
                                      <p:to>
                                        <p:strVal val="visible"/>
                                      </p:to>
                                    </p:set>
                                    <p:animEffect transition="in" filter="dissolve(in)">
                                      <p:cBhvr>
                                        <p:cTn id="7" dur="450"/>
                                        <p:tgtEl>
                                          <p:spTgt spid="23"/>
                                        </p:tgtEl>
                                      </p:cBhvr>
                                    </p:animEffect>
                                  </p:childTnLst>
                                </p:cTn>
                              </p:par>
                            </p:childTnLst>
                          </p:cTn>
                        </p:par>
                        <p:par>
                          <p:cTn id="8" fill="hold">
                            <p:stCondLst>
                              <p:cond delay="550"/>
                            </p:stCondLst>
                            <p:childTnLst>
                              <p:par>
                                <p:cTn id="9" presetID="9" presetClass="entr" presetSubtype="16" fill="hold" grpId="0" nodeType="afterEffect">
                                  <p:stCondLst>
                                    <p:cond delay="100"/>
                                  </p:stCondLst>
                                  <p:iterate>
                                    <p:tmAbs val="0"/>
                                  </p:iterate>
                                  <p:childTnLst>
                                    <p:set>
                                      <p:cBhvr>
                                        <p:cTn id="10" fill="hold"/>
                                        <p:tgtEl>
                                          <p:spTgt spid="26"/>
                                        </p:tgtEl>
                                        <p:attrNameLst>
                                          <p:attrName>style.visibility</p:attrName>
                                        </p:attrNameLst>
                                      </p:cBhvr>
                                      <p:to>
                                        <p:strVal val="visible"/>
                                      </p:to>
                                    </p:set>
                                    <p:animEffect transition="in" filter="dissolve(in)">
                                      <p:cBhvr>
                                        <p:cTn id="11" dur="450"/>
                                        <p:tgtEl>
                                          <p:spTgt spid="26"/>
                                        </p:tgtEl>
                                      </p:cBhvr>
                                    </p:animEffect>
                                  </p:childTnLst>
                                </p:cTn>
                              </p:par>
                            </p:childTnLst>
                          </p:cTn>
                        </p:par>
                        <p:par>
                          <p:cTn id="12" fill="hold">
                            <p:stCondLst>
                              <p:cond delay="1100"/>
                            </p:stCondLst>
                            <p:childTnLst>
                              <p:par>
                                <p:cTn id="13" presetID="22" presetClass="entr" presetSubtype="8" fill="hold" grpId="0" nodeType="afterEffect">
                                  <p:stCondLst>
                                    <p:cond delay="100"/>
                                  </p:stCondLst>
                                  <p:iterate>
                                    <p:tmAbs val="0"/>
                                  </p:iterate>
                                  <p:childTnLst>
                                    <p:set>
                                      <p:cBhvr>
                                        <p:cTn id="14" fill="hold"/>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dvAuto="0"/>
      <p:bldP spid="26" grpId="0" animBg="1" advAuto="0"/>
      <p:bldP spid="12" grpId="0"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457200"/>
            <a:ext cx="914400" cy="5486400"/>
          </a:xfrm>
        </p:spPr>
        <p:txBody>
          <a:bodyPr vert="vert270" anchor="t"/>
          <a:lstStyle/>
          <a:p>
            <a:pPr eaLnBrk="1" hangingPunct="1"/>
            <a:r>
              <a:rPr lang="en-US" dirty="0"/>
              <a:t>Resources</a:t>
            </a:r>
          </a:p>
        </p:txBody>
      </p:sp>
      <p:sp>
        <p:nvSpPr>
          <p:cNvPr id="34819" name="Rectangle 3"/>
          <p:cNvSpPr>
            <a:spLocks noGrp="1" noChangeArrowheads="1"/>
          </p:cNvSpPr>
          <p:nvPr>
            <p:ph type="body" idx="1"/>
          </p:nvPr>
        </p:nvSpPr>
        <p:spPr>
          <a:xfrm>
            <a:off x="838200" y="533400"/>
            <a:ext cx="7924800" cy="5715000"/>
          </a:xfrm>
        </p:spPr>
        <p:txBody>
          <a:bodyPr/>
          <a:lstStyle/>
          <a:p>
            <a:pPr eaLnBrk="1" hangingPunct="1"/>
            <a:r>
              <a:rPr lang="en-US" sz="1300" dirty="0"/>
              <a:t>Webershandwick.com. Civility in America 2011. Weber </a:t>
            </a:r>
            <a:r>
              <a:rPr lang="en-US" sz="1300" dirty="0" err="1"/>
              <a:t>Shandwick</a:t>
            </a:r>
            <a:r>
              <a:rPr lang="en-US" sz="1300" dirty="0"/>
              <a:t>. Powell Tate. KRC Research. </a:t>
            </a:r>
          </a:p>
          <a:p>
            <a:pPr eaLnBrk="1" hangingPunct="1"/>
            <a:r>
              <a:rPr lang="en-US" sz="1300" dirty="0"/>
              <a:t>Harvard Business Review. The Price of Incivility. Christine </a:t>
            </a:r>
            <a:r>
              <a:rPr lang="en-US" sz="1300" dirty="0" err="1"/>
              <a:t>Porath</a:t>
            </a:r>
            <a:r>
              <a:rPr lang="en-US" sz="1300" dirty="0"/>
              <a:t> and Christine Pearson. Jan. 26, 2013.</a:t>
            </a:r>
          </a:p>
          <a:p>
            <a:pPr eaLnBrk="1" hangingPunct="1"/>
            <a:r>
              <a:rPr lang="en-US" sz="1300" dirty="0"/>
              <a:t>HR Times Magazine. 7 Steps to a Bully-Free Workplace: Deliver a culture of civility to your organization &amp; sustain the positive change. Catherine Michael </a:t>
            </a:r>
            <a:r>
              <a:rPr lang="en-US" sz="1300" dirty="0" err="1"/>
              <a:t>Mattice</a:t>
            </a:r>
            <a:r>
              <a:rPr lang="en-US" sz="1300" dirty="0"/>
              <a:t>, M.A. 4th Quarter, </a:t>
            </a:r>
            <a:r>
              <a:rPr lang="en-US" sz="1300" dirty="0" err="1"/>
              <a:t>Vol</a:t>
            </a:r>
            <a:r>
              <a:rPr lang="en-US" sz="1300" dirty="0"/>
              <a:t> 3, Issue 4. </a:t>
            </a:r>
          </a:p>
          <a:p>
            <a:pPr eaLnBrk="1" hangingPunct="1"/>
            <a:r>
              <a:rPr lang="en-US" sz="1300" dirty="0"/>
              <a:t>www.NoWorkplaceBullies.com </a:t>
            </a:r>
          </a:p>
          <a:p>
            <a:pPr eaLnBrk="1" hangingPunct="1"/>
            <a:r>
              <a:rPr lang="en-US" sz="1300" dirty="0"/>
              <a:t>Human Resource Development Quarterly. Managing Workplace Incivility: The role of Conflict Management Styles  - Antecedent or Antidote? Jeannie </a:t>
            </a:r>
            <a:r>
              <a:rPr lang="en-US" sz="1300" dirty="0" err="1"/>
              <a:t>Trudel</a:t>
            </a:r>
            <a:r>
              <a:rPr lang="en-US" sz="1300" dirty="0"/>
              <a:t>, Thomas G. </a:t>
            </a:r>
            <a:r>
              <a:rPr lang="en-US" sz="1300" dirty="0" err="1"/>
              <a:t>Reio</a:t>
            </a:r>
            <a:r>
              <a:rPr lang="en-US" sz="1300" dirty="0"/>
              <a:t> Jr. Vol. 22, no. 4, Winter 2011. Wiley Periodicals. </a:t>
            </a:r>
          </a:p>
          <a:p>
            <a:pPr eaLnBrk="1" hangingPunct="1"/>
            <a:r>
              <a:rPr lang="en-US" sz="1300" dirty="0"/>
              <a:t>Academy of Management Review. Unseen Justice: Incivility as modern discrimination in organizations. Cortina L.M. 2008. 71.</a:t>
            </a:r>
          </a:p>
          <a:p>
            <a:pPr eaLnBrk="1" hangingPunct="1"/>
            <a:r>
              <a:rPr lang="en-US" sz="1300" dirty="0"/>
              <a:t>Hreonline.com. How Rude. Jared Shelly,  July 29, 2013. </a:t>
            </a:r>
          </a:p>
          <a:p>
            <a:pPr eaLnBrk="1" hangingPunct="1"/>
            <a:r>
              <a:rPr lang="en-US" sz="1300" dirty="0"/>
              <a:t>WashingtonPost.com. Joyce E.A. Russell. Cultivating civility in the workplace. June 17, 2012.</a:t>
            </a:r>
          </a:p>
          <a:p>
            <a:pPr eaLnBrk="1" hangingPunct="1"/>
            <a:r>
              <a:rPr lang="en-US" sz="1300" dirty="0"/>
              <a:t>SHRM.org. Managing Difficult Employees and Disruptive Behaviors. Toolkits. 4/10/12.</a:t>
            </a:r>
          </a:p>
          <a:p>
            <a:pPr eaLnBrk="1" hangingPunct="1"/>
            <a:r>
              <a:rPr lang="en-US" sz="1300" dirty="0"/>
              <a:t>SHRM HR Magazine. Incivility Rising. Donna M. Owens. Vol. 57 No.2. 2/1/12. </a:t>
            </a:r>
          </a:p>
          <a:p>
            <a:pPr eaLnBrk="1" hangingPunct="1"/>
            <a:r>
              <a:rPr lang="en-US" sz="1300" dirty="0"/>
              <a:t>www.Civilitypartners.com</a:t>
            </a:r>
          </a:p>
          <a:p>
            <a:pPr eaLnBrk="1" hangingPunct="1"/>
            <a:r>
              <a:rPr lang="en-US" sz="1300" dirty="0"/>
              <a:t>Journal of Business and Psychology. The impact of organizational culture on attraction and recruitment of job applicants. Catanzaro, D., Moore, H., &amp; Marshall, T.R. (2010). 25 (4), 649-662.</a:t>
            </a:r>
          </a:p>
          <a:p>
            <a:pPr eaLnBrk="1" hangingPunct="1"/>
            <a:r>
              <a:rPr lang="en-US" sz="1300" dirty="0"/>
              <a:t>The Tipping Point. Malcolm </a:t>
            </a:r>
            <a:r>
              <a:rPr lang="en-US" sz="1300" dirty="0" err="1"/>
              <a:t>Gladwell</a:t>
            </a:r>
            <a:r>
              <a:rPr lang="en-US" sz="1300" dirty="0"/>
              <a:t>, Jan. 7, 2002. Back Bay Books.  </a:t>
            </a:r>
          </a:p>
          <a:p>
            <a:pPr eaLnBrk="1" hangingPunct="1"/>
            <a:r>
              <a:rPr lang="en-US" sz="1300" dirty="0"/>
              <a:t>The Great Workplace: How to Build It, How to Keep It, and Why It Matters. Michael </a:t>
            </a:r>
            <a:r>
              <a:rPr lang="en-US" sz="1300" dirty="0" err="1"/>
              <a:t>Burchell</a:t>
            </a:r>
            <a:r>
              <a:rPr lang="en-US" sz="1300" dirty="0"/>
              <a:t> and Jennifer Robin. Jan. 4, 2011. </a:t>
            </a:r>
            <a:r>
              <a:rPr lang="en-US" sz="1300" dirty="0" err="1"/>
              <a:t>Jossey</a:t>
            </a:r>
            <a:r>
              <a:rPr lang="en-US" sz="1300" dirty="0"/>
              <a:t>-Bass.</a:t>
            </a:r>
          </a:p>
          <a:p>
            <a:pPr eaLnBrk="1" hangingPunct="1"/>
            <a:r>
              <a:rPr lang="en-US" sz="1300" b="1" dirty="0"/>
              <a:t>The Manager’s Book of Decencies. Steve Harrison. 2007. Adecco Management and Consulting. </a:t>
            </a:r>
          </a:p>
        </p:txBody>
      </p:sp>
      <p:sp>
        <p:nvSpPr>
          <p:cNvPr id="34820" name="Text Box 4"/>
          <p:cNvSpPr txBox="1">
            <a:spLocks noChangeArrowheads="1"/>
          </p:cNvSpPr>
          <p:nvPr/>
        </p:nvSpPr>
        <p:spPr bwMode="auto">
          <a:xfrm>
            <a:off x="914400" y="6248400"/>
            <a:ext cx="2438400" cy="260350"/>
          </a:xfrm>
          <a:prstGeom prst="rect">
            <a:avLst/>
          </a:prstGeom>
          <a:noFill/>
          <a:ln w="9525">
            <a:noFill/>
            <a:miter lim="800000"/>
            <a:headEnd/>
            <a:tailEnd/>
          </a:ln>
        </p:spPr>
        <p:txBody>
          <a:bodyPr>
            <a:spAutoFit/>
          </a:bodyPr>
          <a:lstStyle/>
          <a:p>
            <a:pPr>
              <a:spcBef>
                <a:spcPct val="50000"/>
              </a:spcBef>
            </a:pPr>
            <a:r>
              <a:rPr lang="en-US" sz="1100" b="1">
                <a:solidFill>
                  <a:schemeClr val="bg1"/>
                </a:solidFill>
              </a:rPr>
              <a:t>www.tncwr.org</a:t>
            </a:r>
          </a:p>
        </p:txBody>
      </p:sp>
    </p:spTree>
    <p:extLst>
      <p:ext uri="{BB962C8B-B14F-4D97-AF65-F5344CB8AC3E}">
        <p14:creationId xmlns:p14="http://schemas.microsoft.com/office/powerpoint/2010/main" val="39835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4819">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481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4819">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4819">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4819">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4819">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4819">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4819">
                                            <p:txEl>
                                              <p:pRg st="11" end="11"/>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34819">
                                            <p:txEl>
                                              <p:pRg st="12" end="12"/>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4819">
                                            <p:txEl>
                                              <p:pRg st="13" end="13"/>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348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noFill/>
        </p:spPr>
        <p:txBody>
          <a:bodyPr/>
          <a:lstStyle/>
          <a:p>
            <a:pPr eaLnBrk="1" hangingPunct="1"/>
            <a:r>
              <a:rPr lang="en-US" altLang="en-US" b="1">
                <a:solidFill>
                  <a:schemeClr val="tx1"/>
                </a:solidFill>
              </a:rPr>
              <a:t>Contact Information &amp; Resources</a:t>
            </a:r>
          </a:p>
        </p:txBody>
      </p:sp>
      <p:graphicFrame>
        <p:nvGraphicFramePr>
          <p:cNvPr id="82947" name="Object 4"/>
          <p:cNvGraphicFramePr>
            <a:graphicFrameLocks noGrp="1" noChangeAspect="1"/>
          </p:cNvGraphicFramePr>
          <p:nvPr>
            <p:ph sz="quarter" idx="1"/>
          </p:nvPr>
        </p:nvGraphicFramePr>
        <p:xfrm>
          <a:off x="519113" y="2362200"/>
          <a:ext cx="3203575" cy="3175000"/>
        </p:xfrm>
        <a:graphic>
          <a:graphicData uri="http://schemas.openxmlformats.org/presentationml/2006/ole">
            <mc:AlternateContent xmlns:mc="http://schemas.openxmlformats.org/markup-compatibility/2006">
              <mc:Choice xmlns:v="urn:schemas-microsoft-com:vml" Requires="v">
                <p:oleObj spid="_x0000_s63536" name="Drawing" r:id="rId4" imgW="3209925" imgH="3181350" progId="WPDraw30.Drawing">
                  <p:embed/>
                </p:oleObj>
              </mc:Choice>
              <mc:Fallback>
                <p:oleObj name="Drawing" r:id="rId4" imgW="3209925" imgH="3181350"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3" y="2362200"/>
                        <a:ext cx="3203575"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48" name="Text Box 3"/>
          <p:cNvSpPr txBox="1">
            <a:spLocks noChangeArrowheads="1"/>
          </p:cNvSpPr>
          <p:nvPr/>
        </p:nvSpPr>
        <p:spPr bwMode="auto">
          <a:xfrm>
            <a:off x="414338" y="1828800"/>
            <a:ext cx="830897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fontAlgn="auto" hangingPunct="1">
              <a:spcBef>
                <a:spcPts val="0"/>
              </a:spcBef>
              <a:spcAft>
                <a:spcPts val="0"/>
              </a:spcAft>
            </a:pPr>
            <a:r>
              <a:rPr lang="en-US" altLang="en-US" sz="2000" b="1" dirty="0">
                <a:solidFill>
                  <a:srgbClr val="002060"/>
                </a:solidFill>
                <a:latin typeface="Arial" charset="0"/>
              </a:rPr>
              <a:t>U.S. Equal Employment Opportunity Commission</a:t>
            </a:r>
          </a:p>
          <a:p>
            <a:pPr algn="r" eaLnBrk="1" fontAlgn="auto" hangingPunct="1">
              <a:spcBef>
                <a:spcPts val="0"/>
              </a:spcBef>
              <a:spcAft>
                <a:spcPts val="0"/>
              </a:spcAft>
            </a:pPr>
            <a:endParaRPr lang="en-US" altLang="en-US" sz="2000" b="1" dirty="0">
              <a:solidFill>
                <a:prstClr val="black"/>
              </a:solidFill>
              <a:latin typeface="Arial" charset="0"/>
            </a:endParaRPr>
          </a:p>
          <a:p>
            <a:pPr algn="r" eaLnBrk="1" fontAlgn="auto" hangingPunct="1">
              <a:spcBef>
                <a:spcPts val="0"/>
              </a:spcBef>
              <a:spcAft>
                <a:spcPts val="0"/>
              </a:spcAft>
            </a:pPr>
            <a:r>
              <a:rPr lang="en-US" altLang="en-US" sz="2000" b="1" dirty="0">
                <a:solidFill>
                  <a:prstClr val="black"/>
                </a:solidFill>
                <a:latin typeface="Arial" charset="0"/>
              </a:rPr>
              <a:t>Joe </a:t>
            </a:r>
            <a:r>
              <a:rPr lang="en-US" altLang="en-US" sz="2000" b="1" dirty="0" err="1">
                <a:solidFill>
                  <a:prstClr val="black"/>
                </a:solidFill>
                <a:latin typeface="Arial" charset="0"/>
              </a:rPr>
              <a:t>Bontke</a:t>
            </a:r>
            <a:r>
              <a:rPr lang="en-US" altLang="en-US" sz="2000" b="1" dirty="0">
                <a:solidFill>
                  <a:prstClr val="black"/>
                </a:solidFill>
                <a:latin typeface="Arial" charset="0"/>
              </a:rPr>
              <a:t> </a:t>
            </a:r>
            <a:r>
              <a:rPr lang="en-US" altLang="en-US" sz="1400" dirty="0">
                <a:solidFill>
                  <a:prstClr val="black"/>
                </a:solidFill>
                <a:latin typeface="Arial" charset="0"/>
              </a:rPr>
              <a:t>M.Ed.</a:t>
            </a:r>
          </a:p>
          <a:p>
            <a:pPr algn="r" eaLnBrk="1" fontAlgn="auto" hangingPunct="1">
              <a:spcBef>
                <a:spcPts val="0"/>
              </a:spcBef>
              <a:spcAft>
                <a:spcPts val="0"/>
              </a:spcAft>
            </a:pPr>
            <a:r>
              <a:rPr lang="en-US" altLang="en-US" sz="1200" dirty="0">
                <a:solidFill>
                  <a:prstClr val="black"/>
                </a:solidFill>
                <a:latin typeface="Arial" charset="0"/>
              </a:rPr>
              <a:t>Education &amp; Outreach Coordinator</a:t>
            </a:r>
          </a:p>
          <a:p>
            <a:pPr algn="r" eaLnBrk="1" fontAlgn="auto" hangingPunct="1">
              <a:spcBef>
                <a:spcPts val="0"/>
              </a:spcBef>
              <a:spcAft>
                <a:spcPts val="0"/>
              </a:spcAft>
            </a:pPr>
            <a:r>
              <a:rPr lang="en-US" altLang="en-US" sz="2000" b="1" dirty="0">
                <a:solidFill>
                  <a:prstClr val="black"/>
                </a:solidFill>
                <a:latin typeface="Arial" charset="0"/>
              </a:rPr>
              <a:t>713 907 2855 cell</a:t>
            </a:r>
          </a:p>
          <a:p>
            <a:pPr algn="r" eaLnBrk="1" fontAlgn="auto" hangingPunct="1">
              <a:spcBef>
                <a:spcPts val="0"/>
              </a:spcBef>
              <a:spcAft>
                <a:spcPts val="0"/>
              </a:spcAft>
            </a:pPr>
            <a:r>
              <a:rPr lang="en-US" altLang="en-US" sz="2000" b="1" dirty="0">
                <a:solidFill>
                  <a:prstClr val="black"/>
                </a:solidFill>
                <a:latin typeface="Arial" charset="0"/>
              </a:rPr>
              <a:t>713 651 4994 Desk</a:t>
            </a:r>
          </a:p>
          <a:p>
            <a:pPr algn="r" eaLnBrk="1" fontAlgn="auto" hangingPunct="1">
              <a:spcBef>
                <a:spcPts val="0"/>
              </a:spcBef>
              <a:spcAft>
                <a:spcPts val="0"/>
              </a:spcAft>
            </a:pPr>
            <a:r>
              <a:rPr lang="en-US" altLang="en-US" sz="2000" b="1" dirty="0">
                <a:solidFill>
                  <a:prstClr val="black"/>
                </a:solidFill>
                <a:latin typeface="Arial" charset="0"/>
              </a:rPr>
              <a:t>joe.bontke@eeoc.gov</a:t>
            </a:r>
          </a:p>
          <a:p>
            <a:pPr algn="r" eaLnBrk="1" fontAlgn="auto" hangingPunct="1">
              <a:spcBef>
                <a:spcPts val="0"/>
              </a:spcBef>
              <a:spcAft>
                <a:spcPts val="0"/>
              </a:spcAft>
            </a:pPr>
            <a:r>
              <a:rPr lang="en-US" altLang="en-US" sz="2000" b="1" dirty="0">
                <a:solidFill>
                  <a:prstClr val="black"/>
                </a:solidFill>
                <a:latin typeface="Arial" charset="0"/>
              </a:rPr>
              <a:t>  @</a:t>
            </a:r>
            <a:r>
              <a:rPr lang="en-US" altLang="en-US" sz="2000" b="1" dirty="0" err="1">
                <a:solidFill>
                  <a:prstClr val="black"/>
                </a:solidFill>
                <a:latin typeface="Arial" charset="0"/>
              </a:rPr>
              <a:t>EEOC_Houston</a:t>
            </a:r>
            <a:endParaRPr lang="en-US" altLang="en-US" sz="2000" b="1" dirty="0">
              <a:solidFill>
                <a:prstClr val="black"/>
              </a:solidFill>
              <a:latin typeface="Arial" charset="0"/>
            </a:endParaRPr>
          </a:p>
          <a:p>
            <a:pPr algn="r" eaLnBrk="1" fontAlgn="auto" hangingPunct="1">
              <a:spcBef>
                <a:spcPts val="0"/>
              </a:spcBef>
              <a:spcAft>
                <a:spcPts val="0"/>
              </a:spcAft>
            </a:pPr>
            <a:r>
              <a:rPr lang="en-US" altLang="en-US" sz="2000" b="1" dirty="0">
                <a:solidFill>
                  <a:prstClr val="black"/>
                </a:solidFill>
                <a:latin typeface="Arial" charset="0"/>
              </a:rPr>
              <a:t>Toll-free:  1-800-669-4000</a:t>
            </a:r>
          </a:p>
          <a:p>
            <a:pPr algn="r" eaLnBrk="1" fontAlgn="auto" hangingPunct="1">
              <a:spcBef>
                <a:spcPts val="0"/>
              </a:spcBef>
              <a:spcAft>
                <a:spcPts val="0"/>
              </a:spcAft>
            </a:pPr>
            <a:r>
              <a:rPr lang="en-US" altLang="en-US" sz="2000" b="1" dirty="0">
                <a:solidFill>
                  <a:prstClr val="black"/>
                </a:solidFill>
                <a:latin typeface="Arial" charset="0"/>
              </a:rPr>
              <a:t>TTY:  1-800-669-6820</a:t>
            </a:r>
          </a:p>
          <a:p>
            <a:pPr algn="r" eaLnBrk="1" fontAlgn="auto" hangingPunct="1">
              <a:spcBef>
                <a:spcPts val="0"/>
              </a:spcBef>
              <a:spcAft>
                <a:spcPts val="0"/>
              </a:spcAft>
            </a:pPr>
            <a:r>
              <a:rPr lang="en-US" altLang="en-US" sz="2800" b="1" dirty="0">
                <a:solidFill>
                  <a:prstClr val="black"/>
                </a:solidFill>
                <a:latin typeface="Arial" charset="0"/>
              </a:rPr>
              <a:t>www.eeoc.gov</a:t>
            </a:r>
          </a:p>
          <a:p>
            <a:pPr algn="r" eaLnBrk="1" fontAlgn="auto" hangingPunct="1">
              <a:spcBef>
                <a:spcPts val="0"/>
              </a:spcBef>
              <a:spcAft>
                <a:spcPts val="0"/>
              </a:spcAft>
            </a:pPr>
            <a:r>
              <a:rPr lang="en-US" altLang="en-US" sz="2800" b="1" dirty="0">
                <a:solidFill>
                  <a:prstClr val="black"/>
                </a:solidFill>
                <a:latin typeface="Arial" charset="0"/>
              </a:rPr>
              <a:t>eeoc.traininginstitute@eeoc.gov</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366" y="3886200"/>
            <a:ext cx="1011129" cy="32509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5720279"/>
            <a:ext cx="2741505" cy="985353"/>
          </a:xfrm>
          <a:prstGeom prst="rect">
            <a:avLst/>
          </a:prstGeom>
        </p:spPr>
      </p:pic>
    </p:spTree>
    <p:extLst>
      <p:ext uri="{BB962C8B-B14F-4D97-AF65-F5344CB8AC3E}">
        <p14:creationId xmlns:p14="http://schemas.microsoft.com/office/powerpoint/2010/main" val="2999116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7.jpeg"/></Relationships>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Echo">
  <a:themeElements>
    <a:clrScheme name="Echo 11">
      <a:dk1>
        <a:srgbClr val="336666"/>
      </a:dk1>
      <a:lt1>
        <a:srgbClr val="EAFDBF"/>
      </a:lt1>
      <a:dk2>
        <a:srgbClr val="000000"/>
      </a:dk2>
      <a:lt2>
        <a:srgbClr val="666699"/>
      </a:lt2>
      <a:accent1>
        <a:srgbClr val="99CCCC"/>
      </a:accent1>
      <a:accent2>
        <a:srgbClr val="CCCCCC"/>
      </a:accent2>
      <a:accent3>
        <a:srgbClr val="F3FEDC"/>
      </a:accent3>
      <a:accent4>
        <a:srgbClr val="2A5656"/>
      </a:accent4>
      <a:accent5>
        <a:srgbClr val="CAE2E2"/>
      </a:accent5>
      <a:accent6>
        <a:srgbClr val="B9B9B9"/>
      </a:accent6>
      <a:hlink>
        <a:srgbClr val="006666"/>
      </a:hlink>
      <a:folHlink>
        <a:srgbClr val="B2B2B2"/>
      </a:folHlink>
    </a:clrScheme>
    <a:fontScheme name="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
      <a:clrScheme name="Echo 11">
        <a:dk1>
          <a:srgbClr val="336666"/>
        </a:dk1>
        <a:lt1>
          <a:srgbClr val="EAFDBF"/>
        </a:lt1>
        <a:dk2>
          <a:srgbClr val="000000"/>
        </a:dk2>
        <a:lt2>
          <a:srgbClr val="666699"/>
        </a:lt2>
        <a:accent1>
          <a:srgbClr val="99CCCC"/>
        </a:accent1>
        <a:accent2>
          <a:srgbClr val="CCCCCC"/>
        </a:accent2>
        <a:accent3>
          <a:srgbClr val="F3FEDC"/>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12">
        <a:dk1>
          <a:srgbClr val="336666"/>
        </a:dk1>
        <a:lt1>
          <a:srgbClr val="FEE6C6"/>
        </a:lt1>
        <a:dk2>
          <a:srgbClr val="000000"/>
        </a:dk2>
        <a:lt2>
          <a:srgbClr val="666699"/>
        </a:lt2>
        <a:accent1>
          <a:srgbClr val="99CCCC"/>
        </a:accent1>
        <a:accent2>
          <a:srgbClr val="CCCCCC"/>
        </a:accent2>
        <a:accent3>
          <a:srgbClr val="FEF0D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13">
        <a:dk1>
          <a:srgbClr val="336666"/>
        </a:dk1>
        <a:lt1>
          <a:srgbClr val="FEEFDA"/>
        </a:lt1>
        <a:dk2>
          <a:srgbClr val="000000"/>
        </a:dk2>
        <a:lt2>
          <a:srgbClr val="666699"/>
        </a:lt2>
        <a:accent1>
          <a:srgbClr val="99CCCC"/>
        </a:accent1>
        <a:accent2>
          <a:srgbClr val="CCCCCC"/>
        </a:accent2>
        <a:accent3>
          <a:srgbClr val="FEF6EA"/>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14">
        <a:dk1>
          <a:srgbClr val="336666"/>
        </a:dk1>
        <a:lt1>
          <a:srgbClr val="C2BFFD"/>
        </a:lt1>
        <a:dk2>
          <a:srgbClr val="000000"/>
        </a:dk2>
        <a:lt2>
          <a:srgbClr val="666699"/>
        </a:lt2>
        <a:accent1>
          <a:srgbClr val="99CCCC"/>
        </a:accent1>
        <a:accent2>
          <a:srgbClr val="CCCCCC"/>
        </a:accent2>
        <a:accent3>
          <a:srgbClr val="DDDCFE"/>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15">
        <a:dk1>
          <a:srgbClr val="336666"/>
        </a:dk1>
        <a:lt1>
          <a:srgbClr val="D8D6FE"/>
        </a:lt1>
        <a:dk2>
          <a:srgbClr val="000000"/>
        </a:dk2>
        <a:lt2>
          <a:srgbClr val="666699"/>
        </a:lt2>
        <a:accent1>
          <a:srgbClr val="99CCCC"/>
        </a:accent1>
        <a:accent2>
          <a:srgbClr val="CCCCCC"/>
        </a:accent2>
        <a:accent3>
          <a:srgbClr val="E9E8FE"/>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16">
        <a:dk1>
          <a:srgbClr val="336666"/>
        </a:dk1>
        <a:lt1>
          <a:srgbClr val="DFEFFD"/>
        </a:lt1>
        <a:dk2>
          <a:srgbClr val="000000"/>
        </a:dk2>
        <a:lt2>
          <a:srgbClr val="666699"/>
        </a:lt2>
        <a:accent1>
          <a:srgbClr val="99CCCC"/>
        </a:accent1>
        <a:accent2>
          <a:srgbClr val="CCCCCC"/>
        </a:accent2>
        <a:accent3>
          <a:srgbClr val="ECF6FE"/>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olstic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1_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dirty="0" smtClean="0">
            <a:ln>
              <a:noFill/>
            </a:ln>
            <a:solidFill>
              <a:srgbClr val="000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4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CHAP01">
  <a:themeElements>
    <a:clrScheme name="">
      <a:dk1>
        <a:srgbClr val="081D58"/>
      </a:dk1>
      <a:lt1>
        <a:srgbClr val="F2F5FF"/>
      </a:lt1>
      <a:dk2>
        <a:srgbClr val="00279F"/>
      </a:dk2>
      <a:lt2>
        <a:srgbClr val="919191"/>
      </a:lt2>
      <a:accent1>
        <a:srgbClr val="00B7A5"/>
      </a:accent1>
      <a:accent2>
        <a:srgbClr val="F39FD1"/>
      </a:accent2>
      <a:accent3>
        <a:srgbClr val="F7F9FF"/>
      </a:accent3>
      <a:accent4>
        <a:srgbClr val="06174A"/>
      </a:accent4>
      <a:accent5>
        <a:srgbClr val="AAD8CF"/>
      </a:accent5>
      <a:accent6>
        <a:srgbClr val="DC90BD"/>
      </a:accent6>
      <a:hlink>
        <a:srgbClr val="7B00E4"/>
      </a:hlink>
      <a:folHlink>
        <a:srgbClr val="3365FB"/>
      </a:folHlink>
    </a:clrScheme>
    <a:fontScheme name="CHAP01">
      <a:majorFont>
        <a:latin typeface="Goudy"/>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HAP0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HAP0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HAP0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HAP0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HAP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HAP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HAP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hi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dirty="0" smtClean="0">
            <a:ln>
              <a:noFill/>
            </a:ln>
            <a:solidFill>
              <a:srgbClr val="000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7139</TotalTime>
  <Words>12234</Words>
  <Application>Microsoft Office PowerPoint</Application>
  <PresentationFormat>On-screen Show (4:3)</PresentationFormat>
  <Paragraphs>1155</Paragraphs>
  <Slides>98</Slides>
  <Notes>88</Notes>
  <HiddenSlides>0</HiddenSlides>
  <MMClips>0</MMClips>
  <ScaleCrop>false</ScaleCrop>
  <HeadingPairs>
    <vt:vector size="8" baseType="variant">
      <vt:variant>
        <vt:lpstr>Fonts Used</vt:lpstr>
      </vt:variant>
      <vt:variant>
        <vt:i4>31</vt:i4>
      </vt:variant>
      <vt:variant>
        <vt:lpstr>Theme</vt:lpstr>
      </vt:variant>
      <vt:variant>
        <vt:i4>12</vt:i4>
      </vt:variant>
      <vt:variant>
        <vt:lpstr>Embedded OLE Servers</vt:lpstr>
      </vt:variant>
      <vt:variant>
        <vt:i4>1</vt:i4>
      </vt:variant>
      <vt:variant>
        <vt:lpstr>Slide Titles</vt:lpstr>
      </vt:variant>
      <vt:variant>
        <vt:i4>98</vt:i4>
      </vt:variant>
    </vt:vector>
  </HeadingPairs>
  <TitlesOfParts>
    <vt:vector size="142" baseType="lpstr">
      <vt:lpstr>ＭＳ Ｐゴシック</vt:lpstr>
      <vt:lpstr>ＭＳ Ｐゴシック</vt:lpstr>
      <vt:lpstr>Albany WT SC</vt:lpstr>
      <vt:lpstr>Arial</vt:lpstr>
      <vt:lpstr>Arial Black</vt:lpstr>
      <vt:lpstr>Arial Narrow</vt:lpstr>
      <vt:lpstr>AvantGarde Md BT</vt:lpstr>
      <vt:lpstr>Bell MT</vt:lpstr>
      <vt:lpstr>Bookman Old Style</vt:lpstr>
      <vt:lpstr>Calibri</vt:lpstr>
      <vt:lpstr>Comic Sans MS</vt:lpstr>
      <vt:lpstr>Corbel</vt:lpstr>
      <vt:lpstr>FontAwesome</vt:lpstr>
      <vt:lpstr>Futura Md BT</vt:lpstr>
      <vt:lpstr>Futura Std Book</vt:lpstr>
      <vt:lpstr>Garamond</vt:lpstr>
      <vt:lpstr>Georgia</vt:lpstr>
      <vt:lpstr>Gill Sans MT</vt:lpstr>
      <vt:lpstr>Goudy</vt:lpstr>
      <vt:lpstr>Helvetica Light</vt:lpstr>
      <vt:lpstr>Lato</vt:lpstr>
      <vt:lpstr>Lato Black</vt:lpstr>
      <vt:lpstr>Monotype Sorts</vt:lpstr>
      <vt:lpstr>Open Sans</vt:lpstr>
      <vt:lpstr>Tahoma</vt:lpstr>
      <vt:lpstr>Times New Roman</vt:lpstr>
      <vt:lpstr>Tw Cen MT</vt:lpstr>
      <vt:lpstr>Verdana</vt:lpstr>
      <vt:lpstr>Wingdings</vt:lpstr>
      <vt:lpstr>Wingdings 2</vt:lpstr>
      <vt:lpstr>Wingdings 3</vt:lpstr>
      <vt:lpstr>Clarity</vt:lpstr>
      <vt:lpstr>White</vt:lpstr>
      <vt:lpstr>4_Civic</vt:lpstr>
      <vt:lpstr>CHAP01</vt:lpstr>
      <vt:lpstr>1_Pixel</vt:lpstr>
      <vt:lpstr>8_Office Theme</vt:lpstr>
      <vt:lpstr>1_White</vt:lpstr>
      <vt:lpstr>1_Office Theme</vt:lpstr>
      <vt:lpstr>Default Design</vt:lpstr>
      <vt:lpstr>Echo</vt:lpstr>
      <vt:lpstr>Solstice</vt:lpstr>
      <vt:lpstr>1_Module</vt:lpstr>
      <vt:lpstr>Drawing</vt:lpstr>
      <vt:lpstr>Creating a Culture of Civility @Work in the Era of #MeToo   &amp; #TimesUp</vt:lpstr>
      <vt:lpstr>U.S. Equal Employment  Opportunity Commission</vt:lpstr>
      <vt:lpstr>8 protected categories</vt:lpstr>
      <vt:lpstr>Retaliation</vt:lpstr>
      <vt:lpstr>PowerPoint Presentation</vt:lpstr>
      <vt:lpstr>PowerPoint Presentation</vt:lpstr>
      <vt:lpstr>PowerPoint Presentation</vt:lpstr>
      <vt:lpstr>#MeToo</vt:lpstr>
      <vt:lpstr>If I don’t have to pay her equally,  I wont have to treat her equally</vt:lpstr>
      <vt:lpstr>#MeToo   First it was a story.  Then a moment. Now, months after women began to come forward in droves to accuse powerful men of sexual harassment and assault, it is a movement.  Time magazine has named “the silence breakers” its person of the year for 2017, referring to those women, and the global conversation they have started.   </vt:lpstr>
      <vt:lpstr>Women in low-wage US farm jobs  say #MeToo</vt:lpstr>
      <vt:lpstr>A movement grows</vt:lpstr>
      <vt:lpstr>'Me Too' Series Exploring Sexual Harassment Set at PBS</vt:lpstr>
      <vt:lpstr>PowerPoint Presentation</vt:lpstr>
      <vt:lpstr>HIGH PROFILE </vt:lpstr>
      <vt:lpstr>Since Weinstein Over 75 others accused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advice to those concerned about how doing business in the climate of #MeToo can affect them:</vt:lpstr>
      <vt:lpstr>More advice to those concerned about how doing business in the climate of #MeToo can affect them:</vt:lpstr>
      <vt:lpstr>Civility</vt:lpstr>
      <vt:lpstr>At age 14, George Washington compiled a list of “110 Rules of Civility &amp; Decent Behaviour”…</vt:lpstr>
      <vt:lpstr>Workplace Civility</vt:lpstr>
      <vt:lpstr>EEOC Guidelines</vt:lpstr>
      <vt:lpstr>Civility</vt:lpstr>
      <vt:lpstr>PowerPoint Presentation</vt:lpstr>
      <vt:lpstr>Life is a Relational Experience</vt:lpstr>
      <vt:lpstr>Social Skills Strengthen Social Bonds</vt:lpstr>
      <vt:lpstr>Defining Civility</vt:lpstr>
      <vt:lpstr>The Three Arguments for Civility</vt:lpstr>
      <vt:lpstr>Examples of Workplace Incivility</vt:lpstr>
      <vt:lpstr>Dealing with Difficult Co-Workers</vt:lpstr>
      <vt:lpstr>Effects of Workplace Incivility</vt:lpstr>
      <vt:lpstr>Your Personal Outlook: “Life-Enhancer” or “Well-Poisoner”</vt:lpstr>
      <vt:lpstr>Workplace Civility</vt:lpstr>
      <vt:lpstr>CIVILITY</vt:lpstr>
      <vt:lpstr>Negative Behaviors</vt:lpstr>
      <vt:lpstr>So What is a Microaggression?</vt:lpstr>
      <vt:lpstr>So What is a Microaggression?</vt:lpstr>
      <vt:lpstr>PowerPoint Presentation</vt:lpstr>
      <vt:lpstr>Why can't we all just get along?</vt:lpstr>
      <vt:lpstr>PowerPoint Presentation</vt:lpstr>
      <vt:lpstr>PowerPoint Presentation</vt:lpstr>
      <vt:lpstr>Business Case for Civility</vt:lpstr>
      <vt:lpstr>The Costs of Incivility</vt:lpstr>
      <vt:lpstr>PowerPoint Presentation</vt:lpstr>
      <vt:lpstr>What words come to mind, when you think of  incivility?</vt:lpstr>
      <vt:lpstr>PowerPoint Presentation</vt:lpstr>
      <vt:lpstr>Why are we reading about incivility in the workplace more now than ever?  </vt:lpstr>
      <vt:lpstr>the way we have always done it! </vt:lpstr>
      <vt:lpstr>Broken Window Theory</vt:lpstr>
      <vt:lpstr>Counterproductive Workplace Behaviors Continuum</vt:lpstr>
      <vt:lpstr>PowerPoint Presentation</vt:lpstr>
      <vt:lpstr>Don’t Cross the Line</vt:lpstr>
      <vt:lpstr>The wrongly accused question </vt:lpstr>
      <vt:lpstr>PowerPoint Presentation</vt:lpstr>
      <vt:lpstr>How to Create a Civil Workplace </vt:lpstr>
      <vt:lpstr>How to Create a Civil Workplace - Implementation</vt:lpstr>
      <vt:lpstr>How to Create a Civil Workplace - Implementation</vt:lpstr>
      <vt:lpstr>How to Create a Civil Workplace - Implementation</vt:lpstr>
      <vt:lpstr>Coaching for Change </vt:lpstr>
      <vt:lpstr>The following Coaching tips can assist employees in being proactive in promoting respect and civility: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this work for your organization</vt:lpstr>
      <vt:lpstr>Playing Nice with Others</vt:lpstr>
      <vt:lpstr>Play Nice!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Contact Information &amp; Resources</vt:lpstr>
    </vt:vector>
  </TitlesOfParts>
  <Company>EEOC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HARASSMENT Prevention &amp; Correction</dc:title>
  <dc:creator>lli</dc:creator>
  <cp:lastModifiedBy>Tricia Blakistone</cp:lastModifiedBy>
  <cp:revision>184</cp:revision>
  <cp:lastPrinted>2018-01-09T19:44:24Z</cp:lastPrinted>
  <dcterms:created xsi:type="dcterms:W3CDTF">2007-04-19T15:19:00Z</dcterms:created>
  <dcterms:modified xsi:type="dcterms:W3CDTF">2018-05-03T13:19:38Z</dcterms:modified>
</cp:coreProperties>
</file>